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 id="2147483663" r:id="rId2"/>
    <p:sldMasterId id="2147483664" r:id="rId3"/>
    <p:sldMasterId id="2147483665" r:id="rId4"/>
    <p:sldMasterId id="2147483671" r:id="rId5"/>
  </p:sldMasterIdLst>
  <p:notesMasterIdLst>
    <p:notesMasterId r:id="rId61"/>
  </p:notesMasterIdLst>
  <p:sldIdLst>
    <p:sldId id="320" r:id="rId6"/>
    <p:sldId id="322" r:id="rId7"/>
    <p:sldId id="321" r:id="rId8"/>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6" r:id="rId38"/>
    <p:sldId id="314"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Lst>
  <p:sldSz cx="9144000" cy="5143500" type="screen16x9"/>
  <p:notesSz cx="6858000" cy="9144000"/>
  <p:embeddedFontLst>
    <p:embeddedFont>
      <p:font typeface="Barlow" panose="00000500000000000000" pitchFamily="2" charset="0"/>
      <p:regular r:id="rId62"/>
      <p:bold r:id="rId63"/>
      <p:italic r:id="rId64"/>
      <p:boldItalic r:id="rId65"/>
    </p:embeddedFont>
    <p:embeddedFont>
      <p:font typeface="Barlow Light" panose="00000400000000000000" pitchFamily="2" charset="0"/>
      <p:regular r:id="rId66"/>
      <p:bold r:id="rId67"/>
      <p:italic r:id="rId68"/>
      <p:boldItalic r:id="rId69"/>
    </p:embeddedFont>
    <p:embeddedFont>
      <p:font typeface="Comic Sans MS" panose="030F0702030302020204" pitchFamily="66" charset="0"/>
      <p:regular r:id="rId70"/>
      <p:bold r:id="rId71"/>
      <p:italic r:id="rId72"/>
      <p:boldItalic r:id="rId73"/>
    </p:embeddedFont>
    <p:embeddedFont>
      <p:font typeface="Raleway" pitchFamily="2" charset="0"/>
      <p:regular r:id="rId74"/>
      <p:bold r:id="rId75"/>
      <p:italic r:id="rId76"/>
      <p:boldItalic r:id="rId77"/>
    </p:embeddedFont>
    <p:embeddedFont>
      <p:font typeface="Raleway Medium" pitchFamily="2" charset="0"/>
      <p:regular r:id="rId78"/>
      <p:bold r:id="rId79"/>
      <p:italic r:id="rId80"/>
      <p:boldItalic r:id="rId81"/>
    </p:embeddedFont>
    <p:embeddedFont>
      <p:font typeface="Raleway SemiBold" pitchFamily="2" charset="0"/>
      <p:regular r:id="rId82"/>
      <p:bold r:id="rId83"/>
      <p:italic r:id="rId84"/>
      <p:boldItalic r:id="rId85"/>
    </p:embeddedFont>
    <p:embeddedFont>
      <p:font typeface="Raleway Thin" pitchFamily="2" charset="0"/>
      <p:regular r:id="rId86"/>
      <p: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1030" autoAdjust="0"/>
  </p:normalViewPr>
  <p:slideViewPr>
    <p:cSldViewPr snapToGrid="0">
      <p:cViewPr varScale="1">
        <p:scale>
          <a:sx n="150" d="100"/>
          <a:sy n="150" d="100"/>
        </p:scale>
        <p:origin x="47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roups.google.com/forum/#!msg/comp.os.minix/dlNtH7RRrGA/SwRavCzVE7gJ"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GNU_General_Public_Licens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slackwar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Larry_Ew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gnome.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kde.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heverge.com/2012/3/22/2893581/linus-torvalds-linux-founder-turned-down-steve-jobs-off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linux-mag.com/id/7651/2/"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tsfoss.com/tag/ubuntu/"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bitkeeper.org/"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itsfoss.com/basic-git-commands-cheat-sheet/" TargetMode="External"/><Relationship Id="rId4" Type="http://schemas.openxmlformats.org/officeDocument/2006/relationships/hyperlink" Target="https://www.stallman.or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Chrome_O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en.wikipedia.org/wiki/Windows_Server_2019" TargetMode="External"/><Relationship Id="rId13" Type="http://schemas.openxmlformats.org/officeDocument/2006/relationships/hyperlink" Target="https://en.wikipedia.org/wiki/Windows_Insider" TargetMode="External"/><Relationship Id="rId3" Type="http://schemas.openxmlformats.org/officeDocument/2006/relationships/hyperlink" Target="https://en.wikipedia.org/wiki/Compatibility_layer" TargetMode="External"/><Relationship Id="rId7" Type="http://schemas.openxmlformats.org/officeDocument/2006/relationships/hyperlink" Target="https://en.wikipedia.org/wiki/Windows_10" TargetMode="External"/><Relationship Id="rId12" Type="http://schemas.openxmlformats.org/officeDocument/2006/relationships/hyperlink" Target="https://en.wikipedia.org/wiki/Hyper-V"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Executable_and_Linkable_Format" TargetMode="External"/><Relationship Id="rId11" Type="http://schemas.openxmlformats.org/officeDocument/2006/relationships/hyperlink" Target="https://en.wikipedia.org/wiki/Windows_Subsystem_for_Linux#cite_note-about-wsl-2-3" TargetMode="External"/><Relationship Id="rId5" Type="http://schemas.openxmlformats.org/officeDocument/2006/relationships/hyperlink" Target="https://en.wikipedia.org/wiki/Binary_executables" TargetMode="External"/><Relationship Id="rId10" Type="http://schemas.openxmlformats.org/officeDocument/2006/relationships/hyperlink" Target="https://en.wikipedia.org/wiki/Linux_kernel" TargetMode="External"/><Relationship Id="rId4" Type="http://schemas.openxmlformats.org/officeDocument/2006/relationships/hyperlink" Target="https://en.wikipedia.org/wiki/Linux" TargetMode="External"/><Relationship Id="rId9" Type="http://schemas.openxmlformats.org/officeDocument/2006/relationships/hyperlink" Target="https://en.wikipedia.org/wiki/Windows_Subsystem_for_Linux#cite_note-announcing-wsl-2-2" TargetMode="External"/><Relationship Id="rId14" Type="http://schemas.openxmlformats.org/officeDocument/2006/relationships/hyperlink" Target="https://en.wikipedia.org/wiki/Windows_Subsystem_for_Linux#cite_note-4"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en.wikipedia.org/wiki/Personal_computer" TargetMode="External"/><Relationship Id="rId13" Type="http://schemas.openxmlformats.org/officeDocument/2006/relationships/hyperlink" Target="https://en.wikipedia.org/wiki/Window_system" TargetMode="External"/><Relationship Id="rId18" Type="http://schemas.openxmlformats.org/officeDocument/2006/relationships/hyperlink" Target="https://en.wikipedia.org/wiki/Source_code" TargetMode="External"/><Relationship Id="rId26" Type="http://schemas.openxmlformats.org/officeDocument/2006/relationships/hyperlink" Target="https://en.wikipedia.org/wiki/Linux_distribution#cite_note-3" TargetMode="External"/><Relationship Id="rId3" Type="http://schemas.openxmlformats.org/officeDocument/2006/relationships/hyperlink" Target="https://en.wikipedia.org/wiki/Operating_system" TargetMode="External"/><Relationship Id="rId21" Type="http://schemas.openxmlformats.org/officeDocument/2006/relationships/hyperlink" Target="https://en.wikipedia.org/wiki/Device_driver" TargetMode="External"/><Relationship Id="rId7" Type="http://schemas.openxmlformats.org/officeDocument/2006/relationships/hyperlink" Target="https://en.wikipedia.org/wiki/OpenWrt" TargetMode="External"/><Relationship Id="rId12" Type="http://schemas.openxmlformats.org/officeDocument/2006/relationships/hyperlink" Target="https://en.wikipedia.org/wiki/GNU" TargetMode="External"/><Relationship Id="rId17" Type="http://schemas.openxmlformats.org/officeDocument/2006/relationships/hyperlink" Target="https://en.wikipedia.org/wiki/Free_and_open-source_software" TargetMode="External"/><Relationship Id="rId25" Type="http://schemas.openxmlformats.org/officeDocument/2006/relationships/hyperlink" Target="https://en.wikipedia.org/wiki/Software_repository" TargetMode="External"/><Relationship Id="rId2" Type="http://schemas.openxmlformats.org/officeDocument/2006/relationships/slide" Target="../slides/slide35.xml"/><Relationship Id="rId16" Type="http://schemas.openxmlformats.org/officeDocument/2006/relationships/hyperlink" Target="https://en.wikipedia.org/wiki/Desktop_environment" TargetMode="External"/><Relationship Id="rId20" Type="http://schemas.openxmlformats.org/officeDocument/2006/relationships/hyperlink" Target="https://en.wikipedia.org/wiki/Binary_blob" TargetMode="External"/><Relationship Id="rId29" Type="http://schemas.openxmlformats.org/officeDocument/2006/relationships/hyperlink" Target="https://en.wikipedia.org/wiki/Anaconda_(installer)" TargetMode="External"/><Relationship Id="rId1" Type="http://schemas.openxmlformats.org/officeDocument/2006/relationships/notesMaster" Target="../notesMasters/notesMaster1.xml"/><Relationship Id="rId6" Type="http://schemas.openxmlformats.org/officeDocument/2006/relationships/hyperlink" Target="https://en.wikipedia.org/wiki/Embedded_device" TargetMode="External"/><Relationship Id="rId11" Type="http://schemas.openxmlformats.org/officeDocument/2006/relationships/hyperlink" Target="https://en.wikipedia.org/wiki/Rocks_Cluster_Distribution" TargetMode="External"/><Relationship Id="rId24" Type="http://schemas.openxmlformats.org/officeDocument/2006/relationships/hyperlink" Target="https://en.wikipedia.org/wiki/Package_(package_management_system)" TargetMode="External"/><Relationship Id="rId5" Type="http://schemas.openxmlformats.org/officeDocument/2006/relationships/hyperlink" Target="https://en.wikipedia.org/wiki/Package_management_system" TargetMode="External"/><Relationship Id="rId15" Type="http://schemas.openxmlformats.org/officeDocument/2006/relationships/hyperlink" Target="https://en.wikipedia.org/wiki/Window_manager" TargetMode="External"/><Relationship Id="rId23" Type="http://schemas.openxmlformats.org/officeDocument/2006/relationships/hyperlink" Target="https://en.wikipedia.org/wiki/Linux_distribution#cite_note-2" TargetMode="External"/><Relationship Id="rId28" Type="http://schemas.openxmlformats.org/officeDocument/2006/relationships/hyperlink" Target="https://en.wikipedia.org/wiki/Debian-Installer" TargetMode="External"/><Relationship Id="rId10" Type="http://schemas.openxmlformats.org/officeDocument/2006/relationships/hyperlink" Target="https://en.wikipedia.org/wiki/Supercomputer" TargetMode="External"/><Relationship Id="rId19" Type="http://schemas.openxmlformats.org/officeDocument/2006/relationships/hyperlink" Target="https://en.wikipedia.org/wiki/Proprietary_software" TargetMode="External"/><Relationship Id="rId4" Type="http://schemas.openxmlformats.org/officeDocument/2006/relationships/hyperlink" Target="https://en.wikipedia.org/wiki/Linux_kernel" TargetMode="External"/><Relationship Id="rId9" Type="http://schemas.openxmlformats.org/officeDocument/2006/relationships/hyperlink" Target="https://en.wikipedia.org/wiki/Linux_Mint" TargetMode="External"/><Relationship Id="rId14" Type="http://schemas.openxmlformats.org/officeDocument/2006/relationships/hyperlink" Target="https://en.wikipedia.org/wiki/X_Window_System" TargetMode="External"/><Relationship Id="rId22" Type="http://schemas.openxmlformats.org/officeDocument/2006/relationships/hyperlink" Target="https://en.wikipedia.org/wiki/Linux_distribution#cite_note-1" TargetMode="External"/><Relationship Id="rId27" Type="http://schemas.openxmlformats.org/officeDocument/2006/relationships/hyperlink" Target="https://en.wikipedia.org/wiki/Linux_distribution#cite_note-4" TargetMode="External"/><Relationship Id="rId30" Type="http://schemas.openxmlformats.org/officeDocument/2006/relationships/hyperlink" Target="https://en.wikipedia.org/wiki/Linux_distribution"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en.wikipedia.org/wiki/Linux_distribution#cite_note-9" TargetMode="External"/><Relationship Id="rId13" Type="http://schemas.openxmlformats.org/officeDocument/2006/relationships/hyperlink" Target="https://en.wikipedia.org/wiki/Ubuntu_(operating_system)" TargetMode="External"/><Relationship Id="rId18" Type="http://schemas.openxmlformats.org/officeDocument/2006/relationships/hyperlink" Target="https://en.wikipedia.org/wiki/Arch_Linux" TargetMode="External"/><Relationship Id="rId3" Type="http://schemas.openxmlformats.org/officeDocument/2006/relationships/hyperlink" Target="https://en.wikipedia.org/wiki/List_of_Linux_distributions" TargetMode="External"/><Relationship Id="rId21" Type="http://schemas.openxmlformats.org/officeDocument/2006/relationships/hyperlink" Target="https://www.youtube.com/watch?v=LmoAJR-0oas" TargetMode="External"/><Relationship Id="rId7" Type="http://schemas.openxmlformats.org/officeDocument/2006/relationships/hyperlink" Target="https://en.wikipedia.org/wiki/Linux_distribution#cite_note-8" TargetMode="External"/><Relationship Id="rId12" Type="http://schemas.openxmlformats.org/officeDocument/2006/relationships/hyperlink" Target="https://en.wikipedia.org/wiki/SUSE" TargetMode="External"/><Relationship Id="rId17" Type="http://schemas.openxmlformats.org/officeDocument/2006/relationships/hyperlink" Target="https://en.wikipedia.org/wiki/Gentoo_Linux" TargetMode="External"/><Relationship Id="rId2" Type="http://schemas.openxmlformats.org/officeDocument/2006/relationships/slide" Target="../slides/slide36.xml"/><Relationship Id="rId16" Type="http://schemas.openxmlformats.org/officeDocument/2006/relationships/hyperlink" Target="https://en.wikipedia.org/wiki/Slackware" TargetMode="External"/><Relationship Id="rId20" Type="http://schemas.openxmlformats.org/officeDocument/2006/relationships/hyperlink" Target="https://en.wikipedia.org/wiki/Source_code" TargetMode="External"/><Relationship Id="rId1" Type="http://schemas.openxmlformats.org/officeDocument/2006/relationships/notesMaster" Target="../notesMasters/notesMaster1.xml"/><Relationship Id="rId6" Type="http://schemas.openxmlformats.org/officeDocument/2006/relationships/hyperlink" Target="https://en.wikipedia.org/wiki/Linux_distribution#cite_note-7" TargetMode="External"/><Relationship Id="rId11" Type="http://schemas.openxmlformats.org/officeDocument/2006/relationships/hyperlink" Target="https://en.wikipedia.org/wiki/OpenSUSE" TargetMode="External"/><Relationship Id="rId5" Type="http://schemas.openxmlformats.org/officeDocument/2006/relationships/hyperlink" Target="https://en.wikipedia.org/wiki/Linux_distribution#cite_note-6" TargetMode="External"/><Relationship Id="rId15" Type="http://schemas.openxmlformats.org/officeDocument/2006/relationships/hyperlink" Target="https://en.wikipedia.org/wiki/Debian" TargetMode="External"/><Relationship Id="rId10" Type="http://schemas.openxmlformats.org/officeDocument/2006/relationships/hyperlink" Target="https://en.wikipedia.org/wiki/Red_Hat" TargetMode="External"/><Relationship Id="rId19" Type="http://schemas.openxmlformats.org/officeDocument/2006/relationships/hyperlink" Target="https://en.wikipedia.org/wiki/Instruction_set" TargetMode="External"/><Relationship Id="rId4" Type="http://schemas.openxmlformats.org/officeDocument/2006/relationships/hyperlink" Target="https://en.wikipedia.org/wiki/Linux_distribution#cite_note-5" TargetMode="External"/><Relationship Id="rId9" Type="http://schemas.openxmlformats.org/officeDocument/2006/relationships/hyperlink" Target="https://en.wikipedia.org/wiki/Fedora_(operating_system)" TargetMode="External"/><Relationship Id="rId14" Type="http://schemas.openxmlformats.org/officeDocument/2006/relationships/hyperlink" Target="https://en.wikipedia.org/wiki/Canonical_Lt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pensource.com/article/18/2/coining-term-open-source-software"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opensource.com/resources/what-open-source" TargetMode="External"/><Relationship Id="rId4" Type="http://schemas.openxmlformats.org/officeDocument/2006/relationships/hyperlink" Target="https://opensource.com/open-source-way"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opensource.org/docs/osd" TargetMode="External"/><Relationship Id="rId13" Type="http://schemas.openxmlformats.org/officeDocument/2006/relationships/hyperlink" Target="https://nextcloud.com/" TargetMode="External"/><Relationship Id="rId3" Type="http://schemas.openxmlformats.org/officeDocument/2006/relationships/hyperlink" Target="https://opensource.com/business/13/5/open-source-your-code" TargetMode="External"/><Relationship Id="rId7" Type="http://schemas.openxmlformats.org/officeDocument/2006/relationships/hyperlink" Target="https://opensource.com/law/10/10/license-compliance-not-problem-open-source-users" TargetMode="External"/><Relationship Id="rId12" Type="http://schemas.openxmlformats.org/officeDocument/2006/relationships/hyperlink" Target="https://owncloud.org/"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opensource.com/law/13/1/which-open-source-software-license-should-i-use" TargetMode="External"/><Relationship Id="rId11" Type="http://schemas.openxmlformats.org/officeDocument/2006/relationships/hyperlink" Target="http://httpd.apache.org/" TargetMode="External"/><Relationship Id="rId5" Type="http://schemas.openxmlformats.org/officeDocument/2006/relationships/hyperlink" Target="http://www.gimp.org/" TargetMode="External"/><Relationship Id="rId15" Type="http://schemas.openxmlformats.org/officeDocument/2006/relationships/hyperlink" Target="https://opensource.com/resources/what-is-openstack" TargetMode="External"/><Relationship Id="rId10" Type="http://schemas.openxmlformats.org/officeDocument/2006/relationships/hyperlink" Target="https://opensource.com/resources/what-is-linux" TargetMode="External"/><Relationship Id="rId4" Type="http://schemas.openxmlformats.org/officeDocument/2006/relationships/hyperlink" Target="https://www.libreoffice.org/" TargetMode="External"/><Relationship Id="rId9" Type="http://schemas.openxmlformats.org/officeDocument/2006/relationships/hyperlink" Target="https://opensource.com/law/13/5/does-your-code-need-license" TargetMode="External"/><Relationship Id="rId14" Type="http://schemas.openxmlformats.org/officeDocument/2006/relationships/hyperlink" Target="https://opensource.com/life/14/4/why-open-infrastructure-matter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pensource.com/life/13/5/tumblr-open-publishing" TargetMode="External"/><Relationship Id="rId7" Type="http://schemas.openxmlformats.org/officeDocument/2006/relationships/hyperlink" Target="https://opensource.com/life/12/9/should-we-develop-open-source-openly"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opensource.com/government/13/2/bug-fix-day" TargetMode="External"/><Relationship Id="rId5" Type="http://schemas.openxmlformats.org/officeDocument/2006/relationships/hyperlink" Target="https://opensource.com/government/10/9/scap-computer-security-rest-us" TargetMode="External"/><Relationship Id="rId4" Type="http://schemas.openxmlformats.org/officeDocument/2006/relationships/hyperlink" Target="https://opensource.com/life/13/6/learning-program-open-source-way"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techradar.com/best/best-open-source-software" TargetMode="External"/><Relationship Id="rId3" Type="http://schemas.openxmlformats.org/officeDocument/2006/relationships/hyperlink" Target="https://opensource.com/education/12/7/clearing-open-source-misconceptions" TargetMode="External"/><Relationship Id="rId7" Type="http://schemas.openxmlformats.org/officeDocument/2006/relationships/hyperlink" Target="https://opensource.com/business/16/5/2016-open-source-jobs-report"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opensource.com/business/16/2/add-open-source-to-your-resume" TargetMode="External"/><Relationship Id="rId5" Type="http://schemas.openxmlformats.org/officeDocument/2006/relationships/hyperlink" Target="https://opensource.com/business/14/7/making-your-product-free-and-open-source-crazy-talk" TargetMode="External"/><Relationship Id="rId10" Type="http://schemas.openxmlformats.org/officeDocument/2006/relationships/hyperlink" Target="https://www.tecmint.com/best-open-source-web-servers/" TargetMode="External"/><Relationship Id="rId4" Type="http://schemas.openxmlformats.org/officeDocument/2006/relationships/hyperlink" Target="https://opensource.com/open-organization/16/5/appreciating-full-power-open" TargetMode="External"/><Relationship Id="rId9" Type="http://schemas.openxmlformats.org/officeDocument/2006/relationships/hyperlink" Target="https://opensource.com/business/16/8/top-5-open-source-web-server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pensource.com/article/18/7/evolution-package-manag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fsf.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opensource.org/licens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opensource.org/osd"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buntu.com/download/desktop"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debian.org/distrib/netinst"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linuxandubuntu.com/home/10-reasons-why-linux-is-better-than-windows#:~:text=Linux%20can%20be%20installed%20and,as%20per%20the%20user%20requireme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ecmint.com/big-companies-and-devices-running-on-gnulinux/#:~:text=Schools%2C%20colleges%20and%20Universities%20in,the%20most%20sought%20after%20platfor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comparebusinessproducts.com/fyi/50-places-linux-running-you-might-not-expect" TargetMode="External"/><Relationship Id="rId4" Type="http://schemas.openxmlformats.org/officeDocument/2006/relationships/hyperlink" Target="https://en.wikipedia.org/wiki/List_of_Linux_adopte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1eca5a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701eca5a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Linux Essentials </a:t>
            </a:r>
            <a:r>
              <a:rPr lang="tr-TR" sz="1800" dirty="0" err="1">
                <a:solidFill>
                  <a:schemeClr val="dk1"/>
                </a:solidFill>
              </a:rPr>
              <a:t>sessions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follow</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basic</a:t>
            </a:r>
            <a:r>
              <a:rPr lang="tr-TR" sz="1800" dirty="0">
                <a:solidFill>
                  <a:schemeClr val="dk1"/>
                </a:solidFill>
              </a:rPr>
              <a:t> Linux </a:t>
            </a:r>
            <a:r>
              <a:rPr lang="tr-TR" sz="1800" dirty="0" err="1">
                <a:solidFill>
                  <a:schemeClr val="dk1"/>
                </a:solidFill>
              </a:rPr>
              <a:t>topics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concentrate</a:t>
            </a:r>
            <a:r>
              <a:rPr lang="tr-TR" sz="1800" dirty="0">
                <a:solidFill>
                  <a:schemeClr val="dk1"/>
                </a:solidFill>
              </a:rPr>
              <a:t> on </a:t>
            </a:r>
            <a:r>
              <a:rPr lang="tr-TR" sz="1800" dirty="0" err="1">
                <a:solidFill>
                  <a:schemeClr val="dk1"/>
                </a:solidFill>
              </a:rPr>
              <a:t>theory</a:t>
            </a:r>
            <a:r>
              <a:rPr lang="tr-TR" sz="1800" dirty="0">
                <a:solidFill>
                  <a:schemeClr val="dk1"/>
                </a:solidFill>
              </a:rPr>
              <a:t> in </a:t>
            </a:r>
            <a:r>
              <a:rPr lang="tr-TR" sz="1800" dirty="0" err="1">
                <a:solidFill>
                  <a:schemeClr val="dk1"/>
                </a:solidFill>
              </a:rPr>
              <a:t>the</a:t>
            </a:r>
            <a:r>
              <a:rPr lang="tr-TR" sz="1800" dirty="0">
                <a:solidFill>
                  <a:schemeClr val="dk1"/>
                </a:solidFill>
              </a:rPr>
              <a:t> </a:t>
            </a:r>
            <a:r>
              <a:rPr lang="tr-TR" sz="1800" dirty="0" err="1">
                <a:solidFill>
                  <a:schemeClr val="dk1"/>
                </a:solidFill>
              </a:rPr>
              <a:t>first</a:t>
            </a:r>
            <a:r>
              <a:rPr lang="tr-TR" sz="1800" dirty="0">
                <a:solidFill>
                  <a:schemeClr val="dk1"/>
                </a:solidFill>
              </a:rPr>
              <a:t> </a:t>
            </a:r>
            <a:r>
              <a:rPr lang="tr-TR" sz="1800" dirty="0" err="1">
                <a:solidFill>
                  <a:schemeClr val="dk1"/>
                </a:solidFill>
              </a:rPr>
              <a:t>session</a:t>
            </a:r>
            <a:r>
              <a:rPr lang="tr-TR" sz="1800" dirty="0">
                <a:solidFill>
                  <a:schemeClr val="dk1"/>
                </a:solidFill>
              </a:rPr>
              <a:t> </a:t>
            </a:r>
            <a:r>
              <a:rPr lang="tr-TR" sz="1800" dirty="0" err="1">
                <a:solidFill>
                  <a:schemeClr val="dk1"/>
                </a:solidFill>
              </a:rPr>
              <a:t>then</a:t>
            </a:r>
            <a:r>
              <a:rPr lang="tr-TR" sz="1800" dirty="0">
                <a:solidFill>
                  <a:schemeClr val="dk1"/>
                </a:solidFill>
              </a:rPr>
              <a:t> </a:t>
            </a:r>
            <a:r>
              <a:rPr lang="tr-TR" sz="1800" dirty="0" err="1">
                <a:solidFill>
                  <a:schemeClr val="dk1"/>
                </a:solidFill>
              </a:rPr>
              <a:t>practice</a:t>
            </a:r>
            <a:r>
              <a:rPr lang="tr-TR" sz="1800" dirty="0">
                <a:solidFill>
                  <a:schemeClr val="dk1"/>
                </a:solidFill>
              </a:rPr>
              <a:t> </a:t>
            </a: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following</a:t>
            </a:r>
            <a:r>
              <a:rPr lang="tr-TR" sz="1800" dirty="0">
                <a:solidFill>
                  <a:schemeClr val="dk1"/>
                </a:solidFill>
              </a:rPr>
              <a:t> </a:t>
            </a:r>
            <a:r>
              <a:rPr lang="tr-TR" sz="1800" dirty="0" err="1">
                <a:solidFill>
                  <a:schemeClr val="dk1"/>
                </a:solidFill>
              </a:rPr>
              <a:t>sessions</a:t>
            </a:r>
            <a:r>
              <a:rPr lang="tr-TR" sz="1800" dirty="0">
                <a:solidFill>
                  <a:schemeClr val="dk1"/>
                </a:solidFill>
              </a:rPr>
              <a:t>.</a:t>
            </a:r>
            <a:endParaRPr sz="1800" dirty="0">
              <a:solidFill>
                <a:schemeClr val="dk1"/>
              </a:solidFill>
            </a:endParaRPr>
          </a:p>
          <a:p>
            <a:pPr marL="0" lvl="0" indent="0" algn="l" rtl="0">
              <a:spcBef>
                <a:spcPts val="0"/>
              </a:spcBef>
              <a:spcAft>
                <a:spcPts val="0"/>
              </a:spcAft>
              <a:buSzPts val="1400"/>
              <a:buNone/>
            </a:pPr>
            <a:endParaRPr sz="1800" dirty="0">
              <a:solidFill>
                <a:schemeClr val="dk1"/>
              </a:solidFill>
            </a:endParaRPr>
          </a:p>
          <a:p>
            <a:pPr marL="0" lvl="0" indent="0" algn="l" rtl="0">
              <a:spcBef>
                <a:spcPts val="0"/>
              </a:spcBef>
              <a:spcAft>
                <a:spcPts val="0"/>
              </a:spcAft>
              <a:buSzPts val="1400"/>
              <a:buNone/>
            </a:pPr>
            <a:endParaRPr sz="1800" dirty="0"/>
          </a:p>
        </p:txBody>
      </p:sp>
    </p:spTree>
    <p:extLst>
      <p:ext uri="{BB962C8B-B14F-4D97-AF65-F5344CB8AC3E}">
        <p14:creationId xmlns:p14="http://schemas.microsoft.com/office/powerpoint/2010/main" val="2691002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18ef67ea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a18ef67ea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18ef67ea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a18ef67eac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18ef67ea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a18ef67ea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18ef67ea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a18ef67eac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bcca61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9bcca61692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tr-TR" sz="1800"/>
              <a:t>Third and the last question is: when Linux?</a:t>
            </a:r>
            <a:endParaRPr sz="1800"/>
          </a:p>
          <a:p>
            <a:pPr marL="0" lvl="0" indent="0" algn="l" rtl="0">
              <a:spcBef>
                <a:spcPts val="0"/>
              </a:spcBef>
              <a:spcAft>
                <a:spcPts val="0"/>
              </a:spcAft>
              <a:buClr>
                <a:schemeClr val="dk1"/>
              </a:buClr>
              <a:buSzPts val="1400"/>
              <a:buFont typeface="Arial"/>
              <a:buNone/>
            </a:pPr>
            <a:r>
              <a:rPr lang="tr-TR" sz="1800"/>
              <a:t>The answer is easy and straightforward: You can use Linux anywhere at anytime, or everywhere at every time. </a:t>
            </a:r>
            <a:endParaRPr sz="1800"/>
          </a:p>
          <a:p>
            <a:pPr marL="0" lvl="0" indent="0" algn="l" rtl="0">
              <a:spcBef>
                <a:spcPts val="0"/>
              </a:spcBef>
              <a:spcAft>
                <a:spcPts val="0"/>
              </a:spcAft>
              <a:buClr>
                <a:schemeClr val="dk1"/>
              </a:buClr>
              <a:buSzPts val="1400"/>
              <a:buFont typeface="Arial"/>
              <a:buNone/>
            </a:pPr>
            <a:endParaRPr sz="1800"/>
          </a:p>
          <a:p>
            <a:pPr marL="0" lvl="0" indent="0" algn="l" rtl="0">
              <a:spcBef>
                <a:spcPts val="0"/>
              </a:spcBef>
              <a:spcAft>
                <a:spcPts val="0"/>
              </a:spcAft>
              <a:buClr>
                <a:schemeClr val="dk1"/>
              </a:buClr>
              <a:buSzPts val="1400"/>
              <a:buFont typeface="Arial"/>
              <a:buNone/>
            </a:pPr>
            <a:r>
              <a:rPr lang="tr-TR" sz="1800"/>
              <a:t>Examples? Definitely.</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tr-TR" sz="1800"/>
              <a:t>You will use Linux during your following cohorts, particularly in AWS DevOps Path.</a:t>
            </a:r>
            <a:endParaRPr sz="1800"/>
          </a:p>
          <a:p>
            <a:pPr marL="0" lvl="0" indent="0" algn="l" rtl="0">
              <a:spcBef>
                <a:spcPts val="0"/>
              </a:spcBef>
              <a:spcAft>
                <a:spcPts val="0"/>
              </a:spcAft>
              <a:buClr>
                <a:schemeClr val="dk1"/>
              </a:buClr>
              <a:buSzPts val="1400"/>
              <a:buFont typeface="Arial"/>
              <a:buNone/>
            </a:pPr>
            <a:r>
              <a:rPr lang="tr-TR" sz="1800"/>
              <a:t>And during interviews you may encounter questions about Linux as well.</a:t>
            </a:r>
            <a:endParaRPr sz="1800"/>
          </a:p>
          <a:p>
            <a:pPr marL="0" lvl="0" indent="0" algn="l" rtl="0">
              <a:spcBef>
                <a:spcPts val="0"/>
              </a:spcBef>
              <a:spcAft>
                <a:spcPts val="0"/>
              </a:spcAft>
              <a:buClr>
                <a:schemeClr val="dk1"/>
              </a:buClr>
              <a:buSzPts val="1400"/>
              <a:buFont typeface="Arial"/>
              <a:buNone/>
            </a:pPr>
            <a:endParaRPr sz="1800"/>
          </a:p>
          <a:p>
            <a:pPr marL="0" lvl="0" indent="0" algn="l" rtl="0">
              <a:spcBef>
                <a:spcPts val="0"/>
              </a:spcBef>
              <a:spcAft>
                <a:spcPts val="0"/>
              </a:spcAft>
              <a:buClr>
                <a:schemeClr val="dk1"/>
              </a:buClr>
              <a:buSzPts val="1400"/>
              <a:buFont typeface="Arial"/>
              <a:buNone/>
            </a:pPr>
            <a:endParaRPr sz="1800"/>
          </a:p>
          <a:p>
            <a:pPr marL="0" lvl="0" indent="0" algn="l" rtl="0">
              <a:spcBef>
                <a:spcPts val="0"/>
              </a:spcBef>
              <a:spcAft>
                <a:spcPts val="0"/>
              </a:spcAft>
              <a:buClr>
                <a:schemeClr val="dk1"/>
              </a:buClr>
              <a:buSzPts val="1400"/>
              <a:buFont typeface="Arial"/>
              <a:buNone/>
            </a:pP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tr-TR" sz="1800" dirty="0">
                <a:solidFill>
                  <a:srgbClr val="1D1F28"/>
                </a:solidFill>
              </a:rPr>
              <a:t>Linux is a </a:t>
            </a:r>
            <a:r>
              <a:rPr lang="tr-TR" sz="1800" dirty="0" err="1">
                <a:solidFill>
                  <a:srgbClr val="1D1F28"/>
                </a:solidFill>
              </a:rPr>
              <a:t>Free</a:t>
            </a:r>
            <a:r>
              <a:rPr lang="tr-TR" sz="1800" dirty="0">
                <a:solidFill>
                  <a:srgbClr val="1D1F28"/>
                </a:solidFill>
              </a:rPr>
              <a:t> </a:t>
            </a:r>
            <a:r>
              <a:rPr lang="tr-TR" sz="1800" dirty="0" err="1">
                <a:solidFill>
                  <a:srgbClr val="1D1F28"/>
                </a:solidFill>
              </a:rPr>
              <a:t>and</a:t>
            </a:r>
            <a:r>
              <a:rPr lang="tr-TR" sz="1800" dirty="0">
                <a:solidFill>
                  <a:srgbClr val="1D1F28"/>
                </a:solidFill>
              </a:rPr>
              <a:t> Open-Source Operating </a:t>
            </a:r>
            <a:r>
              <a:rPr lang="tr-TR" sz="1800" dirty="0" err="1">
                <a:solidFill>
                  <a:srgbClr val="1D1F28"/>
                </a:solidFill>
              </a:rPr>
              <a:t>System</a:t>
            </a:r>
            <a:r>
              <a:rPr lang="tr-TR" sz="1800" dirty="0">
                <a:solidFill>
                  <a:srgbClr val="1D1F28"/>
                </a:solidFill>
              </a:rPr>
              <a:t> </a:t>
            </a:r>
            <a:r>
              <a:rPr lang="tr-TR" sz="1800" dirty="0" err="1">
                <a:solidFill>
                  <a:srgbClr val="1D1F28"/>
                </a:solidFill>
              </a:rPr>
              <a:t>just</a:t>
            </a:r>
            <a:r>
              <a:rPr lang="tr-TR" sz="1800" dirty="0">
                <a:solidFill>
                  <a:srgbClr val="1D1F28"/>
                </a:solidFill>
              </a:rPr>
              <a:t> </a:t>
            </a:r>
            <a:r>
              <a:rPr lang="tr-TR" sz="1800" dirty="0" err="1">
                <a:solidFill>
                  <a:srgbClr val="1D1F28"/>
                </a:solidFill>
              </a:rPr>
              <a:t>like</a:t>
            </a:r>
            <a:r>
              <a:rPr lang="tr-TR" sz="1800" dirty="0">
                <a:solidFill>
                  <a:srgbClr val="1D1F28"/>
                </a:solidFill>
              </a:rPr>
              <a:t> Windows, iOS </a:t>
            </a:r>
            <a:r>
              <a:rPr lang="tr-TR" sz="1800" dirty="0" err="1">
                <a:solidFill>
                  <a:srgbClr val="1D1F28"/>
                </a:solidFill>
              </a:rPr>
              <a:t>or</a:t>
            </a:r>
            <a:r>
              <a:rPr lang="tr-TR" sz="1800" dirty="0">
                <a:solidFill>
                  <a:srgbClr val="1D1F28"/>
                </a:solidFill>
              </a:rPr>
              <a:t> </a:t>
            </a:r>
            <a:r>
              <a:rPr lang="tr-TR" sz="1800" dirty="0" err="1">
                <a:solidFill>
                  <a:srgbClr val="1D1F28"/>
                </a:solidFill>
              </a:rPr>
              <a:t>MacOs</a:t>
            </a:r>
            <a:r>
              <a:rPr lang="tr-TR" sz="1800" dirty="0">
                <a:solidFill>
                  <a:srgbClr val="1D1F28"/>
                </a:solidFill>
              </a:rPr>
              <a:t>.</a:t>
            </a:r>
            <a:endParaRPr sz="1800" dirty="0">
              <a:solidFill>
                <a:srgbClr val="1D1F28"/>
              </a:solidFill>
            </a:endParaRPr>
          </a:p>
          <a:p>
            <a:pPr marL="0" lvl="0" indent="0" algn="just" rtl="0">
              <a:spcBef>
                <a:spcPts val="0"/>
              </a:spcBef>
              <a:spcAft>
                <a:spcPts val="0"/>
              </a:spcAft>
              <a:buNone/>
            </a:pPr>
            <a:endParaRPr sz="1800" dirty="0">
              <a:solidFill>
                <a:srgbClr val="1D1F28"/>
              </a:solidFill>
            </a:endParaRPr>
          </a:p>
          <a:p>
            <a:pPr marL="0" lvl="0" indent="0" algn="just" rtl="0">
              <a:spcBef>
                <a:spcPts val="0"/>
              </a:spcBef>
              <a:spcAft>
                <a:spcPts val="0"/>
              </a:spcAft>
              <a:buNone/>
            </a:pPr>
            <a:r>
              <a:rPr lang="tr-TR" sz="1800" dirty="0" err="1">
                <a:solidFill>
                  <a:srgbClr val="1D1F28"/>
                </a:solidFill>
              </a:rPr>
              <a:t>This</a:t>
            </a:r>
            <a:r>
              <a:rPr lang="tr-TR" sz="1800" dirty="0">
                <a:solidFill>
                  <a:srgbClr val="1D1F28"/>
                </a:solidFill>
              </a:rPr>
              <a:t> </a:t>
            </a:r>
            <a:r>
              <a:rPr lang="tr-TR" sz="1800" dirty="0" err="1">
                <a:solidFill>
                  <a:srgbClr val="1D1F28"/>
                </a:solidFill>
              </a:rPr>
              <a:t>sentence</a:t>
            </a:r>
            <a:r>
              <a:rPr lang="tr-TR" sz="1800" dirty="0">
                <a:solidFill>
                  <a:srgbClr val="1D1F28"/>
                </a:solidFill>
              </a:rPr>
              <a:t> </a:t>
            </a:r>
            <a:r>
              <a:rPr lang="tr-TR" sz="1800" dirty="0" err="1">
                <a:solidFill>
                  <a:srgbClr val="1D1F28"/>
                </a:solidFill>
              </a:rPr>
              <a:t>alone</a:t>
            </a:r>
            <a:r>
              <a:rPr lang="tr-TR" sz="1800" dirty="0">
                <a:solidFill>
                  <a:srgbClr val="1D1F28"/>
                </a:solidFill>
              </a:rPr>
              <a:t>, </a:t>
            </a:r>
            <a:r>
              <a:rPr lang="tr-TR" sz="1800" dirty="0" err="1">
                <a:solidFill>
                  <a:srgbClr val="1D1F28"/>
                </a:solidFill>
              </a:rPr>
              <a:t>comprises</a:t>
            </a:r>
            <a:r>
              <a:rPr lang="tr-TR" sz="1800" dirty="0">
                <a:solidFill>
                  <a:srgbClr val="1D1F28"/>
                </a:solidFill>
              </a:rPr>
              <a:t> </a:t>
            </a:r>
            <a:r>
              <a:rPr lang="tr-TR" sz="1800" dirty="0" err="1">
                <a:solidFill>
                  <a:srgbClr val="1D1F28"/>
                </a:solidFill>
              </a:rPr>
              <a:t>three</a:t>
            </a:r>
            <a:r>
              <a:rPr lang="tr-TR" sz="1800" dirty="0">
                <a:solidFill>
                  <a:srgbClr val="1D1F28"/>
                </a:solidFill>
              </a:rPr>
              <a:t> </a:t>
            </a:r>
            <a:r>
              <a:rPr lang="tr-TR" sz="1800" dirty="0" err="1">
                <a:solidFill>
                  <a:srgbClr val="1D1F28"/>
                </a:solidFill>
              </a:rPr>
              <a:t>completely</a:t>
            </a:r>
            <a:r>
              <a:rPr lang="tr-TR" sz="1800" dirty="0">
                <a:solidFill>
                  <a:srgbClr val="1D1F28"/>
                </a:solidFill>
              </a:rPr>
              <a:t> </a:t>
            </a:r>
            <a:r>
              <a:rPr lang="tr-TR" sz="1800" dirty="0" err="1">
                <a:solidFill>
                  <a:srgbClr val="1D1F28"/>
                </a:solidFill>
              </a:rPr>
              <a:t>different</a:t>
            </a:r>
            <a:r>
              <a:rPr lang="tr-TR" sz="1800" dirty="0">
                <a:solidFill>
                  <a:srgbClr val="1D1F28"/>
                </a:solidFill>
              </a:rPr>
              <a:t> </a:t>
            </a:r>
            <a:r>
              <a:rPr lang="tr-TR" sz="1800" dirty="0" err="1">
                <a:solidFill>
                  <a:srgbClr val="1D1F28"/>
                </a:solidFill>
              </a:rPr>
              <a:t>dimensions</a:t>
            </a:r>
            <a:r>
              <a:rPr lang="tr-TR" sz="1800" dirty="0">
                <a:solidFill>
                  <a:srgbClr val="1D1F28"/>
                </a:solidFill>
              </a:rPr>
              <a:t>. First </a:t>
            </a:r>
            <a:r>
              <a:rPr lang="tr-TR" sz="1800" dirty="0" err="1">
                <a:solidFill>
                  <a:srgbClr val="1D1F28"/>
                </a:solidFill>
              </a:rPr>
              <a:t>one</a:t>
            </a:r>
            <a:r>
              <a:rPr lang="tr-TR" sz="1800" dirty="0">
                <a:solidFill>
                  <a:srgbClr val="1D1F28"/>
                </a:solidFill>
              </a:rPr>
              <a:t> is </a:t>
            </a:r>
            <a:r>
              <a:rPr lang="tr-TR" sz="1800" dirty="0" err="1">
                <a:solidFill>
                  <a:srgbClr val="1D1F28"/>
                </a:solidFill>
              </a:rPr>
              <a:t>free</a:t>
            </a:r>
            <a:r>
              <a:rPr lang="tr-TR" sz="1800" dirty="0">
                <a:solidFill>
                  <a:srgbClr val="1D1F28"/>
                </a:solidFill>
              </a:rPr>
              <a:t>, </a:t>
            </a:r>
            <a:r>
              <a:rPr lang="tr-TR" sz="1800" dirty="0" err="1">
                <a:solidFill>
                  <a:srgbClr val="1D1F28"/>
                </a:solidFill>
              </a:rPr>
              <a:t>second</a:t>
            </a:r>
            <a:r>
              <a:rPr lang="tr-TR" sz="1800" dirty="0">
                <a:solidFill>
                  <a:srgbClr val="1D1F28"/>
                </a:solidFill>
              </a:rPr>
              <a:t> </a:t>
            </a:r>
            <a:r>
              <a:rPr lang="tr-TR" sz="1800" dirty="0" err="1">
                <a:solidFill>
                  <a:srgbClr val="1D1F28"/>
                </a:solidFill>
              </a:rPr>
              <a:t>one</a:t>
            </a:r>
            <a:r>
              <a:rPr lang="tr-TR" sz="1800" dirty="0">
                <a:solidFill>
                  <a:srgbClr val="1D1F28"/>
                </a:solidFill>
              </a:rPr>
              <a:t> is Open Source </a:t>
            </a:r>
            <a:r>
              <a:rPr lang="tr-TR" sz="1800" dirty="0" err="1">
                <a:solidFill>
                  <a:srgbClr val="1D1F28"/>
                </a:solidFill>
              </a:rPr>
              <a:t>and</a:t>
            </a:r>
            <a:r>
              <a:rPr lang="tr-TR" sz="1800" dirty="0">
                <a:solidFill>
                  <a:srgbClr val="1D1F28"/>
                </a:solidFill>
              </a:rPr>
              <a:t> </a:t>
            </a:r>
            <a:r>
              <a:rPr lang="tr-TR" sz="1800" dirty="0" err="1">
                <a:solidFill>
                  <a:srgbClr val="1D1F28"/>
                </a:solidFill>
              </a:rPr>
              <a:t>last</a:t>
            </a:r>
            <a:r>
              <a:rPr lang="tr-TR" sz="1800" dirty="0">
                <a:solidFill>
                  <a:srgbClr val="1D1F28"/>
                </a:solidFill>
              </a:rPr>
              <a:t> </a:t>
            </a:r>
            <a:r>
              <a:rPr lang="tr-TR" sz="1800" dirty="0" err="1">
                <a:solidFill>
                  <a:srgbClr val="1D1F28"/>
                </a:solidFill>
              </a:rPr>
              <a:t>one</a:t>
            </a:r>
            <a:r>
              <a:rPr lang="tr-TR" sz="1800" dirty="0">
                <a:solidFill>
                  <a:srgbClr val="1D1F28"/>
                </a:solidFill>
              </a:rPr>
              <a:t> is Operating </a:t>
            </a:r>
            <a:r>
              <a:rPr lang="tr-TR" sz="1800" dirty="0" err="1">
                <a:solidFill>
                  <a:srgbClr val="1D1F28"/>
                </a:solidFill>
              </a:rPr>
              <a:t>System</a:t>
            </a:r>
            <a:r>
              <a:rPr lang="tr-TR" sz="1800" dirty="0">
                <a:solidFill>
                  <a:srgbClr val="1D1F28"/>
                </a:solidFill>
              </a:rPr>
              <a:t>.</a:t>
            </a:r>
            <a:endParaRPr sz="1800" dirty="0">
              <a:solidFill>
                <a:srgbClr val="1D1F28"/>
              </a:solidFill>
            </a:endParaRPr>
          </a:p>
          <a:p>
            <a:pPr marL="0" lvl="0" indent="0" algn="just" rtl="0">
              <a:spcBef>
                <a:spcPts val="0"/>
              </a:spcBef>
              <a:spcAft>
                <a:spcPts val="0"/>
              </a:spcAft>
              <a:buNone/>
            </a:pPr>
            <a:endParaRPr sz="1800" dirty="0">
              <a:solidFill>
                <a:srgbClr val="1D1F28"/>
              </a:solidFill>
            </a:endParaRPr>
          </a:p>
          <a:p>
            <a:pPr marL="0" lvl="0" indent="0" algn="just" rtl="0">
              <a:spcBef>
                <a:spcPts val="0"/>
              </a:spcBef>
              <a:spcAft>
                <a:spcPts val="0"/>
              </a:spcAft>
              <a:buNone/>
            </a:pPr>
            <a:r>
              <a:rPr lang="tr-TR" sz="1800" dirty="0" err="1">
                <a:solidFill>
                  <a:srgbClr val="1D1F28"/>
                </a:solidFill>
              </a:rPr>
              <a:t>We</a:t>
            </a:r>
            <a:r>
              <a:rPr lang="tr-TR" sz="1800" dirty="0">
                <a:solidFill>
                  <a:srgbClr val="1D1F28"/>
                </a:solidFill>
              </a:rPr>
              <a:t> </a:t>
            </a:r>
            <a:r>
              <a:rPr lang="tr-TR" sz="1800" dirty="0" err="1">
                <a:solidFill>
                  <a:srgbClr val="1D1F28"/>
                </a:solidFill>
              </a:rPr>
              <a:t>will</a:t>
            </a:r>
            <a:r>
              <a:rPr lang="tr-TR" sz="1800" dirty="0">
                <a:solidFill>
                  <a:srgbClr val="1D1F28"/>
                </a:solidFill>
              </a:rPr>
              <a:t> </a:t>
            </a:r>
            <a:r>
              <a:rPr lang="tr-TR" sz="1800" dirty="0" err="1">
                <a:solidFill>
                  <a:srgbClr val="1D1F28"/>
                </a:solidFill>
              </a:rPr>
              <a:t>explain</a:t>
            </a:r>
            <a:r>
              <a:rPr lang="tr-TR" sz="1800" dirty="0">
                <a:solidFill>
                  <a:srgbClr val="1D1F28"/>
                </a:solidFill>
              </a:rPr>
              <a:t> </a:t>
            </a:r>
            <a:r>
              <a:rPr lang="tr-TR" sz="1800" dirty="0" err="1">
                <a:solidFill>
                  <a:srgbClr val="1D1F28"/>
                </a:solidFill>
              </a:rPr>
              <a:t>the</a:t>
            </a:r>
            <a:r>
              <a:rPr lang="tr-TR" sz="1800" dirty="0">
                <a:solidFill>
                  <a:srgbClr val="1D1F28"/>
                </a:solidFill>
              </a:rPr>
              <a:t> </a:t>
            </a:r>
            <a:r>
              <a:rPr lang="tr-TR" sz="1800" dirty="0" err="1">
                <a:solidFill>
                  <a:srgbClr val="1D1F28"/>
                </a:solidFill>
              </a:rPr>
              <a:t>first</a:t>
            </a:r>
            <a:r>
              <a:rPr lang="tr-TR" sz="1800" dirty="0">
                <a:solidFill>
                  <a:srgbClr val="1D1F28"/>
                </a:solidFill>
              </a:rPr>
              <a:t> two </a:t>
            </a:r>
            <a:r>
              <a:rPr lang="tr-TR" sz="1800" dirty="0" err="1">
                <a:solidFill>
                  <a:srgbClr val="1D1F28"/>
                </a:solidFill>
              </a:rPr>
              <a:t>arguments</a:t>
            </a:r>
            <a:r>
              <a:rPr lang="tr-TR" sz="1800" dirty="0">
                <a:solidFill>
                  <a:srgbClr val="1D1F28"/>
                </a:solidFill>
              </a:rPr>
              <a:t>: </a:t>
            </a:r>
            <a:r>
              <a:rPr lang="tr-TR" sz="1800" dirty="0" err="1">
                <a:solidFill>
                  <a:srgbClr val="1D1F28"/>
                </a:solidFill>
              </a:rPr>
              <a:t>free</a:t>
            </a:r>
            <a:r>
              <a:rPr lang="tr-TR" sz="1800" dirty="0">
                <a:solidFill>
                  <a:srgbClr val="1D1F28"/>
                </a:solidFill>
              </a:rPr>
              <a:t> </a:t>
            </a:r>
            <a:r>
              <a:rPr lang="tr-TR" sz="1800" dirty="0" err="1">
                <a:solidFill>
                  <a:srgbClr val="1D1F28"/>
                </a:solidFill>
              </a:rPr>
              <a:t>and</a:t>
            </a:r>
            <a:r>
              <a:rPr lang="tr-TR" sz="1800" dirty="0">
                <a:solidFill>
                  <a:srgbClr val="1D1F28"/>
                </a:solidFill>
              </a:rPr>
              <a:t> </a:t>
            </a:r>
            <a:r>
              <a:rPr lang="tr-TR" sz="1800" dirty="0" err="1">
                <a:solidFill>
                  <a:srgbClr val="1D1F28"/>
                </a:solidFill>
              </a:rPr>
              <a:t>open</a:t>
            </a:r>
            <a:r>
              <a:rPr lang="tr-TR" sz="1800" dirty="0">
                <a:solidFill>
                  <a:srgbClr val="1D1F28"/>
                </a:solidFill>
              </a:rPr>
              <a:t> </a:t>
            </a:r>
            <a:r>
              <a:rPr lang="tr-TR" sz="1800" dirty="0" err="1">
                <a:solidFill>
                  <a:srgbClr val="1D1F28"/>
                </a:solidFill>
              </a:rPr>
              <a:t>source</a:t>
            </a:r>
            <a:r>
              <a:rPr lang="tr-TR" sz="1800" dirty="0">
                <a:solidFill>
                  <a:srgbClr val="1D1F28"/>
                </a:solidFill>
              </a:rPr>
              <a:t> in </a:t>
            </a:r>
            <a:r>
              <a:rPr lang="tr-TR" sz="1800" dirty="0" err="1">
                <a:solidFill>
                  <a:srgbClr val="1D1F28"/>
                </a:solidFill>
              </a:rPr>
              <a:t>the</a:t>
            </a:r>
            <a:r>
              <a:rPr lang="tr-TR" sz="1800" dirty="0">
                <a:solidFill>
                  <a:srgbClr val="1D1F28"/>
                </a:solidFill>
              </a:rPr>
              <a:t> </a:t>
            </a:r>
            <a:r>
              <a:rPr lang="tr-TR" sz="1800" dirty="0" err="1">
                <a:solidFill>
                  <a:srgbClr val="1D1F28"/>
                </a:solidFill>
              </a:rPr>
              <a:t>following</a:t>
            </a:r>
            <a:r>
              <a:rPr lang="tr-TR" sz="1800" dirty="0">
                <a:solidFill>
                  <a:srgbClr val="1D1F28"/>
                </a:solidFill>
              </a:rPr>
              <a:t> </a:t>
            </a:r>
            <a:r>
              <a:rPr lang="tr-TR" sz="1800" dirty="0" err="1">
                <a:solidFill>
                  <a:srgbClr val="1D1F28"/>
                </a:solidFill>
              </a:rPr>
              <a:t>slides</a:t>
            </a:r>
            <a:r>
              <a:rPr lang="tr-TR" sz="1800" dirty="0">
                <a:solidFill>
                  <a:srgbClr val="1D1F28"/>
                </a:solidFill>
              </a:rPr>
              <a:t>. </a:t>
            </a:r>
            <a:r>
              <a:rPr lang="tr-TR" sz="1800" dirty="0" err="1">
                <a:solidFill>
                  <a:srgbClr val="1D1F28"/>
                </a:solidFill>
              </a:rPr>
              <a:t>The</a:t>
            </a:r>
            <a:r>
              <a:rPr lang="tr-TR" sz="1800" dirty="0">
                <a:solidFill>
                  <a:srgbClr val="1D1F28"/>
                </a:solidFill>
              </a:rPr>
              <a:t> </a:t>
            </a:r>
            <a:r>
              <a:rPr lang="tr-TR" sz="1800" dirty="0" err="1">
                <a:solidFill>
                  <a:srgbClr val="1D1F28"/>
                </a:solidFill>
              </a:rPr>
              <a:t>last</a:t>
            </a:r>
            <a:r>
              <a:rPr lang="tr-TR" sz="1800" dirty="0">
                <a:solidFill>
                  <a:srgbClr val="1D1F28"/>
                </a:solidFill>
              </a:rPr>
              <a:t> </a:t>
            </a:r>
            <a:r>
              <a:rPr lang="tr-TR" sz="1800" dirty="0" err="1">
                <a:solidFill>
                  <a:srgbClr val="1D1F28"/>
                </a:solidFill>
              </a:rPr>
              <a:t>one</a:t>
            </a:r>
            <a:r>
              <a:rPr lang="tr-TR" sz="1800" dirty="0">
                <a:solidFill>
                  <a:srgbClr val="1D1F28"/>
                </a:solidFill>
              </a:rPr>
              <a:t> is Operating </a:t>
            </a:r>
            <a:r>
              <a:rPr lang="tr-TR" sz="1800" dirty="0" err="1">
                <a:solidFill>
                  <a:srgbClr val="1D1F28"/>
                </a:solidFill>
              </a:rPr>
              <a:t>System</a:t>
            </a:r>
            <a:r>
              <a:rPr lang="tr-TR" sz="1800" dirty="0">
                <a:solidFill>
                  <a:srgbClr val="1D1F28"/>
                </a:solidFill>
              </a:rPr>
              <a:t>.</a:t>
            </a:r>
            <a:endParaRPr sz="1800" dirty="0">
              <a:solidFill>
                <a:srgbClr val="1D1F28"/>
              </a:solidFill>
            </a:endParaRPr>
          </a:p>
          <a:p>
            <a:pPr marL="0" lvl="0" indent="0" algn="just" rtl="0">
              <a:spcBef>
                <a:spcPts val="0"/>
              </a:spcBef>
              <a:spcAft>
                <a:spcPts val="0"/>
              </a:spcAft>
              <a:buNone/>
            </a:pPr>
            <a:endParaRPr sz="1800" dirty="0">
              <a:solidFill>
                <a:srgbClr val="1D1F28"/>
              </a:solidFill>
            </a:endParaRPr>
          </a:p>
          <a:p>
            <a:pPr marL="0" lvl="0" indent="0" algn="just" rtl="0">
              <a:spcBef>
                <a:spcPts val="0"/>
              </a:spcBef>
              <a:spcAft>
                <a:spcPts val="0"/>
              </a:spcAft>
              <a:buNone/>
            </a:pPr>
            <a:r>
              <a:rPr lang="tr-TR" sz="1800" dirty="0">
                <a:solidFill>
                  <a:srgbClr val="1D1F28"/>
                </a:solidFill>
              </a:rPr>
              <a:t>As </a:t>
            </a:r>
            <a:r>
              <a:rPr lang="tr-TR" sz="1800" dirty="0" err="1">
                <a:solidFill>
                  <a:srgbClr val="1D1F28"/>
                </a:solidFill>
              </a:rPr>
              <a:t>I’ve</a:t>
            </a:r>
            <a:r>
              <a:rPr lang="tr-TR" sz="1800" dirty="0">
                <a:solidFill>
                  <a:srgbClr val="1D1F28"/>
                </a:solidFill>
              </a:rPr>
              <a:t> </a:t>
            </a:r>
            <a:r>
              <a:rPr lang="tr-TR" sz="1800" dirty="0" err="1">
                <a:solidFill>
                  <a:srgbClr val="1D1F28"/>
                </a:solidFill>
              </a:rPr>
              <a:t>stated</a:t>
            </a:r>
            <a:r>
              <a:rPr lang="tr-TR" sz="1800" dirty="0">
                <a:solidFill>
                  <a:srgbClr val="1D1F28"/>
                </a:solidFill>
              </a:rPr>
              <a:t> </a:t>
            </a:r>
            <a:r>
              <a:rPr lang="tr-TR" sz="1800" dirty="0" err="1">
                <a:solidFill>
                  <a:srgbClr val="1D1F28"/>
                </a:solidFill>
              </a:rPr>
              <a:t>earlier</a:t>
            </a:r>
            <a:r>
              <a:rPr lang="tr-TR" sz="1800" dirty="0">
                <a:solidFill>
                  <a:srgbClr val="1D1F28"/>
                </a:solidFill>
              </a:rPr>
              <a:t>, Linux is an OS </a:t>
            </a:r>
            <a:r>
              <a:rPr lang="tr-TR" sz="1800" dirty="0" err="1">
                <a:solidFill>
                  <a:srgbClr val="1D1F28"/>
                </a:solidFill>
              </a:rPr>
              <a:t>like</a:t>
            </a:r>
            <a:r>
              <a:rPr lang="tr-TR" sz="1800" dirty="0">
                <a:solidFill>
                  <a:srgbClr val="1D1F28"/>
                </a:solidFill>
              </a:rPr>
              <a:t> </a:t>
            </a:r>
            <a:r>
              <a:rPr lang="tr-TR" sz="1800" dirty="0" err="1">
                <a:solidFill>
                  <a:srgbClr val="1D1F28"/>
                </a:solidFill>
              </a:rPr>
              <a:t>any</a:t>
            </a:r>
            <a:r>
              <a:rPr lang="tr-TR" sz="1800" dirty="0">
                <a:solidFill>
                  <a:srgbClr val="1D1F28"/>
                </a:solidFill>
              </a:rPr>
              <a:t> </a:t>
            </a:r>
            <a:r>
              <a:rPr lang="tr-TR" sz="1800" dirty="0" err="1">
                <a:solidFill>
                  <a:srgbClr val="1D1F28"/>
                </a:solidFill>
              </a:rPr>
              <a:t>other</a:t>
            </a:r>
            <a:r>
              <a:rPr lang="tr-TR" sz="1800" dirty="0">
                <a:solidFill>
                  <a:srgbClr val="1D1F28"/>
                </a:solidFill>
              </a:rPr>
              <a:t> </a:t>
            </a:r>
            <a:r>
              <a:rPr lang="tr-TR" sz="1800" dirty="0" err="1">
                <a:solidFill>
                  <a:srgbClr val="1D1F28"/>
                </a:solidFill>
              </a:rPr>
              <a:t>operating</a:t>
            </a:r>
            <a:r>
              <a:rPr lang="tr-TR" sz="1800" dirty="0">
                <a:solidFill>
                  <a:srgbClr val="1D1F28"/>
                </a:solidFill>
              </a:rPr>
              <a:t> </a:t>
            </a:r>
            <a:r>
              <a:rPr lang="tr-TR" sz="1800" dirty="0" err="1">
                <a:solidFill>
                  <a:srgbClr val="1D1F28"/>
                </a:solidFill>
              </a:rPr>
              <a:t>systems</a:t>
            </a:r>
            <a:r>
              <a:rPr lang="tr-TR" sz="1800" dirty="0">
                <a:solidFill>
                  <a:srgbClr val="1D1F28"/>
                </a:solidFill>
              </a:rPr>
              <a:t>. I </a:t>
            </a:r>
            <a:r>
              <a:rPr lang="tr-TR" sz="1800" dirty="0" err="1">
                <a:solidFill>
                  <a:srgbClr val="1D1F28"/>
                </a:solidFill>
              </a:rPr>
              <a:t>will</a:t>
            </a:r>
            <a:r>
              <a:rPr lang="tr-TR" sz="1800" dirty="0">
                <a:solidFill>
                  <a:srgbClr val="1D1F28"/>
                </a:solidFill>
              </a:rPr>
              <a:t> not </a:t>
            </a:r>
            <a:r>
              <a:rPr lang="tr-TR" sz="1800" dirty="0" err="1">
                <a:solidFill>
                  <a:srgbClr val="1D1F28"/>
                </a:solidFill>
              </a:rPr>
              <a:t>mention</a:t>
            </a:r>
            <a:r>
              <a:rPr lang="tr-TR" sz="1800" dirty="0">
                <a:solidFill>
                  <a:srgbClr val="1D1F28"/>
                </a:solidFill>
              </a:rPr>
              <a:t> </a:t>
            </a:r>
            <a:r>
              <a:rPr lang="tr-TR" sz="1800" dirty="0" err="1">
                <a:solidFill>
                  <a:srgbClr val="1D1F28"/>
                </a:solidFill>
              </a:rPr>
              <a:t>OSs</a:t>
            </a:r>
            <a:r>
              <a:rPr lang="tr-TR" sz="1800" dirty="0">
                <a:solidFill>
                  <a:srgbClr val="1D1F28"/>
                </a:solidFill>
              </a:rPr>
              <a:t> in </a:t>
            </a:r>
            <a:r>
              <a:rPr lang="tr-TR" sz="1800" dirty="0" err="1">
                <a:solidFill>
                  <a:srgbClr val="1D1F28"/>
                </a:solidFill>
              </a:rPr>
              <a:t>detail</a:t>
            </a:r>
            <a:r>
              <a:rPr lang="tr-TR" sz="1800" dirty="0">
                <a:solidFill>
                  <a:srgbClr val="1D1F28"/>
                </a:solidFill>
              </a:rPr>
              <a:t> </a:t>
            </a:r>
            <a:r>
              <a:rPr lang="tr-TR" sz="1800" dirty="0" err="1">
                <a:solidFill>
                  <a:srgbClr val="1D1F28"/>
                </a:solidFill>
              </a:rPr>
              <a:t>neither</a:t>
            </a:r>
            <a:r>
              <a:rPr lang="tr-TR" sz="1800" dirty="0">
                <a:solidFill>
                  <a:srgbClr val="1D1F28"/>
                </a:solidFill>
              </a:rPr>
              <a:t>. </a:t>
            </a:r>
            <a:endParaRPr sz="1800" dirty="0">
              <a:solidFill>
                <a:srgbClr val="1D1F28"/>
              </a:solidFill>
            </a:endParaRPr>
          </a:p>
          <a:p>
            <a:pPr marL="0" lvl="0" indent="0" algn="just" rtl="0">
              <a:spcBef>
                <a:spcPts val="0"/>
              </a:spcBef>
              <a:spcAft>
                <a:spcPts val="0"/>
              </a:spcAft>
              <a:buNone/>
            </a:pPr>
            <a:endParaRPr sz="1800" dirty="0">
              <a:solidFill>
                <a:srgbClr val="1D1F28"/>
              </a:solidFill>
            </a:endParaRPr>
          </a:p>
          <a:p>
            <a:pPr marL="0" lvl="0" indent="0" algn="just" rtl="0">
              <a:spcBef>
                <a:spcPts val="0"/>
              </a:spcBef>
              <a:spcAft>
                <a:spcPts val="0"/>
              </a:spcAft>
              <a:buNone/>
            </a:pPr>
            <a:r>
              <a:rPr lang="tr-TR" sz="1800" dirty="0">
                <a:solidFill>
                  <a:srgbClr val="1D1F28"/>
                </a:solidFill>
              </a:rPr>
              <a:t>As </a:t>
            </a:r>
            <a:r>
              <a:rPr lang="tr-TR" sz="1800" dirty="0" err="1">
                <a:solidFill>
                  <a:srgbClr val="1D1F28"/>
                </a:solidFill>
              </a:rPr>
              <a:t>you</a:t>
            </a:r>
            <a:r>
              <a:rPr lang="tr-TR" sz="1800" dirty="0">
                <a:solidFill>
                  <a:srgbClr val="1D1F28"/>
                </a:solidFill>
              </a:rPr>
              <a:t> </a:t>
            </a:r>
            <a:r>
              <a:rPr lang="tr-TR" sz="1800" dirty="0" err="1">
                <a:solidFill>
                  <a:srgbClr val="1D1F28"/>
                </a:solidFill>
              </a:rPr>
              <a:t>have</a:t>
            </a:r>
            <a:r>
              <a:rPr lang="tr-TR" sz="1800" dirty="0">
                <a:solidFill>
                  <a:srgbClr val="1D1F28"/>
                </a:solidFill>
              </a:rPr>
              <a:t> </a:t>
            </a:r>
            <a:r>
              <a:rPr lang="tr-TR" sz="1800" dirty="0" err="1">
                <a:solidFill>
                  <a:srgbClr val="1D1F28"/>
                </a:solidFill>
              </a:rPr>
              <a:t>seen</a:t>
            </a:r>
            <a:r>
              <a:rPr lang="tr-TR" sz="1800" dirty="0">
                <a:solidFill>
                  <a:srgbClr val="1D1F28"/>
                </a:solidFill>
              </a:rPr>
              <a:t> </a:t>
            </a:r>
            <a:r>
              <a:rPr lang="tr-TR" sz="1800" dirty="0" err="1">
                <a:solidFill>
                  <a:srgbClr val="1D1F28"/>
                </a:solidFill>
              </a:rPr>
              <a:t>during</a:t>
            </a:r>
            <a:r>
              <a:rPr lang="tr-TR" sz="1800" dirty="0">
                <a:solidFill>
                  <a:srgbClr val="1D1F28"/>
                </a:solidFill>
              </a:rPr>
              <a:t> CF </a:t>
            </a:r>
            <a:r>
              <a:rPr lang="tr-TR" sz="1800" dirty="0" err="1">
                <a:solidFill>
                  <a:srgbClr val="1D1F28"/>
                </a:solidFill>
              </a:rPr>
              <a:t>lessons</a:t>
            </a:r>
            <a:r>
              <a:rPr lang="tr-TR" sz="1800" dirty="0">
                <a:solidFill>
                  <a:srgbClr val="1D1F28"/>
                </a:solidFill>
              </a:rPr>
              <a:t> </a:t>
            </a:r>
            <a:r>
              <a:rPr lang="tr-TR" sz="1800" dirty="0">
                <a:solidFill>
                  <a:srgbClr val="202122"/>
                </a:solidFill>
                <a:highlight>
                  <a:srgbClr val="FFFFFF"/>
                </a:highlight>
              </a:rPr>
              <a:t>An </a:t>
            </a:r>
            <a:r>
              <a:rPr lang="tr-TR" sz="1800" b="1" dirty="0" err="1">
                <a:solidFill>
                  <a:srgbClr val="202122"/>
                </a:solidFill>
                <a:highlight>
                  <a:srgbClr val="FFFFFF"/>
                </a:highlight>
              </a:rPr>
              <a:t>operating</a:t>
            </a:r>
            <a:r>
              <a:rPr lang="tr-TR" sz="1800" b="1" dirty="0">
                <a:solidFill>
                  <a:srgbClr val="202122"/>
                </a:solidFill>
                <a:highlight>
                  <a:srgbClr val="FFFFFF"/>
                </a:highlight>
              </a:rPr>
              <a:t> </a:t>
            </a:r>
            <a:r>
              <a:rPr lang="tr-TR" sz="1800" b="1" dirty="0" err="1">
                <a:solidFill>
                  <a:srgbClr val="202122"/>
                </a:solidFill>
                <a:highlight>
                  <a:srgbClr val="FFFFFF"/>
                </a:highlight>
              </a:rPr>
              <a:t>system</a:t>
            </a:r>
            <a:r>
              <a:rPr lang="tr-TR" sz="1800" dirty="0">
                <a:solidFill>
                  <a:srgbClr val="202122"/>
                </a:solidFill>
                <a:highlight>
                  <a:srgbClr val="FFFFFF"/>
                </a:highlight>
              </a:rPr>
              <a:t> (</a:t>
            </a:r>
            <a:r>
              <a:rPr lang="tr-TR" sz="1800" b="1" dirty="0">
                <a:solidFill>
                  <a:srgbClr val="202122"/>
                </a:solidFill>
                <a:highlight>
                  <a:srgbClr val="FFFFFF"/>
                </a:highlight>
              </a:rPr>
              <a:t>OS</a:t>
            </a:r>
            <a:r>
              <a:rPr lang="tr-TR" sz="1800" dirty="0">
                <a:solidFill>
                  <a:srgbClr val="202122"/>
                </a:solidFill>
                <a:highlight>
                  <a:srgbClr val="FFFFFF"/>
                </a:highlight>
              </a:rPr>
              <a:t>) is a </a:t>
            </a:r>
            <a:r>
              <a:rPr lang="tr-TR" sz="1800" dirty="0" err="1">
                <a:solidFill>
                  <a:srgbClr val="202122"/>
                </a:solidFill>
                <a:highlight>
                  <a:srgbClr val="FFFFFF"/>
                </a:highlight>
              </a:rPr>
              <a:t>system</a:t>
            </a:r>
            <a:r>
              <a:rPr lang="tr-TR" sz="1800" dirty="0">
                <a:solidFill>
                  <a:srgbClr val="202122"/>
                </a:solidFill>
                <a:highlight>
                  <a:srgbClr val="FFFFFF"/>
                </a:highlight>
              </a:rPr>
              <a:t> software </a:t>
            </a:r>
            <a:r>
              <a:rPr lang="tr-TR" sz="1800" dirty="0" err="1">
                <a:solidFill>
                  <a:srgbClr val="202122"/>
                </a:solidFill>
                <a:highlight>
                  <a:srgbClr val="FFFFFF"/>
                </a:highlight>
              </a:rPr>
              <a:t>that</a:t>
            </a:r>
            <a:r>
              <a:rPr lang="tr-TR" sz="1800" dirty="0">
                <a:solidFill>
                  <a:srgbClr val="202122"/>
                </a:solidFill>
                <a:highlight>
                  <a:srgbClr val="FFFFFF"/>
                </a:highlight>
              </a:rPr>
              <a:t> </a:t>
            </a:r>
            <a:r>
              <a:rPr lang="tr-TR" sz="1800" dirty="0" err="1">
                <a:solidFill>
                  <a:srgbClr val="202122"/>
                </a:solidFill>
                <a:highlight>
                  <a:srgbClr val="FFFFFF"/>
                </a:highlight>
              </a:rPr>
              <a:t>manages</a:t>
            </a:r>
            <a:r>
              <a:rPr lang="tr-TR" sz="1800" dirty="0">
                <a:solidFill>
                  <a:srgbClr val="202122"/>
                </a:solidFill>
                <a:highlight>
                  <a:srgbClr val="FFFFFF"/>
                </a:highlight>
              </a:rPr>
              <a:t> </a:t>
            </a:r>
            <a:r>
              <a:rPr lang="tr-TR" sz="1800" dirty="0" err="1">
                <a:solidFill>
                  <a:srgbClr val="202122"/>
                </a:solidFill>
                <a:highlight>
                  <a:srgbClr val="FFFFFF"/>
                </a:highlight>
              </a:rPr>
              <a:t>computer</a:t>
            </a:r>
            <a:r>
              <a:rPr lang="tr-TR" sz="1800" dirty="0">
                <a:solidFill>
                  <a:srgbClr val="202122"/>
                </a:solidFill>
                <a:highlight>
                  <a:srgbClr val="FFFFFF"/>
                </a:highlight>
              </a:rPr>
              <a:t> hardware, software </a:t>
            </a:r>
            <a:r>
              <a:rPr lang="tr-TR" sz="1800" dirty="0" err="1">
                <a:solidFill>
                  <a:srgbClr val="202122"/>
                </a:solidFill>
                <a:highlight>
                  <a:srgbClr val="FFFFFF"/>
                </a:highlight>
              </a:rPr>
              <a:t>resources</a:t>
            </a:r>
            <a:r>
              <a:rPr lang="tr-TR" sz="1800" dirty="0">
                <a:solidFill>
                  <a:srgbClr val="202122"/>
                </a:solidFill>
                <a:highlight>
                  <a:srgbClr val="FFFFFF"/>
                </a:highlight>
              </a:rPr>
              <a:t>, </a:t>
            </a:r>
            <a:r>
              <a:rPr lang="tr-TR" sz="1800" dirty="0" err="1">
                <a:solidFill>
                  <a:srgbClr val="202122"/>
                </a:solidFill>
                <a:highlight>
                  <a:srgbClr val="FFFFFF"/>
                </a:highlight>
              </a:rPr>
              <a:t>and</a:t>
            </a:r>
            <a:r>
              <a:rPr lang="tr-TR" sz="1800" dirty="0">
                <a:solidFill>
                  <a:srgbClr val="202122"/>
                </a:solidFill>
                <a:highlight>
                  <a:srgbClr val="FFFFFF"/>
                </a:highlight>
              </a:rPr>
              <a:t> </a:t>
            </a:r>
            <a:r>
              <a:rPr lang="tr-TR" sz="1800" dirty="0" err="1">
                <a:solidFill>
                  <a:srgbClr val="202122"/>
                </a:solidFill>
                <a:highlight>
                  <a:srgbClr val="FFFFFF"/>
                </a:highlight>
              </a:rPr>
              <a:t>provides</a:t>
            </a:r>
            <a:r>
              <a:rPr lang="tr-TR" sz="1800" dirty="0">
                <a:solidFill>
                  <a:srgbClr val="202122"/>
                </a:solidFill>
                <a:highlight>
                  <a:srgbClr val="FFFFFF"/>
                </a:highlight>
              </a:rPr>
              <a:t> </a:t>
            </a:r>
            <a:r>
              <a:rPr lang="tr-TR" sz="1800" dirty="0" err="1">
                <a:solidFill>
                  <a:srgbClr val="202122"/>
                </a:solidFill>
                <a:highlight>
                  <a:srgbClr val="FFFFFF"/>
                </a:highlight>
              </a:rPr>
              <a:t>common</a:t>
            </a:r>
            <a:r>
              <a:rPr lang="tr-TR" sz="1800" dirty="0">
                <a:solidFill>
                  <a:srgbClr val="202122"/>
                </a:solidFill>
                <a:highlight>
                  <a:srgbClr val="FFFFFF"/>
                </a:highlight>
              </a:rPr>
              <a:t> </a:t>
            </a:r>
            <a:r>
              <a:rPr lang="tr-TR" sz="1800" dirty="0" err="1">
                <a:solidFill>
                  <a:srgbClr val="202122"/>
                </a:solidFill>
                <a:highlight>
                  <a:srgbClr val="FFFFFF"/>
                </a:highlight>
              </a:rPr>
              <a:t>services</a:t>
            </a:r>
            <a:r>
              <a:rPr lang="tr-TR" sz="1800" dirty="0">
                <a:solidFill>
                  <a:srgbClr val="202122"/>
                </a:solidFill>
                <a:highlight>
                  <a:srgbClr val="FFFFFF"/>
                </a:highlight>
              </a:rPr>
              <a:t> </a:t>
            </a:r>
            <a:r>
              <a:rPr lang="tr-TR" sz="1800" dirty="0" err="1">
                <a:solidFill>
                  <a:srgbClr val="202122"/>
                </a:solidFill>
                <a:highlight>
                  <a:srgbClr val="FFFFFF"/>
                </a:highlight>
              </a:rPr>
              <a:t>for</a:t>
            </a:r>
            <a:r>
              <a:rPr lang="tr-TR" sz="1800" dirty="0">
                <a:solidFill>
                  <a:srgbClr val="202122"/>
                </a:solidFill>
                <a:highlight>
                  <a:srgbClr val="FFFFFF"/>
                </a:highlight>
              </a:rPr>
              <a:t> </a:t>
            </a:r>
            <a:r>
              <a:rPr lang="tr-TR" sz="1800" dirty="0" err="1">
                <a:solidFill>
                  <a:srgbClr val="202122"/>
                </a:solidFill>
                <a:highlight>
                  <a:srgbClr val="FFFFFF"/>
                </a:highlight>
              </a:rPr>
              <a:t>computer</a:t>
            </a:r>
            <a:r>
              <a:rPr lang="tr-TR" sz="1800" dirty="0">
                <a:solidFill>
                  <a:srgbClr val="202122"/>
                </a:solidFill>
                <a:highlight>
                  <a:srgbClr val="FFFFFF"/>
                </a:highlight>
              </a:rPr>
              <a:t> </a:t>
            </a:r>
            <a:r>
              <a:rPr lang="tr-TR" sz="1800" dirty="0" err="1">
                <a:solidFill>
                  <a:srgbClr val="202122"/>
                </a:solidFill>
                <a:highlight>
                  <a:srgbClr val="FFFFFF"/>
                </a:highlight>
              </a:rPr>
              <a:t>programs</a:t>
            </a:r>
            <a:r>
              <a:rPr lang="tr-TR" sz="1800" dirty="0">
                <a:solidFill>
                  <a:srgbClr val="202122"/>
                </a:solidFill>
                <a:highlight>
                  <a:srgbClr val="FFFFFF"/>
                </a:highlight>
              </a:rPr>
              <a:t>.</a:t>
            </a:r>
            <a:endParaRPr sz="1800" dirty="0">
              <a:solidFill>
                <a:srgbClr val="202122"/>
              </a:solidFill>
              <a:highlight>
                <a:srgbClr val="FFFFFF"/>
              </a:highlight>
            </a:endParaRPr>
          </a:p>
          <a:p>
            <a:pPr marL="0" lvl="0" indent="0" algn="just" rtl="0">
              <a:spcBef>
                <a:spcPts val="0"/>
              </a:spcBef>
              <a:spcAft>
                <a:spcPts val="0"/>
              </a:spcAft>
              <a:buNone/>
            </a:pPr>
            <a:endParaRPr sz="1800" dirty="0">
              <a:solidFill>
                <a:srgbClr val="202122"/>
              </a:solidFill>
              <a:highlight>
                <a:srgbClr val="FFFFFF"/>
              </a:highlight>
            </a:endParaRPr>
          </a:p>
          <a:p>
            <a:pPr marL="0" lvl="0" indent="0" algn="just" rtl="0">
              <a:spcBef>
                <a:spcPts val="0"/>
              </a:spcBef>
              <a:spcAft>
                <a:spcPts val="0"/>
              </a:spcAft>
              <a:buNone/>
            </a:pPr>
            <a:r>
              <a:rPr lang="tr-TR" sz="1800" dirty="0" err="1">
                <a:solidFill>
                  <a:srgbClr val="202122"/>
                </a:solidFill>
                <a:highlight>
                  <a:srgbClr val="FFFFFF"/>
                </a:highlight>
              </a:rPr>
              <a:t>So</a:t>
            </a:r>
            <a:r>
              <a:rPr lang="tr-TR" sz="1800" dirty="0">
                <a:solidFill>
                  <a:srgbClr val="202122"/>
                </a:solidFill>
                <a:highlight>
                  <a:srgbClr val="FFFFFF"/>
                </a:highlight>
              </a:rPr>
              <a:t> </a:t>
            </a:r>
            <a:r>
              <a:rPr lang="tr-TR" sz="1800" dirty="0" err="1">
                <a:solidFill>
                  <a:srgbClr val="202122"/>
                </a:solidFill>
                <a:highlight>
                  <a:srgbClr val="FFFFFF"/>
                </a:highlight>
              </a:rPr>
              <a:t>again</a:t>
            </a:r>
            <a:r>
              <a:rPr lang="tr-TR" sz="1800" dirty="0">
                <a:solidFill>
                  <a:srgbClr val="202122"/>
                </a:solidFill>
                <a:highlight>
                  <a:srgbClr val="FFFFFF"/>
                </a:highlight>
              </a:rPr>
              <a:t>, </a:t>
            </a:r>
            <a:r>
              <a:rPr lang="tr-TR" sz="1800" dirty="0">
                <a:solidFill>
                  <a:srgbClr val="1D1F28"/>
                </a:solidFill>
              </a:rPr>
              <a:t>Linux is a </a:t>
            </a:r>
            <a:r>
              <a:rPr lang="tr-TR" sz="1800" dirty="0" err="1">
                <a:solidFill>
                  <a:srgbClr val="1D1F28"/>
                </a:solidFill>
              </a:rPr>
              <a:t>Free</a:t>
            </a:r>
            <a:r>
              <a:rPr lang="tr-TR" sz="1800" dirty="0">
                <a:solidFill>
                  <a:srgbClr val="1D1F28"/>
                </a:solidFill>
              </a:rPr>
              <a:t> </a:t>
            </a:r>
            <a:r>
              <a:rPr lang="tr-TR" sz="1800" dirty="0" err="1">
                <a:solidFill>
                  <a:srgbClr val="1D1F28"/>
                </a:solidFill>
              </a:rPr>
              <a:t>and</a:t>
            </a:r>
            <a:r>
              <a:rPr lang="tr-TR" sz="1800" dirty="0">
                <a:solidFill>
                  <a:srgbClr val="1D1F28"/>
                </a:solidFill>
              </a:rPr>
              <a:t> Open-Source Operating </a:t>
            </a:r>
            <a:r>
              <a:rPr lang="tr-TR" sz="1800" dirty="0" err="1">
                <a:solidFill>
                  <a:srgbClr val="1D1F28"/>
                </a:solidFill>
              </a:rPr>
              <a:t>System</a:t>
            </a:r>
            <a:r>
              <a:rPr lang="tr-TR" sz="1800" dirty="0">
                <a:solidFill>
                  <a:srgbClr val="1D1F28"/>
                </a:solidFill>
              </a:rPr>
              <a:t> </a:t>
            </a:r>
            <a:r>
              <a:rPr lang="tr-TR" sz="1800" dirty="0" err="1">
                <a:solidFill>
                  <a:srgbClr val="1D1F28"/>
                </a:solidFill>
              </a:rPr>
              <a:t>just</a:t>
            </a:r>
            <a:r>
              <a:rPr lang="tr-TR" sz="1800" dirty="0">
                <a:solidFill>
                  <a:srgbClr val="1D1F28"/>
                </a:solidFill>
              </a:rPr>
              <a:t> </a:t>
            </a:r>
            <a:r>
              <a:rPr lang="tr-TR" sz="1800" dirty="0" err="1">
                <a:solidFill>
                  <a:srgbClr val="1D1F28"/>
                </a:solidFill>
              </a:rPr>
              <a:t>like</a:t>
            </a:r>
            <a:r>
              <a:rPr lang="tr-TR" sz="1800" dirty="0">
                <a:solidFill>
                  <a:srgbClr val="1D1F28"/>
                </a:solidFill>
              </a:rPr>
              <a:t> </a:t>
            </a:r>
            <a:r>
              <a:rPr lang="tr-TR" sz="1800" dirty="0" err="1">
                <a:solidFill>
                  <a:srgbClr val="1D1F28"/>
                </a:solidFill>
              </a:rPr>
              <a:t>many</a:t>
            </a:r>
            <a:r>
              <a:rPr lang="tr-TR" sz="1800" dirty="0">
                <a:solidFill>
                  <a:srgbClr val="1D1F28"/>
                </a:solidFill>
              </a:rPr>
              <a:t> </a:t>
            </a:r>
            <a:r>
              <a:rPr lang="tr-TR" sz="1800" dirty="0" err="1">
                <a:solidFill>
                  <a:srgbClr val="1D1F28"/>
                </a:solidFill>
              </a:rPr>
              <a:t>others</a:t>
            </a:r>
            <a:r>
              <a:rPr lang="tr-TR" sz="1800" dirty="0">
                <a:solidFill>
                  <a:srgbClr val="1D1F28"/>
                </a:solidFill>
              </a:rPr>
              <a:t>.</a:t>
            </a:r>
            <a:endParaRPr sz="1800" dirty="0">
              <a:solidFill>
                <a:srgbClr val="1D1F28"/>
              </a:solidFill>
            </a:endParaRPr>
          </a:p>
          <a:p>
            <a:pPr marL="0" lvl="0" indent="0" algn="just" rtl="0">
              <a:spcBef>
                <a:spcPts val="0"/>
              </a:spcBef>
              <a:spcAft>
                <a:spcPts val="0"/>
              </a:spcAft>
              <a:buNone/>
            </a:pPr>
            <a:endParaRPr sz="1800" dirty="0">
              <a:solidFill>
                <a:srgbClr val="202122"/>
              </a:solidFill>
              <a:highlight>
                <a:srgbClr val="FFFFFF"/>
              </a:highlight>
            </a:endParaRPr>
          </a:p>
          <a:p>
            <a:pPr marL="0" lvl="0" indent="0" algn="just" rtl="0">
              <a:spcBef>
                <a:spcPts val="0"/>
              </a:spcBef>
              <a:spcAft>
                <a:spcPts val="0"/>
              </a:spcAft>
              <a:buNone/>
            </a:pPr>
            <a:endParaRPr sz="1800" dirty="0">
              <a:solidFill>
                <a:srgbClr val="1D1F28"/>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0af0969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0af0969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dirty="0" err="1">
                <a:solidFill>
                  <a:srgbClr val="333333"/>
                </a:solidFill>
                <a:highlight>
                  <a:srgbClr val="FFFFFF"/>
                </a:highlight>
              </a:rPr>
              <a:t>Now</a:t>
            </a:r>
            <a:r>
              <a:rPr lang="tr-TR" sz="1800" dirty="0">
                <a:solidFill>
                  <a:srgbClr val="333333"/>
                </a:solidFill>
                <a:highlight>
                  <a:srgbClr val="FFFFFF"/>
                </a:highlight>
              </a:rPr>
              <a:t>, </a:t>
            </a:r>
            <a:r>
              <a:rPr lang="tr-TR" sz="1800" dirty="0" err="1">
                <a:solidFill>
                  <a:srgbClr val="333333"/>
                </a:solidFill>
                <a:highlight>
                  <a:srgbClr val="FFFFFF"/>
                </a:highlight>
              </a:rPr>
              <a:t>let’s</a:t>
            </a:r>
            <a:r>
              <a:rPr lang="tr-TR" sz="1800" dirty="0">
                <a:solidFill>
                  <a:srgbClr val="333333"/>
                </a:solidFill>
                <a:highlight>
                  <a:srgbClr val="FFFFFF"/>
                </a:highlight>
              </a:rPr>
              <a:t> </a:t>
            </a:r>
            <a:r>
              <a:rPr lang="tr-TR" sz="1800" dirty="0" err="1">
                <a:solidFill>
                  <a:srgbClr val="333333"/>
                </a:solidFill>
                <a:highlight>
                  <a:srgbClr val="FFFFFF"/>
                </a:highlight>
              </a:rPr>
              <a:t>have</a:t>
            </a:r>
            <a:r>
              <a:rPr lang="tr-TR" sz="1800" dirty="0">
                <a:solidFill>
                  <a:srgbClr val="333333"/>
                </a:solidFill>
                <a:highlight>
                  <a:srgbClr val="FFFFFF"/>
                </a:highlight>
              </a:rPr>
              <a:t> a </a:t>
            </a:r>
            <a:r>
              <a:rPr lang="tr-TR" sz="1800" dirty="0" err="1">
                <a:solidFill>
                  <a:srgbClr val="333333"/>
                </a:solidFill>
                <a:highlight>
                  <a:srgbClr val="FFFFFF"/>
                </a:highlight>
              </a:rPr>
              <a:t>short</a:t>
            </a:r>
            <a:r>
              <a:rPr lang="tr-TR" sz="1800" dirty="0">
                <a:solidFill>
                  <a:srgbClr val="333333"/>
                </a:solidFill>
                <a:highlight>
                  <a:srgbClr val="FFFFFF"/>
                </a:highlight>
              </a:rPr>
              <a:t> </a:t>
            </a:r>
            <a:r>
              <a:rPr lang="tr-TR" sz="1800" dirty="0" err="1">
                <a:solidFill>
                  <a:srgbClr val="333333"/>
                </a:solidFill>
                <a:highlight>
                  <a:srgbClr val="FFFFFF"/>
                </a:highlight>
              </a:rPr>
              <a:t>tour</a:t>
            </a:r>
            <a:r>
              <a:rPr lang="tr-TR" sz="1800" dirty="0">
                <a:solidFill>
                  <a:srgbClr val="333333"/>
                </a:solidFill>
                <a:highlight>
                  <a:srgbClr val="FFFFFF"/>
                </a:highlight>
              </a:rPr>
              <a:t> on Linux </a:t>
            </a:r>
            <a:r>
              <a:rPr lang="tr-TR" sz="1800" dirty="0" err="1">
                <a:solidFill>
                  <a:srgbClr val="333333"/>
                </a:solidFill>
                <a:highlight>
                  <a:srgbClr val="FFFFFF"/>
                </a:highlight>
              </a:rPr>
              <a:t>history</a:t>
            </a:r>
            <a:r>
              <a:rPr lang="tr-TR" sz="1800" dirty="0">
                <a:solidFill>
                  <a:srgbClr val="333333"/>
                </a:solidFill>
                <a:highlight>
                  <a:srgbClr val="FFFFFF"/>
                </a:highlight>
              </a:rPr>
              <a:t>. I </a:t>
            </a:r>
            <a:r>
              <a:rPr lang="tr-TR" sz="1800" dirty="0" err="1">
                <a:solidFill>
                  <a:srgbClr val="333333"/>
                </a:solidFill>
                <a:highlight>
                  <a:srgbClr val="FFFFFF"/>
                </a:highlight>
              </a:rPr>
              <a:t>will</a:t>
            </a:r>
            <a:r>
              <a:rPr lang="tr-TR" sz="1800" dirty="0">
                <a:solidFill>
                  <a:srgbClr val="333333"/>
                </a:solidFill>
                <a:highlight>
                  <a:srgbClr val="FFFFFF"/>
                </a:highlight>
              </a:rPr>
              <a:t> not </a:t>
            </a:r>
            <a:r>
              <a:rPr lang="tr-TR" sz="1800" dirty="0" err="1">
                <a:solidFill>
                  <a:srgbClr val="333333"/>
                </a:solidFill>
                <a:highlight>
                  <a:srgbClr val="FFFFFF"/>
                </a:highlight>
              </a:rPr>
              <a:t>address</a:t>
            </a:r>
            <a:r>
              <a:rPr lang="tr-TR" sz="1800" dirty="0">
                <a:solidFill>
                  <a:srgbClr val="333333"/>
                </a:solidFill>
                <a:highlight>
                  <a:srgbClr val="FFFFFF"/>
                </a:highlight>
              </a:rPr>
              <a:t> </a:t>
            </a:r>
            <a:r>
              <a:rPr lang="tr-TR" sz="1800" dirty="0" err="1">
                <a:solidFill>
                  <a:srgbClr val="333333"/>
                </a:solidFill>
                <a:highlight>
                  <a:srgbClr val="FFFFFF"/>
                </a:highlight>
              </a:rPr>
              <a:t>every</a:t>
            </a:r>
            <a:r>
              <a:rPr lang="tr-TR" sz="1800" dirty="0">
                <a:solidFill>
                  <a:srgbClr val="333333"/>
                </a:solidFill>
                <a:highlight>
                  <a:srgbClr val="FFFFFF"/>
                </a:highlight>
              </a:rPr>
              <a:t> </a:t>
            </a:r>
            <a:r>
              <a:rPr lang="tr-TR" sz="1800" dirty="0" err="1">
                <a:solidFill>
                  <a:srgbClr val="333333"/>
                </a:solidFill>
                <a:highlight>
                  <a:srgbClr val="FFFFFF"/>
                </a:highlight>
              </a:rPr>
              <a:t>point</a:t>
            </a:r>
            <a:r>
              <a:rPr lang="tr-TR" sz="1800" dirty="0">
                <a:solidFill>
                  <a:srgbClr val="333333"/>
                </a:solidFill>
                <a:highlight>
                  <a:srgbClr val="FFFFFF"/>
                </a:highlight>
              </a:rPr>
              <a:t> on </a:t>
            </a:r>
            <a:r>
              <a:rPr lang="tr-TR" sz="1800" dirty="0" err="1">
                <a:solidFill>
                  <a:srgbClr val="333333"/>
                </a:solidFill>
                <a:highlight>
                  <a:srgbClr val="FFFFFF"/>
                </a:highlight>
              </a:rPr>
              <a:t>the</a:t>
            </a:r>
            <a:r>
              <a:rPr lang="tr-TR" sz="1800" dirty="0">
                <a:solidFill>
                  <a:srgbClr val="333333"/>
                </a:solidFill>
                <a:highlight>
                  <a:srgbClr val="FFFFFF"/>
                </a:highlight>
              </a:rPr>
              <a:t> </a:t>
            </a:r>
            <a:r>
              <a:rPr lang="tr-TR" sz="1800" dirty="0" err="1">
                <a:solidFill>
                  <a:srgbClr val="333333"/>
                </a:solidFill>
                <a:highlight>
                  <a:srgbClr val="FFFFFF"/>
                </a:highlight>
              </a:rPr>
              <a:t>screen</a:t>
            </a:r>
            <a:r>
              <a:rPr lang="tr-TR" sz="1800" dirty="0">
                <a:solidFill>
                  <a:srgbClr val="333333"/>
                </a:solidFill>
                <a:highlight>
                  <a:srgbClr val="FFFFFF"/>
                </a:highlight>
              </a:rPr>
              <a:t>. Yet, </a:t>
            </a:r>
            <a:r>
              <a:rPr lang="tr-TR" sz="1800" dirty="0" err="1">
                <a:solidFill>
                  <a:srgbClr val="333333"/>
                </a:solidFill>
                <a:highlight>
                  <a:srgbClr val="FFFFFF"/>
                </a:highlight>
              </a:rPr>
              <a:t>just</a:t>
            </a:r>
            <a:r>
              <a:rPr lang="tr-TR" sz="1800" dirty="0">
                <a:solidFill>
                  <a:srgbClr val="333333"/>
                </a:solidFill>
                <a:highlight>
                  <a:srgbClr val="FFFFFF"/>
                </a:highlight>
              </a:rPr>
              <a:t> a </a:t>
            </a:r>
            <a:r>
              <a:rPr lang="tr-TR" sz="1800" dirty="0" err="1">
                <a:solidFill>
                  <a:srgbClr val="333333"/>
                </a:solidFill>
                <a:highlight>
                  <a:srgbClr val="FFFFFF"/>
                </a:highlight>
              </a:rPr>
              <a:t>few</a:t>
            </a:r>
            <a:r>
              <a:rPr lang="tr-TR" sz="1800" dirty="0">
                <a:solidFill>
                  <a:srgbClr val="333333"/>
                </a:solidFill>
                <a:highlight>
                  <a:srgbClr val="FFFFFF"/>
                </a:highlight>
              </a:rPr>
              <a:t> </a:t>
            </a:r>
            <a:r>
              <a:rPr lang="tr-TR" sz="1800" dirty="0" err="1">
                <a:solidFill>
                  <a:srgbClr val="333333"/>
                </a:solidFill>
                <a:highlight>
                  <a:srgbClr val="FFFFFF"/>
                </a:highlight>
              </a:rPr>
              <a:t>words</a:t>
            </a:r>
            <a:r>
              <a:rPr lang="tr-TR" sz="1800" dirty="0">
                <a:solidFill>
                  <a:srgbClr val="333333"/>
                </a:solidFill>
                <a:highlight>
                  <a:srgbClr val="FFFFFF"/>
                </a:highlight>
              </a:rPr>
              <a: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bcca616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9bcca616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1991: </a:t>
            </a:r>
            <a:r>
              <a:rPr lang="tr-TR" sz="1800" b="1" dirty="0" err="1">
                <a:solidFill>
                  <a:srgbClr val="333333"/>
                </a:solidFill>
                <a:highlight>
                  <a:srgbClr val="FFFFFF"/>
                </a:highlight>
              </a:rPr>
              <a:t>Linus</a:t>
            </a:r>
            <a:r>
              <a:rPr lang="tr-TR" sz="1800" b="1" dirty="0">
                <a:solidFill>
                  <a:srgbClr val="333333"/>
                </a:solidFill>
                <a:highlight>
                  <a:srgbClr val="FFFFFF"/>
                </a:highlight>
              </a:rPr>
              <a:t> </a:t>
            </a:r>
            <a:r>
              <a:rPr lang="tr-TR" sz="1800" b="1" dirty="0" err="1">
                <a:solidFill>
                  <a:srgbClr val="333333"/>
                </a:solidFill>
                <a:highlight>
                  <a:srgbClr val="FFFFFF"/>
                </a:highlight>
              </a:rPr>
              <a:t>Torvalds</a:t>
            </a:r>
            <a:r>
              <a:rPr lang="tr-TR" sz="1800" b="1" dirty="0">
                <a:solidFill>
                  <a:srgbClr val="333333"/>
                </a:solidFill>
                <a:highlight>
                  <a:srgbClr val="FFFFFF"/>
                </a:highlight>
              </a:rPr>
              <a:t> </a:t>
            </a:r>
            <a:r>
              <a:rPr lang="tr-TR" sz="1800" b="1" dirty="0" err="1">
                <a:solidFill>
                  <a:srgbClr val="333333"/>
                </a:solidFill>
                <a:highlight>
                  <a:srgbClr val="FFFFFF"/>
                </a:highlight>
              </a:rPr>
              <a:t>announced</a:t>
            </a:r>
            <a:r>
              <a:rPr lang="tr-TR" sz="1800" b="1" dirty="0">
                <a:solidFill>
                  <a:srgbClr val="333333"/>
                </a:solidFill>
                <a:highlight>
                  <a:srgbClr val="FFFFFF"/>
                </a:highlight>
              </a:rPr>
              <a:t> Linux</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dirty="0">
                <a:solidFill>
                  <a:srgbClr val="333333"/>
                </a:solidFill>
                <a:highlight>
                  <a:srgbClr val="FFFFFF"/>
                </a:highlight>
              </a:rPr>
              <a:t>On 25 </a:t>
            </a:r>
            <a:r>
              <a:rPr lang="tr-TR" sz="1350" dirty="0" err="1">
                <a:solidFill>
                  <a:srgbClr val="333333"/>
                </a:solidFill>
                <a:highlight>
                  <a:srgbClr val="FFFFFF"/>
                </a:highlight>
              </a:rPr>
              <a:t>August</a:t>
            </a:r>
            <a:r>
              <a:rPr lang="tr-TR" sz="1350" dirty="0">
                <a:solidFill>
                  <a:srgbClr val="333333"/>
                </a:solidFill>
                <a:highlight>
                  <a:srgbClr val="FFFFFF"/>
                </a:highlight>
              </a:rPr>
              <a:t> 1991, 21 </a:t>
            </a:r>
            <a:r>
              <a:rPr lang="tr-TR" sz="1350" dirty="0" err="1">
                <a:solidFill>
                  <a:srgbClr val="333333"/>
                </a:solidFill>
                <a:highlight>
                  <a:srgbClr val="FFFFFF"/>
                </a:highlight>
              </a:rPr>
              <a:t>years</a:t>
            </a:r>
            <a:r>
              <a:rPr lang="tr-TR" sz="1350" dirty="0">
                <a:solidFill>
                  <a:srgbClr val="333333"/>
                </a:solidFill>
                <a:highlight>
                  <a:srgbClr val="FFFFFF"/>
                </a:highlight>
              </a:rPr>
              <a:t> </a:t>
            </a:r>
            <a:r>
              <a:rPr lang="tr-TR" sz="1350" dirty="0" err="1">
                <a:solidFill>
                  <a:srgbClr val="333333"/>
                </a:solidFill>
                <a:highlight>
                  <a:srgbClr val="FFFFFF"/>
                </a:highlight>
              </a:rPr>
              <a:t>old</a:t>
            </a:r>
            <a:r>
              <a:rPr lang="tr-TR" sz="1350" dirty="0">
                <a:solidFill>
                  <a:srgbClr val="333333"/>
                </a:solidFill>
                <a:highlight>
                  <a:srgbClr val="FFFFFF"/>
                </a:highlight>
              </a:rPr>
              <a:t> </a:t>
            </a:r>
            <a:r>
              <a:rPr lang="tr-TR" sz="1350" dirty="0" err="1">
                <a:solidFill>
                  <a:srgbClr val="333333"/>
                </a:solidFill>
                <a:highlight>
                  <a:srgbClr val="FFFFFF"/>
                </a:highlight>
              </a:rPr>
              <a:t>student</a:t>
            </a:r>
            <a:r>
              <a:rPr lang="tr-TR" sz="1350" dirty="0">
                <a:solidFill>
                  <a:srgbClr val="333333"/>
                </a:solidFill>
                <a:highlight>
                  <a:srgbClr val="FFFFFF"/>
                </a:highlight>
              </a:rPr>
              <a:t> of Helsinki </a:t>
            </a:r>
            <a:r>
              <a:rPr lang="tr-TR" sz="1350" dirty="0" err="1">
                <a:solidFill>
                  <a:srgbClr val="333333"/>
                </a:solidFill>
                <a:highlight>
                  <a:srgbClr val="FFFFFF"/>
                </a:highlight>
              </a:rPr>
              <a:t>University</a:t>
            </a:r>
            <a:r>
              <a:rPr lang="tr-TR" sz="1350" dirty="0">
                <a:solidFill>
                  <a:srgbClr val="333333"/>
                </a:solidFill>
                <a:highlight>
                  <a:srgbClr val="FFFFFF"/>
                </a:highlight>
              </a:rPr>
              <a:t>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sent a mail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to</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 a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newsgroup</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 on Usenet</a:t>
            </a:r>
            <a:r>
              <a:rPr lang="tr-TR" sz="1350" dirty="0">
                <a:solidFill>
                  <a:srgbClr val="333333"/>
                </a:solidFill>
                <a:highlight>
                  <a:srgbClr val="FFFFFF"/>
                </a:highlight>
              </a:rPr>
              <a:t>. He </a:t>
            </a:r>
            <a:r>
              <a:rPr lang="tr-TR" sz="1350" dirty="0" err="1">
                <a:solidFill>
                  <a:srgbClr val="333333"/>
                </a:solidFill>
                <a:highlight>
                  <a:srgbClr val="FFFFFF"/>
                </a:highlight>
              </a:rPr>
              <a:t>talked</a:t>
            </a:r>
            <a:r>
              <a:rPr lang="tr-TR" sz="1350" dirty="0">
                <a:solidFill>
                  <a:srgbClr val="333333"/>
                </a:solidFill>
                <a:highlight>
                  <a:srgbClr val="FFFFFF"/>
                </a:highlight>
              </a:rPr>
              <a:t> </a:t>
            </a:r>
            <a:r>
              <a:rPr lang="tr-TR" sz="1350" dirty="0" err="1">
                <a:solidFill>
                  <a:srgbClr val="333333"/>
                </a:solidFill>
                <a:highlight>
                  <a:srgbClr val="FFFFFF"/>
                </a:highlight>
              </a:rPr>
              <a:t>about</a:t>
            </a:r>
            <a:r>
              <a:rPr lang="tr-TR" sz="1350" dirty="0">
                <a:solidFill>
                  <a:srgbClr val="333333"/>
                </a:solidFill>
                <a:highlight>
                  <a:srgbClr val="FFFFFF"/>
                </a:highlight>
              </a:rPr>
              <a:t> </a:t>
            </a:r>
            <a:r>
              <a:rPr lang="tr-TR" sz="1350" dirty="0" err="1">
                <a:solidFill>
                  <a:srgbClr val="333333"/>
                </a:solidFill>
                <a:highlight>
                  <a:srgbClr val="FFFFFF"/>
                </a:highlight>
              </a:rPr>
              <a:t>developing</a:t>
            </a:r>
            <a:r>
              <a:rPr lang="tr-TR" sz="1350" dirty="0">
                <a:solidFill>
                  <a:srgbClr val="333333"/>
                </a:solidFill>
                <a:highlight>
                  <a:srgbClr val="FFFFFF"/>
                </a:highlight>
              </a:rPr>
              <a:t> a </a:t>
            </a:r>
            <a:r>
              <a:rPr lang="tr-TR" sz="1350" dirty="0" err="1">
                <a:solidFill>
                  <a:srgbClr val="333333"/>
                </a:solidFill>
                <a:highlight>
                  <a:srgbClr val="FFFFFF"/>
                </a:highlight>
              </a:rPr>
              <a:t>free</a:t>
            </a:r>
            <a:r>
              <a:rPr lang="tr-TR" sz="1350" dirty="0">
                <a:solidFill>
                  <a:srgbClr val="333333"/>
                </a:solidFill>
                <a:highlight>
                  <a:srgbClr val="FFFFFF"/>
                </a:highlight>
              </a:rPr>
              <a:t> </a:t>
            </a:r>
            <a:r>
              <a:rPr lang="tr-TR" sz="1350" dirty="0" err="1">
                <a:solidFill>
                  <a:srgbClr val="333333"/>
                </a:solidFill>
                <a:highlight>
                  <a:srgbClr val="FFFFFF"/>
                </a:highlight>
              </a:rPr>
              <a:t>operating</a:t>
            </a:r>
            <a:r>
              <a:rPr lang="tr-TR" sz="1350" dirty="0">
                <a:solidFill>
                  <a:srgbClr val="333333"/>
                </a:solidFill>
                <a:highlight>
                  <a:srgbClr val="FFFFFF"/>
                </a:highlight>
              </a:rPr>
              <a:t> </a:t>
            </a:r>
            <a:r>
              <a:rPr lang="tr-TR" sz="1350" dirty="0" err="1">
                <a:solidFill>
                  <a:srgbClr val="333333"/>
                </a:solidFill>
                <a:highlight>
                  <a:srgbClr val="FFFFFF"/>
                </a:highlight>
              </a:rPr>
              <a:t>system</a:t>
            </a:r>
            <a:r>
              <a:rPr lang="tr-TR" sz="1350" dirty="0">
                <a:solidFill>
                  <a:srgbClr val="333333"/>
                </a:solidFill>
                <a:highlight>
                  <a:srgbClr val="FFFFFF"/>
                </a:highlight>
              </a:rPr>
              <a:t> </a:t>
            </a:r>
            <a:r>
              <a:rPr lang="tr-TR" sz="1350" dirty="0" err="1">
                <a:solidFill>
                  <a:srgbClr val="333333"/>
                </a:solidFill>
                <a:highlight>
                  <a:srgbClr val="FFFFFF"/>
                </a:highlight>
              </a:rPr>
              <a:t>which</a:t>
            </a:r>
            <a:r>
              <a:rPr lang="tr-TR" sz="1350" dirty="0">
                <a:solidFill>
                  <a:srgbClr val="333333"/>
                </a:solidFill>
                <a:highlight>
                  <a:srgbClr val="FFFFFF"/>
                </a:highlight>
              </a:rPr>
              <a:t> in his </a:t>
            </a:r>
            <a:r>
              <a:rPr lang="tr-TR" sz="1350" dirty="0" err="1">
                <a:solidFill>
                  <a:srgbClr val="333333"/>
                </a:solidFill>
                <a:highlight>
                  <a:srgbClr val="FFFFFF"/>
                </a:highlight>
              </a:rPr>
              <a:t>words</a:t>
            </a:r>
            <a:r>
              <a:rPr lang="tr-TR" sz="1350" dirty="0">
                <a:solidFill>
                  <a:srgbClr val="333333"/>
                </a:solidFill>
                <a:highlight>
                  <a:srgbClr val="FFFFFF"/>
                </a:highlight>
              </a:rPr>
              <a:t> </a:t>
            </a:r>
            <a:r>
              <a:rPr lang="tr-TR" sz="1350" dirty="0" err="1">
                <a:solidFill>
                  <a:srgbClr val="333333"/>
                </a:solidFill>
                <a:highlight>
                  <a:srgbClr val="FFFFFF"/>
                </a:highlight>
              </a:rPr>
              <a:t>were</a:t>
            </a:r>
            <a:r>
              <a:rPr lang="tr-TR" sz="1350" dirty="0">
                <a:solidFill>
                  <a:srgbClr val="333333"/>
                </a:solidFill>
                <a:highlight>
                  <a:srgbClr val="FFFFFF"/>
                </a:highlight>
              </a:rPr>
              <a:t>: “</a:t>
            </a:r>
            <a:r>
              <a:rPr lang="tr-TR" sz="1350" dirty="0" err="1">
                <a:solidFill>
                  <a:srgbClr val="333333"/>
                </a:solidFill>
                <a:highlight>
                  <a:srgbClr val="FFFFFF"/>
                </a:highlight>
              </a:rPr>
              <a:t>just</a:t>
            </a:r>
            <a:r>
              <a:rPr lang="tr-TR" sz="1350" dirty="0">
                <a:solidFill>
                  <a:srgbClr val="333333"/>
                </a:solidFill>
                <a:highlight>
                  <a:srgbClr val="FFFFFF"/>
                </a:highlight>
              </a:rPr>
              <a:t> a </a:t>
            </a:r>
            <a:r>
              <a:rPr lang="tr-TR" sz="1350" dirty="0" err="1">
                <a:solidFill>
                  <a:srgbClr val="333333"/>
                </a:solidFill>
                <a:highlight>
                  <a:srgbClr val="FFFFFF"/>
                </a:highlight>
              </a:rPr>
              <a:t>hobby</a:t>
            </a:r>
            <a:r>
              <a:rPr lang="tr-TR" sz="1350" dirty="0">
                <a:solidFill>
                  <a:srgbClr val="333333"/>
                </a:solidFill>
                <a:highlight>
                  <a:srgbClr val="FFFFFF"/>
                </a:highlight>
              </a:rPr>
              <a:t>, </a:t>
            </a:r>
            <a:r>
              <a:rPr lang="tr-TR" sz="1350" dirty="0" err="1">
                <a:solidFill>
                  <a:srgbClr val="333333"/>
                </a:solidFill>
                <a:highlight>
                  <a:srgbClr val="FFFFFF"/>
                </a:highlight>
              </a:rPr>
              <a:t>won’t</a:t>
            </a:r>
            <a:r>
              <a:rPr lang="tr-TR" sz="1350" dirty="0">
                <a:solidFill>
                  <a:srgbClr val="333333"/>
                </a:solidFill>
                <a:highlight>
                  <a:srgbClr val="FFFFFF"/>
                </a:highlight>
              </a:rPr>
              <a:t> be </a:t>
            </a:r>
            <a:r>
              <a:rPr lang="tr-TR" sz="1350" dirty="0" err="1">
                <a:solidFill>
                  <a:srgbClr val="333333"/>
                </a:solidFill>
                <a:highlight>
                  <a:srgbClr val="FFFFFF"/>
                </a:highlight>
              </a:rPr>
              <a:t>big</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professional</a:t>
            </a:r>
            <a:r>
              <a:rPr lang="tr-TR" sz="1350" dirty="0">
                <a:solidFill>
                  <a:srgbClr val="333333"/>
                </a:solidFill>
                <a:highlight>
                  <a:srgbClr val="FFFFFF"/>
                </a:highlight>
              </a:rPr>
              <a:t> </a:t>
            </a:r>
            <a:r>
              <a:rPr lang="tr-TR" sz="1350" dirty="0" err="1">
                <a:solidFill>
                  <a:srgbClr val="333333"/>
                </a:solidFill>
                <a:highlight>
                  <a:srgbClr val="FFFFFF"/>
                </a:highlight>
              </a:rPr>
              <a:t>like</a:t>
            </a:r>
            <a:r>
              <a:rPr lang="tr-TR" sz="1350" dirty="0">
                <a:solidFill>
                  <a:srgbClr val="333333"/>
                </a:solidFill>
                <a:highlight>
                  <a:srgbClr val="FFFFFF"/>
                </a:highlight>
              </a:rPr>
              <a:t> </a:t>
            </a:r>
            <a:r>
              <a:rPr lang="tr-TR" sz="1350" dirty="0" err="1">
                <a:solidFill>
                  <a:srgbClr val="333333"/>
                </a:solidFill>
                <a:highlight>
                  <a:srgbClr val="FFFFFF"/>
                </a:highlight>
              </a:rPr>
              <a:t>gnu</a:t>
            </a:r>
            <a:r>
              <a:rPr lang="tr-TR" sz="1350" dirty="0">
                <a:solidFill>
                  <a:srgbClr val="333333"/>
                </a:solidFill>
                <a:highlight>
                  <a:srgbClr val="FFFFFF"/>
                </a:highlight>
              </a:rPr>
              <a:t>”.</a:t>
            </a:r>
            <a:endParaRPr dirty="0">
              <a:solidFill>
                <a:schemeClr val="dk1"/>
              </a:solidFill>
            </a:endParaRPr>
          </a:p>
          <a:p>
            <a:pPr marL="0" lvl="0" indent="0" algn="l" rtl="0">
              <a:spcBef>
                <a:spcPts val="230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bcca6169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bcca6169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1992: Linux </a:t>
            </a:r>
            <a:r>
              <a:rPr lang="tr-TR" sz="1800" b="1" dirty="0" err="1">
                <a:solidFill>
                  <a:srgbClr val="333333"/>
                </a:solidFill>
                <a:highlight>
                  <a:srgbClr val="FFFFFF"/>
                </a:highlight>
              </a:rPr>
              <a:t>became</a:t>
            </a:r>
            <a:r>
              <a:rPr lang="tr-TR" sz="1800" b="1" dirty="0">
                <a:solidFill>
                  <a:srgbClr val="333333"/>
                </a:solidFill>
                <a:highlight>
                  <a:srgbClr val="FFFFFF"/>
                </a:highlight>
              </a:rPr>
              <a:t> Open Source</a:t>
            </a:r>
            <a:endParaRPr sz="1800" b="1" dirty="0">
              <a:solidFill>
                <a:srgbClr val="333333"/>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r>
              <a:rPr lang="tr-TR" sz="1350" dirty="0">
                <a:solidFill>
                  <a:srgbClr val="333333"/>
                </a:solidFill>
                <a:highlight>
                  <a:srgbClr val="FFFFFF"/>
                </a:highlight>
              </a:rPr>
              <a:t>Linux </a:t>
            </a:r>
            <a:r>
              <a:rPr lang="tr-TR" sz="1350" dirty="0" err="1">
                <a:solidFill>
                  <a:srgbClr val="333333"/>
                </a:solidFill>
                <a:highlight>
                  <a:srgbClr val="FFFFFF"/>
                </a:highlight>
              </a:rPr>
              <a:t>was</a:t>
            </a:r>
            <a:r>
              <a:rPr lang="tr-TR" sz="1350" dirty="0">
                <a:solidFill>
                  <a:srgbClr val="333333"/>
                </a:solidFill>
                <a:highlight>
                  <a:srgbClr val="FFFFFF"/>
                </a:highlight>
              </a:rPr>
              <a:t> not </a:t>
            </a:r>
            <a:r>
              <a:rPr lang="tr-TR" sz="1350" dirty="0" err="1">
                <a:solidFill>
                  <a:srgbClr val="333333"/>
                </a:solidFill>
                <a:highlight>
                  <a:srgbClr val="FFFFFF"/>
                </a:highlight>
              </a:rPr>
              <a:t>always</a:t>
            </a:r>
            <a:r>
              <a:rPr lang="tr-TR" sz="1350" dirty="0">
                <a:solidFill>
                  <a:srgbClr val="333333"/>
                </a:solidFill>
                <a:highlight>
                  <a:srgbClr val="FFFFFF"/>
                </a:highlight>
              </a:rPr>
              <a:t> Open Source.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first</a:t>
            </a:r>
            <a:r>
              <a:rPr lang="tr-TR" sz="1350" dirty="0">
                <a:solidFill>
                  <a:srgbClr val="333333"/>
                </a:solidFill>
                <a:highlight>
                  <a:srgbClr val="FFFFFF"/>
                </a:highlight>
              </a:rPr>
              <a:t> </a:t>
            </a:r>
            <a:r>
              <a:rPr lang="tr-TR" sz="1350" dirty="0" err="1">
                <a:solidFill>
                  <a:srgbClr val="333333"/>
                </a:solidFill>
                <a:highlight>
                  <a:srgbClr val="FFFFFF"/>
                </a:highlight>
              </a:rPr>
              <a:t>few</a:t>
            </a:r>
            <a:r>
              <a:rPr lang="tr-TR" sz="1350" dirty="0">
                <a:solidFill>
                  <a:srgbClr val="333333"/>
                </a:solidFill>
                <a:highlight>
                  <a:srgbClr val="FFFFFF"/>
                </a:highlight>
              </a:rPr>
              <a:t> </a:t>
            </a:r>
            <a:r>
              <a:rPr lang="tr-TR" sz="1350" dirty="0" err="1">
                <a:solidFill>
                  <a:srgbClr val="333333"/>
                </a:solidFill>
                <a:highlight>
                  <a:srgbClr val="FFFFFF"/>
                </a:highlight>
              </a:rPr>
              <a:t>licenses</a:t>
            </a:r>
            <a:r>
              <a:rPr lang="tr-TR" sz="1350" dirty="0">
                <a:solidFill>
                  <a:srgbClr val="333333"/>
                </a:solidFill>
                <a:highlight>
                  <a:srgbClr val="FFFFFF"/>
                </a:highlight>
              </a:rPr>
              <a:t> of Linux </a:t>
            </a:r>
            <a:r>
              <a:rPr lang="tr-TR" sz="1350" dirty="0" err="1">
                <a:solidFill>
                  <a:srgbClr val="333333"/>
                </a:solidFill>
                <a:highlight>
                  <a:srgbClr val="FFFFFF"/>
                </a:highlight>
              </a:rPr>
              <a:t>forbid</a:t>
            </a:r>
            <a:r>
              <a:rPr lang="tr-TR" sz="1350" dirty="0">
                <a:solidFill>
                  <a:srgbClr val="333333"/>
                </a:solidFill>
                <a:highlight>
                  <a:srgbClr val="FFFFFF"/>
                </a:highlight>
              </a:rPr>
              <a:t> </a:t>
            </a:r>
            <a:r>
              <a:rPr lang="tr-TR" sz="1350" dirty="0" err="1">
                <a:solidFill>
                  <a:srgbClr val="333333"/>
                </a:solidFill>
                <a:highlight>
                  <a:srgbClr val="FFFFFF"/>
                </a:highlight>
              </a:rPr>
              <a:t>commercial</a:t>
            </a:r>
            <a:r>
              <a:rPr lang="tr-TR" sz="1350" dirty="0">
                <a:solidFill>
                  <a:srgbClr val="333333"/>
                </a:solidFill>
                <a:highlight>
                  <a:srgbClr val="FFFFFF"/>
                </a:highlight>
              </a:rPr>
              <a:t> </a:t>
            </a:r>
            <a:r>
              <a:rPr lang="tr-TR" sz="1350" dirty="0" err="1">
                <a:solidFill>
                  <a:srgbClr val="333333"/>
                </a:solidFill>
                <a:highlight>
                  <a:srgbClr val="FFFFFF"/>
                </a:highlight>
              </a:rPr>
              <a:t>redistribution</a:t>
            </a:r>
            <a:r>
              <a:rPr lang="tr-TR" sz="1350" dirty="0">
                <a:solidFill>
                  <a:srgbClr val="333333"/>
                </a:solidFill>
                <a:highlight>
                  <a:srgbClr val="FFFFFF"/>
                </a:highlight>
              </a:rPr>
              <a:t>.</a:t>
            </a:r>
            <a:endParaRPr sz="1350" dirty="0">
              <a:solidFill>
                <a:srgbClr val="333333"/>
              </a:solidFill>
              <a:highlight>
                <a:srgbClr val="FFFFFF"/>
              </a:highlight>
            </a:endParaRPr>
          </a:p>
          <a:p>
            <a:pPr marL="0" lvl="0" indent="0" algn="l" rtl="0">
              <a:lnSpc>
                <a:spcPct val="115000"/>
              </a:lnSpc>
              <a:spcBef>
                <a:spcPts val="2300"/>
              </a:spcBef>
              <a:spcAft>
                <a:spcPts val="0"/>
              </a:spcAft>
              <a:buClr>
                <a:schemeClr val="dk1"/>
              </a:buClr>
              <a:buSzPts val="1100"/>
              <a:buFont typeface="Arial"/>
              <a:buNone/>
            </a:pPr>
            <a:r>
              <a:rPr lang="tr-TR" sz="1350" dirty="0" err="1">
                <a:solidFill>
                  <a:srgbClr val="333333"/>
                </a:solidFill>
                <a:highlight>
                  <a:srgbClr val="FFFFFF"/>
                </a:highlight>
              </a:rPr>
              <a:t>It</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with</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0.12 in </a:t>
            </a:r>
            <a:r>
              <a:rPr lang="tr-TR" sz="1350" dirty="0" err="1">
                <a:solidFill>
                  <a:srgbClr val="333333"/>
                </a:solidFill>
                <a:highlight>
                  <a:srgbClr val="FFFFFF"/>
                </a:highlight>
              </a:rPr>
              <a:t>February</a:t>
            </a:r>
            <a:r>
              <a:rPr lang="tr-TR" sz="1350" dirty="0">
                <a:solidFill>
                  <a:srgbClr val="333333"/>
                </a:solidFill>
                <a:highlight>
                  <a:srgbClr val="FFFFFF"/>
                </a:highlight>
              </a:rPr>
              <a:t> 92 </a:t>
            </a:r>
            <a:r>
              <a:rPr lang="tr-TR" sz="1350" dirty="0" err="1">
                <a:solidFill>
                  <a:srgbClr val="333333"/>
                </a:solidFill>
                <a:highlight>
                  <a:srgbClr val="FFFFFF"/>
                </a:highlight>
              </a:rPr>
              <a:t>that</a:t>
            </a:r>
            <a:r>
              <a:rPr lang="tr-TR" sz="1350" dirty="0">
                <a:solidFill>
                  <a:srgbClr val="333333"/>
                </a:solidFill>
                <a:highlight>
                  <a:srgbClr val="FFFFFF"/>
                </a:highlight>
              </a:rPr>
              <a:t> Linux Kernel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released</a:t>
            </a:r>
            <a:r>
              <a:rPr lang="tr-TR" sz="1350" dirty="0">
                <a:solidFill>
                  <a:srgbClr val="333333"/>
                </a:solidFill>
                <a:highlight>
                  <a:srgbClr val="FFFFFF"/>
                </a:highlight>
              </a:rPr>
              <a:t> </a:t>
            </a:r>
            <a:r>
              <a:rPr lang="tr-TR" sz="1350" dirty="0" err="1">
                <a:solidFill>
                  <a:srgbClr val="333333"/>
                </a:solidFill>
                <a:highlight>
                  <a:srgbClr val="FFFFFF"/>
                </a:highlight>
              </a:rPr>
              <a:t>under</a:t>
            </a:r>
            <a:r>
              <a:rPr lang="tr-TR" sz="1350" dirty="0">
                <a:solidFill>
                  <a:srgbClr val="333333"/>
                </a:solidFill>
                <a:highlight>
                  <a:srgbClr val="FFFFFF"/>
                </a:highlight>
              </a:rPr>
              <a:t>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GPL</a:t>
            </a:r>
            <a:r>
              <a:rPr lang="tr-TR" sz="1350" dirty="0">
                <a:solidFill>
                  <a:srgbClr val="333333"/>
                </a:solidFill>
                <a:highlight>
                  <a:srgbClr val="FFFFFF"/>
                </a:highlight>
              </a:rPr>
              <a:t>. As </a:t>
            </a:r>
            <a:r>
              <a:rPr lang="tr-TR" sz="1350" dirty="0" err="1">
                <a:solidFill>
                  <a:srgbClr val="333333"/>
                </a:solidFill>
                <a:highlight>
                  <a:srgbClr val="FFFFFF"/>
                </a:highlight>
              </a:rPr>
              <a:t>per</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Torvalds</a:t>
            </a:r>
            <a:r>
              <a:rPr lang="tr-TR" sz="1350" dirty="0">
                <a:solidFill>
                  <a:srgbClr val="333333"/>
                </a:solidFill>
                <a:highlight>
                  <a:srgbClr val="FFFFFF"/>
                </a:highlight>
              </a:rPr>
              <a:t>, </a:t>
            </a:r>
            <a:r>
              <a:rPr lang="tr-TR" sz="1350" dirty="0" err="1">
                <a:solidFill>
                  <a:srgbClr val="333333"/>
                </a:solidFill>
                <a:highlight>
                  <a:srgbClr val="FFFFFF"/>
                </a:highlight>
              </a:rPr>
              <a:t>open</a:t>
            </a:r>
            <a:r>
              <a:rPr lang="tr-TR" sz="1350" dirty="0">
                <a:solidFill>
                  <a:srgbClr val="333333"/>
                </a:solidFill>
                <a:highlight>
                  <a:srgbClr val="FFFFFF"/>
                </a:highlight>
              </a:rPr>
              <a:t> </a:t>
            </a:r>
            <a:r>
              <a:rPr lang="tr-TR" sz="1350" dirty="0" err="1">
                <a:solidFill>
                  <a:srgbClr val="333333"/>
                </a:solidFill>
                <a:highlight>
                  <a:srgbClr val="FFFFFF"/>
                </a:highlight>
              </a:rPr>
              <a:t>sourcing</a:t>
            </a:r>
            <a:r>
              <a:rPr lang="tr-TR" sz="1350" dirty="0">
                <a:solidFill>
                  <a:srgbClr val="333333"/>
                </a:solidFill>
                <a:highlight>
                  <a:srgbClr val="FFFFFF"/>
                </a:highlight>
              </a:rPr>
              <a:t> Linux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best</a:t>
            </a:r>
            <a:r>
              <a:rPr lang="tr-TR" sz="1350" dirty="0">
                <a:solidFill>
                  <a:srgbClr val="333333"/>
                </a:solidFill>
                <a:highlight>
                  <a:srgbClr val="FFFFFF"/>
                </a:highlight>
              </a:rPr>
              <a:t> </a:t>
            </a:r>
            <a:r>
              <a:rPr lang="tr-TR" sz="1350" dirty="0" err="1">
                <a:solidFill>
                  <a:srgbClr val="333333"/>
                </a:solidFill>
                <a:highlight>
                  <a:srgbClr val="FFFFFF"/>
                </a:highlight>
              </a:rPr>
              <a:t>thing</a:t>
            </a:r>
            <a:r>
              <a:rPr lang="tr-TR" sz="1350" dirty="0">
                <a:solidFill>
                  <a:srgbClr val="333333"/>
                </a:solidFill>
                <a:highlight>
                  <a:srgbClr val="FFFFFF"/>
                </a:highlight>
              </a:rPr>
              <a:t> he ever </a:t>
            </a:r>
            <a:r>
              <a:rPr lang="tr-TR" sz="1350" dirty="0" err="1">
                <a:solidFill>
                  <a:srgbClr val="333333"/>
                </a:solidFill>
                <a:highlight>
                  <a:srgbClr val="FFFFFF"/>
                </a:highlight>
              </a:rPr>
              <a:t>did</a:t>
            </a:r>
            <a:r>
              <a:rPr lang="tr-TR" sz="1350" dirty="0">
                <a:solidFill>
                  <a:srgbClr val="333333"/>
                </a:solidFill>
                <a:highlight>
                  <a:srgbClr val="FFFFFF"/>
                </a:highlight>
              </a:rPr>
              <a:t>.</a:t>
            </a:r>
            <a:endParaRPr dirty="0">
              <a:solidFill>
                <a:schemeClr val="dk1"/>
              </a:solidFill>
            </a:endParaRPr>
          </a:p>
          <a:p>
            <a:pPr marL="0" lvl="0" indent="0" algn="l" rtl="0">
              <a:spcBef>
                <a:spcPts val="230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Basic </a:t>
            </a:r>
            <a:r>
              <a:rPr lang="tr-TR" dirty="0" err="1"/>
              <a:t>Input</a:t>
            </a:r>
            <a:r>
              <a:rPr lang="tr-TR" dirty="0"/>
              <a:t>/</a:t>
            </a:r>
            <a:r>
              <a:rPr lang="tr-TR" dirty="0" err="1"/>
              <a:t>Output</a:t>
            </a:r>
            <a:r>
              <a:rPr lang="tr-TR" dirty="0"/>
              <a:t> </a:t>
            </a:r>
            <a:r>
              <a:rPr lang="tr-TR" dirty="0" err="1"/>
              <a:t>System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Software </a:t>
            </a:r>
            <a:r>
              <a:rPr lang="tr-TR" dirty="0" err="1"/>
              <a:t>that</a:t>
            </a:r>
            <a:r>
              <a:rPr lang="tr-TR" dirty="0"/>
              <a:t> </a:t>
            </a:r>
            <a:r>
              <a:rPr lang="tr-TR" dirty="0" err="1"/>
              <a:t>initializes</a:t>
            </a:r>
            <a:r>
              <a:rPr lang="tr-TR" dirty="0"/>
              <a:t> hardware </a:t>
            </a:r>
            <a:r>
              <a:rPr lang="tr-TR" dirty="0" err="1"/>
              <a:t>and</a:t>
            </a:r>
            <a:r>
              <a:rPr lang="tr-TR" dirty="0"/>
              <a:t> </a:t>
            </a:r>
            <a:r>
              <a:rPr lang="tr-TR" dirty="0" err="1"/>
              <a:t>remembers</a:t>
            </a:r>
            <a:r>
              <a:rPr lang="tr-TR" dirty="0"/>
              <a:t> </a:t>
            </a:r>
            <a:r>
              <a:rPr lang="tr-TR" dirty="0" err="1"/>
              <a:t>system</a:t>
            </a:r>
            <a:r>
              <a:rPr lang="tr-TR" dirty="0"/>
              <a:t> time.</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bcca6169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bcca6169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1993: </a:t>
            </a:r>
            <a:r>
              <a:rPr lang="tr-TR" sz="1800" b="1" dirty="0" err="1">
                <a:solidFill>
                  <a:srgbClr val="333333"/>
                </a:solidFill>
                <a:highlight>
                  <a:srgbClr val="FFFFFF"/>
                </a:highlight>
              </a:rPr>
              <a:t>Slackware</a:t>
            </a:r>
            <a:r>
              <a:rPr lang="tr-TR" sz="1800" b="1" dirty="0">
                <a:solidFill>
                  <a:srgbClr val="333333"/>
                </a:solidFill>
                <a:highlight>
                  <a:srgbClr val="FFFFFF"/>
                </a:highlight>
              </a:rPr>
              <a:t> Linux </a:t>
            </a:r>
            <a:r>
              <a:rPr lang="tr-TR" sz="1800" b="1" dirty="0" err="1">
                <a:solidFill>
                  <a:srgbClr val="333333"/>
                </a:solidFill>
                <a:highlight>
                  <a:srgbClr val="FFFFFF"/>
                </a:highlight>
              </a:rPr>
              <a:t>released</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Slackware</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 Linux</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1.0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released</a:t>
            </a:r>
            <a:r>
              <a:rPr lang="tr-TR" sz="1350" dirty="0">
                <a:solidFill>
                  <a:srgbClr val="333333"/>
                </a:solidFill>
                <a:highlight>
                  <a:srgbClr val="FFFFFF"/>
                </a:highlight>
              </a:rPr>
              <a:t> on 17th </a:t>
            </a:r>
            <a:r>
              <a:rPr lang="tr-TR" sz="1350" dirty="0" err="1">
                <a:solidFill>
                  <a:srgbClr val="333333"/>
                </a:solidFill>
                <a:highlight>
                  <a:srgbClr val="FFFFFF"/>
                </a:highlight>
              </a:rPr>
              <a:t>July</a:t>
            </a:r>
            <a:r>
              <a:rPr lang="tr-TR" sz="1350" dirty="0">
                <a:solidFill>
                  <a:srgbClr val="333333"/>
                </a:solidFill>
                <a:highlight>
                  <a:srgbClr val="FFFFFF"/>
                </a:highlight>
              </a:rPr>
              <a:t> 1993. </a:t>
            </a:r>
            <a:r>
              <a:rPr lang="tr-TR" sz="1350" dirty="0" err="1">
                <a:solidFill>
                  <a:srgbClr val="333333"/>
                </a:solidFill>
                <a:highlight>
                  <a:srgbClr val="FFFFFF"/>
                </a:highlight>
              </a:rPr>
              <a:t>If</a:t>
            </a:r>
            <a:r>
              <a:rPr lang="tr-TR" sz="1350" dirty="0">
                <a:solidFill>
                  <a:srgbClr val="333333"/>
                </a:solidFill>
                <a:highlight>
                  <a:srgbClr val="FFFFFF"/>
                </a:highlight>
              </a:rPr>
              <a:t> </a:t>
            </a:r>
            <a:r>
              <a:rPr lang="tr-TR" sz="1350" dirty="0" err="1">
                <a:solidFill>
                  <a:srgbClr val="333333"/>
                </a:solidFill>
                <a:highlight>
                  <a:srgbClr val="FFFFFF"/>
                </a:highlight>
              </a:rPr>
              <a:t>you</a:t>
            </a:r>
            <a:r>
              <a:rPr lang="tr-TR" sz="1350" dirty="0">
                <a:solidFill>
                  <a:srgbClr val="333333"/>
                </a:solidFill>
                <a:highlight>
                  <a:srgbClr val="FFFFFF"/>
                </a:highlight>
              </a:rPr>
              <a:t> </a:t>
            </a:r>
            <a:r>
              <a:rPr lang="tr-TR" sz="1350" dirty="0" err="1">
                <a:solidFill>
                  <a:srgbClr val="333333"/>
                </a:solidFill>
                <a:highlight>
                  <a:srgbClr val="FFFFFF"/>
                </a:highlight>
              </a:rPr>
              <a:t>think</a:t>
            </a:r>
            <a:r>
              <a:rPr lang="tr-TR" sz="1350" dirty="0">
                <a:solidFill>
                  <a:srgbClr val="333333"/>
                </a:solidFill>
                <a:highlight>
                  <a:srgbClr val="FFFFFF"/>
                </a:highlight>
              </a:rPr>
              <a:t> </a:t>
            </a:r>
            <a:r>
              <a:rPr lang="tr-TR" sz="1350" dirty="0" err="1">
                <a:solidFill>
                  <a:srgbClr val="333333"/>
                </a:solidFill>
                <a:highlight>
                  <a:srgbClr val="FFFFFF"/>
                </a:highlight>
              </a:rPr>
              <a:t>why</a:t>
            </a:r>
            <a:r>
              <a:rPr lang="tr-TR" sz="1350" dirty="0">
                <a:solidFill>
                  <a:srgbClr val="333333"/>
                </a:solidFill>
                <a:highlight>
                  <a:srgbClr val="FFFFFF"/>
                </a:highlight>
              </a:rPr>
              <a:t> it is </a:t>
            </a:r>
            <a:r>
              <a:rPr lang="tr-TR" sz="1350" dirty="0" err="1">
                <a:solidFill>
                  <a:srgbClr val="333333"/>
                </a:solidFill>
                <a:highlight>
                  <a:srgbClr val="FFFFFF"/>
                </a:highlight>
              </a:rPr>
              <a:t>so</a:t>
            </a:r>
            <a:r>
              <a:rPr lang="tr-TR" sz="1350" dirty="0">
                <a:solidFill>
                  <a:srgbClr val="333333"/>
                </a:solidFill>
                <a:highlight>
                  <a:srgbClr val="FFFFFF"/>
                </a:highlight>
              </a:rPr>
              <a:t> </a:t>
            </a:r>
            <a:r>
              <a:rPr lang="tr-TR" sz="1350" dirty="0" err="1">
                <a:solidFill>
                  <a:srgbClr val="333333"/>
                </a:solidFill>
                <a:highlight>
                  <a:srgbClr val="FFFFFF"/>
                </a:highlight>
              </a:rPr>
              <a:t>important</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mention</a:t>
            </a:r>
            <a:r>
              <a:rPr lang="tr-TR" sz="1350" dirty="0">
                <a:solidFill>
                  <a:srgbClr val="333333"/>
                </a:solidFill>
                <a:highlight>
                  <a:srgbClr val="FFFFFF"/>
                </a:highlight>
              </a:rPr>
              <a:t> it, </a:t>
            </a:r>
            <a:r>
              <a:rPr lang="tr-TR" sz="1350" dirty="0" err="1">
                <a:solidFill>
                  <a:srgbClr val="333333"/>
                </a:solidFill>
                <a:highlight>
                  <a:srgbClr val="FFFFFF"/>
                </a:highlight>
              </a:rPr>
              <a:t>let</a:t>
            </a:r>
            <a:r>
              <a:rPr lang="tr-TR" sz="1350" dirty="0">
                <a:solidFill>
                  <a:srgbClr val="333333"/>
                </a:solidFill>
                <a:highlight>
                  <a:srgbClr val="FFFFFF"/>
                </a:highlight>
              </a:rPr>
              <a:t> me </a:t>
            </a:r>
            <a:r>
              <a:rPr lang="tr-TR" sz="1350" dirty="0" err="1">
                <a:solidFill>
                  <a:srgbClr val="333333"/>
                </a:solidFill>
                <a:highlight>
                  <a:srgbClr val="FFFFFF"/>
                </a:highlight>
              </a:rPr>
              <a:t>tell</a:t>
            </a:r>
            <a:r>
              <a:rPr lang="tr-TR" sz="1350" dirty="0">
                <a:solidFill>
                  <a:srgbClr val="333333"/>
                </a:solidFill>
                <a:highlight>
                  <a:srgbClr val="FFFFFF"/>
                </a:highlight>
              </a:rPr>
              <a:t> </a:t>
            </a:r>
            <a:r>
              <a:rPr lang="tr-TR" sz="1350" dirty="0" err="1">
                <a:solidFill>
                  <a:srgbClr val="333333"/>
                </a:solidFill>
                <a:highlight>
                  <a:srgbClr val="FFFFFF"/>
                </a:highlight>
              </a:rPr>
              <a:t>you</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dirty="0" err="1">
                <a:solidFill>
                  <a:srgbClr val="333333"/>
                </a:solidFill>
                <a:highlight>
                  <a:srgbClr val="FFFFFF"/>
                </a:highlight>
              </a:rPr>
              <a:t>Slackware</a:t>
            </a:r>
            <a:r>
              <a:rPr lang="tr-TR" sz="1350" dirty="0">
                <a:solidFill>
                  <a:srgbClr val="333333"/>
                </a:solidFill>
                <a:highlight>
                  <a:srgbClr val="FFFFFF"/>
                </a:highlight>
              </a:rPr>
              <a:t> Linux is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oldest</a:t>
            </a:r>
            <a:r>
              <a:rPr lang="tr-TR" sz="1350" dirty="0">
                <a:solidFill>
                  <a:srgbClr val="333333"/>
                </a:solidFill>
                <a:highlight>
                  <a:srgbClr val="FFFFFF"/>
                </a:highlight>
              </a:rPr>
              <a:t> Linux </a:t>
            </a:r>
            <a:r>
              <a:rPr lang="tr-TR" sz="1350" dirty="0" err="1">
                <a:solidFill>
                  <a:srgbClr val="333333"/>
                </a:solidFill>
                <a:highlight>
                  <a:srgbClr val="FFFFFF"/>
                </a:highlight>
              </a:rPr>
              <a:t>which</a:t>
            </a:r>
            <a:r>
              <a:rPr lang="tr-TR" sz="1350" dirty="0">
                <a:solidFill>
                  <a:srgbClr val="333333"/>
                </a:solidFill>
                <a:highlight>
                  <a:srgbClr val="FFFFFF"/>
                </a:highlight>
              </a:rPr>
              <a:t> is </a:t>
            </a:r>
            <a:r>
              <a:rPr lang="tr-TR" sz="1350" dirty="0" err="1">
                <a:solidFill>
                  <a:srgbClr val="333333"/>
                </a:solidFill>
                <a:highlight>
                  <a:srgbClr val="FFFFFF"/>
                </a:highlight>
              </a:rPr>
              <a:t>still</a:t>
            </a:r>
            <a:r>
              <a:rPr lang="tr-TR" sz="1350" dirty="0">
                <a:solidFill>
                  <a:srgbClr val="333333"/>
                </a:solidFill>
                <a:highlight>
                  <a:srgbClr val="FFFFFF"/>
                </a:highlight>
              </a:rPr>
              <a:t> in </a:t>
            </a:r>
            <a:r>
              <a:rPr lang="tr-TR" sz="1350" dirty="0" err="1">
                <a:solidFill>
                  <a:srgbClr val="333333"/>
                </a:solidFill>
                <a:highlight>
                  <a:srgbClr val="FFFFFF"/>
                </a:highlight>
              </a:rPr>
              <a:t>development</a:t>
            </a:r>
            <a:r>
              <a:rPr lang="tr-TR" sz="1350" dirty="0">
                <a:solidFill>
                  <a:srgbClr val="333333"/>
                </a:solidFill>
                <a:highlight>
                  <a:srgbClr val="FFFFFF"/>
                </a:highlight>
              </a:rPr>
              <a:t>.</a:t>
            </a:r>
            <a:endParaRPr dirty="0">
              <a:solidFill>
                <a:schemeClr val="dk1"/>
              </a:solidFill>
            </a:endParaRPr>
          </a:p>
          <a:p>
            <a:pPr marL="0" lvl="0" indent="0" algn="l" rtl="0">
              <a:spcBef>
                <a:spcPts val="230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bcca6169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bcca6169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1995: First Linux Expo</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dirty="0">
                <a:solidFill>
                  <a:srgbClr val="333333"/>
                </a:solidFill>
                <a:highlight>
                  <a:srgbClr val="FFFFFF"/>
                </a:highlight>
              </a:rPr>
              <a:t>First Linux </a:t>
            </a:r>
            <a:r>
              <a:rPr lang="tr-TR" sz="1350" dirty="0" err="1">
                <a:solidFill>
                  <a:srgbClr val="333333"/>
                </a:solidFill>
                <a:highlight>
                  <a:srgbClr val="FFFFFF"/>
                </a:highlight>
              </a:rPr>
              <a:t>specific</a:t>
            </a:r>
            <a:r>
              <a:rPr lang="tr-TR" sz="1350" dirty="0">
                <a:solidFill>
                  <a:srgbClr val="333333"/>
                </a:solidFill>
                <a:highlight>
                  <a:srgbClr val="FFFFFF"/>
                </a:highlight>
              </a:rPr>
              <a:t> </a:t>
            </a:r>
            <a:r>
              <a:rPr lang="tr-TR" sz="1350" dirty="0" err="1">
                <a:solidFill>
                  <a:srgbClr val="333333"/>
                </a:solidFill>
                <a:highlight>
                  <a:srgbClr val="FFFFFF"/>
                </a:highlight>
              </a:rPr>
              <a:t>tradeshow</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conference</a:t>
            </a:r>
            <a:r>
              <a:rPr lang="tr-TR" sz="1350" dirty="0">
                <a:solidFill>
                  <a:srgbClr val="333333"/>
                </a:solidFill>
                <a:highlight>
                  <a:srgbClr val="FFFFFF"/>
                </a:highlight>
              </a:rPr>
              <a:t> </a:t>
            </a:r>
            <a:r>
              <a:rPr lang="tr-TR" sz="1350" dirty="0" err="1">
                <a:solidFill>
                  <a:srgbClr val="333333"/>
                </a:solidFill>
                <a:highlight>
                  <a:srgbClr val="FFFFFF"/>
                </a:highlight>
              </a:rPr>
              <a:t>series</a:t>
            </a:r>
            <a:r>
              <a:rPr lang="tr-TR" sz="1350" dirty="0">
                <a:solidFill>
                  <a:srgbClr val="333333"/>
                </a:solidFill>
                <a:highlight>
                  <a:srgbClr val="FFFFFF"/>
                </a:highlight>
              </a:rPr>
              <a:t> </a:t>
            </a:r>
            <a:r>
              <a:rPr lang="tr-TR" sz="1350" dirty="0" err="1">
                <a:solidFill>
                  <a:srgbClr val="333333"/>
                </a:solidFill>
                <a:highlight>
                  <a:srgbClr val="FFFFFF"/>
                </a:highlight>
              </a:rPr>
              <a:t>were</a:t>
            </a:r>
            <a:r>
              <a:rPr lang="tr-TR" sz="1350" dirty="0">
                <a:solidFill>
                  <a:srgbClr val="333333"/>
                </a:solidFill>
                <a:highlight>
                  <a:srgbClr val="FFFFFF"/>
                </a:highlight>
              </a:rPr>
              <a:t> </a:t>
            </a:r>
            <a:r>
              <a:rPr lang="tr-TR" sz="1350" dirty="0" err="1">
                <a:solidFill>
                  <a:srgbClr val="333333"/>
                </a:solidFill>
                <a:highlight>
                  <a:srgbClr val="FFFFFF"/>
                </a:highlight>
              </a:rPr>
              <a:t>launched</a:t>
            </a:r>
            <a:r>
              <a:rPr lang="tr-TR" sz="1350" dirty="0">
                <a:solidFill>
                  <a:srgbClr val="333333"/>
                </a:solidFill>
                <a:highlight>
                  <a:srgbClr val="FFFFFF"/>
                </a:highlight>
              </a:rPr>
              <a:t> </a:t>
            </a:r>
            <a:r>
              <a:rPr lang="tr-TR" sz="1350" dirty="0" err="1">
                <a:solidFill>
                  <a:srgbClr val="333333"/>
                </a:solidFill>
                <a:highlight>
                  <a:srgbClr val="FFFFFF"/>
                </a:highlight>
              </a:rPr>
              <a:t>by</a:t>
            </a:r>
            <a:r>
              <a:rPr lang="tr-TR" sz="1350" dirty="0">
                <a:solidFill>
                  <a:srgbClr val="333333"/>
                </a:solidFill>
                <a:highlight>
                  <a:srgbClr val="FFFFFF"/>
                </a:highlight>
              </a:rPr>
              <a:t> </a:t>
            </a:r>
            <a:r>
              <a:rPr lang="tr-TR" sz="1350" dirty="0" err="1">
                <a:solidFill>
                  <a:srgbClr val="333333"/>
                </a:solidFill>
                <a:highlight>
                  <a:srgbClr val="FFFFFF"/>
                </a:highlight>
              </a:rPr>
              <a:t>people</a:t>
            </a:r>
            <a:r>
              <a:rPr lang="tr-TR" sz="1350" dirty="0">
                <a:solidFill>
                  <a:srgbClr val="333333"/>
                </a:solidFill>
                <a:highlight>
                  <a:srgbClr val="FFFFFF"/>
                </a:highlight>
              </a:rPr>
              <a:t> at North Carolina </a:t>
            </a:r>
            <a:r>
              <a:rPr lang="tr-TR" sz="1350" dirty="0" err="1">
                <a:solidFill>
                  <a:srgbClr val="333333"/>
                </a:solidFill>
                <a:highlight>
                  <a:srgbClr val="FFFFFF"/>
                </a:highlight>
              </a:rPr>
              <a:t>State</a:t>
            </a:r>
            <a:r>
              <a:rPr lang="tr-TR" sz="1350" dirty="0">
                <a:solidFill>
                  <a:srgbClr val="333333"/>
                </a:solidFill>
                <a:highlight>
                  <a:srgbClr val="FFFFFF"/>
                </a:highlight>
              </a:rPr>
              <a:t> </a:t>
            </a:r>
            <a:r>
              <a:rPr lang="tr-TR" sz="1350" dirty="0" err="1">
                <a:solidFill>
                  <a:srgbClr val="333333"/>
                </a:solidFill>
                <a:highlight>
                  <a:srgbClr val="FFFFFF"/>
                </a:highlight>
              </a:rPr>
              <a:t>University</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became</a:t>
            </a:r>
            <a:r>
              <a:rPr lang="tr-TR" sz="1350" dirty="0">
                <a:solidFill>
                  <a:srgbClr val="333333"/>
                </a:solidFill>
                <a:highlight>
                  <a:srgbClr val="FFFFFF"/>
                </a:highlight>
              </a:rPr>
              <a:t> </a:t>
            </a:r>
            <a:r>
              <a:rPr lang="tr-TR" sz="1350" dirty="0" err="1">
                <a:solidFill>
                  <a:srgbClr val="333333"/>
                </a:solidFill>
                <a:highlight>
                  <a:srgbClr val="FFFFFF"/>
                </a:highlight>
              </a:rPr>
              <a:t>one</a:t>
            </a:r>
            <a:r>
              <a:rPr lang="tr-TR" sz="1350" dirty="0">
                <a:solidFill>
                  <a:srgbClr val="333333"/>
                </a:solidFill>
                <a:highlight>
                  <a:srgbClr val="FFFFFF"/>
                </a:highlight>
              </a:rPr>
              <a:t> of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most</a:t>
            </a:r>
            <a:r>
              <a:rPr lang="tr-TR" sz="1350" dirty="0">
                <a:solidFill>
                  <a:srgbClr val="333333"/>
                </a:solidFill>
                <a:highlight>
                  <a:srgbClr val="FFFFFF"/>
                </a:highlight>
              </a:rPr>
              <a:t> </a:t>
            </a:r>
            <a:r>
              <a:rPr lang="tr-TR" sz="1350" dirty="0" err="1">
                <a:solidFill>
                  <a:srgbClr val="333333"/>
                </a:solidFill>
                <a:highlight>
                  <a:srgbClr val="FFFFFF"/>
                </a:highlight>
              </a:rPr>
              <a:t>attended</a:t>
            </a:r>
            <a:r>
              <a:rPr lang="tr-TR" sz="1350" dirty="0">
                <a:solidFill>
                  <a:srgbClr val="333333"/>
                </a:solidFill>
                <a:highlight>
                  <a:srgbClr val="FFFFFF"/>
                </a:highlight>
              </a:rPr>
              <a:t> </a:t>
            </a:r>
            <a:r>
              <a:rPr lang="tr-TR" sz="1350" dirty="0" err="1">
                <a:solidFill>
                  <a:srgbClr val="333333"/>
                </a:solidFill>
                <a:highlight>
                  <a:srgbClr val="FFFFFF"/>
                </a:highlight>
              </a:rPr>
              <a:t>annual</a:t>
            </a:r>
            <a:r>
              <a:rPr lang="tr-TR" sz="1350" dirty="0">
                <a:solidFill>
                  <a:srgbClr val="333333"/>
                </a:solidFill>
                <a:highlight>
                  <a:srgbClr val="FFFFFF"/>
                </a:highlight>
              </a:rPr>
              <a:t> Linux </a:t>
            </a:r>
            <a:r>
              <a:rPr lang="tr-TR" sz="1350" dirty="0" err="1">
                <a:solidFill>
                  <a:srgbClr val="333333"/>
                </a:solidFill>
                <a:highlight>
                  <a:srgbClr val="FFFFFF"/>
                </a:highlight>
              </a:rPr>
              <a:t>show</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next</a:t>
            </a:r>
            <a:r>
              <a:rPr lang="tr-TR" sz="1350" dirty="0">
                <a:solidFill>
                  <a:srgbClr val="333333"/>
                </a:solidFill>
                <a:highlight>
                  <a:srgbClr val="FFFFFF"/>
                </a:highlight>
              </a:rPr>
              <a:t> </a:t>
            </a:r>
            <a:r>
              <a:rPr lang="tr-TR" sz="1350" dirty="0" err="1">
                <a:solidFill>
                  <a:srgbClr val="333333"/>
                </a:solidFill>
                <a:highlight>
                  <a:srgbClr val="FFFFFF"/>
                </a:highlight>
              </a:rPr>
              <a:t>several</a:t>
            </a:r>
            <a:r>
              <a:rPr lang="tr-TR" sz="1350" dirty="0">
                <a:solidFill>
                  <a:srgbClr val="333333"/>
                </a:solidFill>
                <a:highlight>
                  <a:srgbClr val="FFFFFF"/>
                </a:highlight>
              </a:rPr>
              <a:t> </a:t>
            </a:r>
            <a:r>
              <a:rPr lang="tr-TR" sz="1350" dirty="0" err="1">
                <a:solidFill>
                  <a:srgbClr val="333333"/>
                </a:solidFill>
                <a:highlight>
                  <a:srgbClr val="FFFFFF"/>
                </a:highlight>
              </a:rPr>
              <a:t>years</a:t>
            </a:r>
            <a:r>
              <a:rPr lang="tr-TR" sz="1350" dirty="0">
                <a:solidFill>
                  <a:srgbClr val="333333"/>
                </a:solidFill>
                <a:highlight>
                  <a:srgbClr val="FFFFFF"/>
                </a:highlight>
              </a:rPr>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bcca6169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9bcca6169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1996: </a:t>
            </a:r>
            <a:r>
              <a:rPr lang="tr-TR" sz="1800" b="1" dirty="0" err="1">
                <a:solidFill>
                  <a:srgbClr val="333333"/>
                </a:solidFill>
                <a:highlight>
                  <a:srgbClr val="FFFFFF"/>
                </a:highlight>
              </a:rPr>
              <a:t>Tux</a:t>
            </a:r>
            <a:r>
              <a:rPr lang="tr-TR" sz="1800" b="1" dirty="0">
                <a:solidFill>
                  <a:srgbClr val="333333"/>
                </a:solidFill>
                <a:highlight>
                  <a:srgbClr val="FFFFFF"/>
                </a:highlight>
              </a:rPr>
              <a:t> </a:t>
            </a:r>
            <a:r>
              <a:rPr lang="tr-TR" sz="1800" b="1" dirty="0" err="1">
                <a:solidFill>
                  <a:srgbClr val="333333"/>
                </a:solidFill>
                <a:highlight>
                  <a:srgbClr val="FFFFFF"/>
                </a:highlight>
              </a:rPr>
              <a:t>gets</a:t>
            </a:r>
            <a:r>
              <a:rPr lang="tr-TR" sz="1800" b="1" dirty="0">
                <a:solidFill>
                  <a:srgbClr val="333333"/>
                </a:solidFill>
                <a:highlight>
                  <a:srgbClr val="FFFFFF"/>
                </a:highlight>
              </a:rPr>
              <a:t> </a:t>
            </a:r>
            <a:r>
              <a:rPr lang="tr-TR" sz="1800" b="1" dirty="0" err="1">
                <a:solidFill>
                  <a:srgbClr val="333333"/>
                </a:solidFill>
                <a:highlight>
                  <a:srgbClr val="FFFFFF"/>
                </a:highlight>
              </a:rPr>
              <a:t>to</a:t>
            </a:r>
            <a:r>
              <a:rPr lang="tr-TR" sz="1800" b="1" dirty="0">
                <a:solidFill>
                  <a:srgbClr val="333333"/>
                </a:solidFill>
                <a:highlight>
                  <a:srgbClr val="FFFFFF"/>
                </a:highlight>
              </a:rPr>
              <a:t> be </a:t>
            </a:r>
            <a:r>
              <a:rPr lang="tr-TR" sz="1800" b="1" dirty="0" err="1">
                <a:solidFill>
                  <a:srgbClr val="333333"/>
                </a:solidFill>
                <a:highlight>
                  <a:srgbClr val="FFFFFF"/>
                </a:highlight>
              </a:rPr>
              <a:t>the</a:t>
            </a:r>
            <a:r>
              <a:rPr lang="tr-TR" sz="1800" b="1" dirty="0">
                <a:solidFill>
                  <a:srgbClr val="333333"/>
                </a:solidFill>
                <a:highlight>
                  <a:srgbClr val="FFFFFF"/>
                </a:highlight>
              </a:rPr>
              <a:t> </a:t>
            </a:r>
            <a:r>
              <a:rPr lang="tr-TR" sz="1800" b="1" dirty="0" err="1">
                <a:solidFill>
                  <a:srgbClr val="333333"/>
                </a:solidFill>
                <a:highlight>
                  <a:srgbClr val="FFFFFF"/>
                </a:highlight>
              </a:rPr>
              <a:t>symbol</a:t>
            </a:r>
            <a:r>
              <a:rPr lang="tr-TR" sz="1800" b="1" dirty="0">
                <a:solidFill>
                  <a:srgbClr val="333333"/>
                </a:solidFill>
                <a:highlight>
                  <a:srgbClr val="FFFFFF"/>
                </a:highlight>
              </a:rPr>
              <a:t> of Linux</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dirty="0" err="1">
                <a:solidFill>
                  <a:srgbClr val="333333"/>
                </a:solidFill>
                <a:highlight>
                  <a:srgbClr val="FFFFFF"/>
                </a:highlight>
              </a:rPr>
              <a:t>Though</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Torvalds</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once</a:t>
            </a:r>
            <a:r>
              <a:rPr lang="tr-TR" sz="1350" dirty="0">
                <a:solidFill>
                  <a:srgbClr val="333333"/>
                </a:solidFill>
                <a:highlight>
                  <a:srgbClr val="FFFFFF"/>
                </a:highlight>
              </a:rPr>
              <a:t> bitten </a:t>
            </a:r>
            <a:r>
              <a:rPr lang="tr-TR" sz="1350" dirty="0" err="1">
                <a:solidFill>
                  <a:srgbClr val="333333"/>
                </a:solidFill>
                <a:highlight>
                  <a:srgbClr val="FFFFFF"/>
                </a:highlight>
              </a:rPr>
              <a:t>by</a:t>
            </a:r>
            <a:r>
              <a:rPr lang="tr-TR" sz="1350" dirty="0">
                <a:solidFill>
                  <a:srgbClr val="333333"/>
                </a:solidFill>
                <a:highlight>
                  <a:srgbClr val="FFFFFF"/>
                </a:highlight>
              </a:rPr>
              <a:t> a </a:t>
            </a:r>
            <a:r>
              <a:rPr lang="tr-TR" sz="1350" dirty="0" err="1">
                <a:solidFill>
                  <a:srgbClr val="333333"/>
                </a:solidFill>
                <a:highlight>
                  <a:srgbClr val="FFFFFF"/>
                </a:highlight>
              </a:rPr>
              <a:t>penguin</a:t>
            </a:r>
            <a:r>
              <a:rPr lang="tr-TR" sz="1350" dirty="0">
                <a:solidFill>
                  <a:srgbClr val="333333"/>
                </a:solidFill>
                <a:highlight>
                  <a:srgbClr val="FFFFFF"/>
                </a:highlight>
              </a:rPr>
              <a:t>, he </a:t>
            </a:r>
            <a:r>
              <a:rPr lang="tr-TR" sz="1350" dirty="0" err="1">
                <a:solidFill>
                  <a:srgbClr val="333333"/>
                </a:solidFill>
                <a:highlight>
                  <a:srgbClr val="FFFFFF"/>
                </a:highlight>
              </a:rPr>
              <a:t>still</a:t>
            </a:r>
            <a:r>
              <a:rPr lang="tr-TR" sz="1350" dirty="0">
                <a:solidFill>
                  <a:srgbClr val="333333"/>
                </a:solidFill>
                <a:highlight>
                  <a:srgbClr val="FFFFFF"/>
                </a:highlight>
              </a:rPr>
              <a:t> </a:t>
            </a:r>
            <a:r>
              <a:rPr lang="tr-TR" sz="1350" dirty="0" err="1">
                <a:solidFill>
                  <a:srgbClr val="333333"/>
                </a:solidFill>
                <a:highlight>
                  <a:srgbClr val="FFFFFF"/>
                </a:highlight>
              </a:rPr>
              <a:t>recommended</a:t>
            </a:r>
            <a:r>
              <a:rPr lang="tr-TR" sz="1350" dirty="0">
                <a:solidFill>
                  <a:srgbClr val="333333"/>
                </a:solidFill>
                <a:highlight>
                  <a:srgbClr val="FFFFFF"/>
                </a:highlight>
              </a:rPr>
              <a:t> a </a:t>
            </a:r>
            <a:r>
              <a:rPr lang="tr-TR" sz="1350" dirty="0" err="1">
                <a:solidFill>
                  <a:srgbClr val="333333"/>
                </a:solidFill>
                <a:highlight>
                  <a:srgbClr val="FFFFFF"/>
                </a:highlight>
              </a:rPr>
              <a:t>penguin</a:t>
            </a:r>
            <a:r>
              <a:rPr lang="tr-TR" sz="1350" dirty="0">
                <a:solidFill>
                  <a:srgbClr val="333333"/>
                </a:solidFill>
                <a:highlight>
                  <a:srgbClr val="FFFFFF"/>
                </a:highlight>
              </a:rPr>
              <a:t> as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mascot</a:t>
            </a:r>
            <a:r>
              <a:rPr lang="tr-TR" sz="1350" dirty="0">
                <a:solidFill>
                  <a:srgbClr val="333333"/>
                </a:solidFill>
                <a:highlight>
                  <a:srgbClr val="FFFFFF"/>
                </a:highlight>
              </a:rPr>
              <a:t> of Linux. </a:t>
            </a:r>
            <a:r>
              <a:rPr lang="tr-TR" sz="1350" dirty="0" err="1">
                <a:solidFill>
                  <a:srgbClr val="333333"/>
                </a:solidFill>
                <a:highlight>
                  <a:srgbClr val="FFFFFF"/>
                </a:highlight>
              </a:rPr>
              <a:t>Tux</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created</a:t>
            </a:r>
            <a:r>
              <a:rPr lang="tr-TR" sz="1350" dirty="0">
                <a:solidFill>
                  <a:srgbClr val="333333"/>
                </a:solidFill>
                <a:highlight>
                  <a:srgbClr val="FFFFFF"/>
                </a:highlight>
              </a:rPr>
              <a:t> </a:t>
            </a:r>
            <a:r>
              <a:rPr lang="tr-TR" sz="1350" dirty="0" err="1">
                <a:solidFill>
                  <a:srgbClr val="333333"/>
                </a:solidFill>
                <a:highlight>
                  <a:srgbClr val="FFFFFF"/>
                </a:highlight>
              </a:rPr>
              <a:t>by</a:t>
            </a:r>
            <a:r>
              <a:rPr lang="tr-TR" sz="1350" dirty="0">
                <a:solidFill>
                  <a:srgbClr val="333333"/>
                </a:solidFill>
                <a:highlight>
                  <a:srgbClr val="FFFFFF"/>
                </a:highlight>
              </a:rPr>
              <a:t>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Larry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Ewing</a:t>
            </a:r>
            <a:r>
              <a:rPr lang="tr-TR" sz="1350" dirty="0">
                <a:solidFill>
                  <a:srgbClr val="333333"/>
                </a:solidFill>
                <a:highlight>
                  <a:srgbClr val="FFFFFF"/>
                </a:highlight>
              </a:rPr>
              <a:t> in 1996. </a:t>
            </a:r>
            <a:r>
              <a:rPr lang="tr-TR" sz="1350" dirty="0" err="1">
                <a:solidFill>
                  <a:srgbClr val="333333"/>
                </a:solidFill>
                <a:highlight>
                  <a:srgbClr val="FFFFFF"/>
                </a:highlight>
              </a:rPr>
              <a:t>Tux</a:t>
            </a:r>
            <a:r>
              <a:rPr lang="tr-TR" sz="1350" dirty="0">
                <a:solidFill>
                  <a:srgbClr val="333333"/>
                </a:solidFill>
                <a:highlight>
                  <a:srgbClr val="FFFFFF"/>
                </a:highlight>
              </a:rPr>
              <a:t> has </a:t>
            </a:r>
            <a:r>
              <a:rPr lang="tr-TR" sz="1350" dirty="0" err="1">
                <a:solidFill>
                  <a:srgbClr val="333333"/>
                </a:solidFill>
                <a:highlight>
                  <a:srgbClr val="FFFFFF"/>
                </a:highlight>
              </a:rPr>
              <a:t>been</a:t>
            </a:r>
            <a:r>
              <a:rPr lang="tr-TR" sz="1350" dirty="0">
                <a:solidFill>
                  <a:srgbClr val="333333"/>
                </a:solidFill>
                <a:highlight>
                  <a:srgbClr val="FFFFFF"/>
                </a:highlight>
              </a:rPr>
              <a:t> </a:t>
            </a:r>
            <a:r>
              <a:rPr lang="tr-TR" sz="1350" dirty="0" err="1">
                <a:solidFill>
                  <a:srgbClr val="333333"/>
                </a:solidFill>
                <a:highlight>
                  <a:srgbClr val="FFFFFF"/>
                </a:highlight>
              </a:rPr>
              <a:t>unchanged</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last</a:t>
            </a:r>
            <a:r>
              <a:rPr lang="tr-TR" sz="1350" dirty="0">
                <a:solidFill>
                  <a:srgbClr val="333333"/>
                </a:solidFill>
                <a:highlight>
                  <a:srgbClr val="FFFFFF"/>
                </a:highlight>
              </a:rPr>
              <a:t> 25 </a:t>
            </a:r>
            <a:r>
              <a:rPr lang="tr-TR" sz="1350" dirty="0" err="1">
                <a:solidFill>
                  <a:srgbClr val="333333"/>
                </a:solidFill>
                <a:highlight>
                  <a:srgbClr val="FFFFFF"/>
                </a:highlight>
              </a:rPr>
              <a:t>years</a:t>
            </a:r>
            <a:r>
              <a:rPr lang="tr-TR" sz="1350" dirty="0">
                <a:solidFill>
                  <a:srgbClr val="333333"/>
                </a:solidFill>
                <a:highlight>
                  <a:srgbClr val="FFFFFF"/>
                </a:highlight>
              </a:rPr>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bcca6169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9bcca6169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1997: GNOME Project is </a:t>
            </a:r>
            <a:r>
              <a:rPr lang="tr-TR" sz="1800" b="1" dirty="0" err="1">
                <a:solidFill>
                  <a:srgbClr val="333333"/>
                </a:solidFill>
                <a:highlight>
                  <a:srgbClr val="FFFFFF"/>
                </a:highlight>
              </a:rPr>
              <a:t>born</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GNOME</a:t>
            </a:r>
            <a:r>
              <a:rPr lang="tr-TR" sz="1350" dirty="0">
                <a:solidFill>
                  <a:srgbClr val="333333"/>
                </a:solidFill>
                <a:highlight>
                  <a:srgbClr val="FFFFFF"/>
                </a:highlight>
              </a:rPr>
              <a:t> is </a:t>
            </a:r>
            <a:r>
              <a:rPr lang="tr-TR" sz="1350" dirty="0" err="1">
                <a:solidFill>
                  <a:srgbClr val="333333"/>
                </a:solidFill>
                <a:highlight>
                  <a:srgbClr val="FFFFFF"/>
                </a:highlight>
              </a:rPr>
              <a:t>one</a:t>
            </a:r>
            <a:r>
              <a:rPr lang="tr-TR" sz="1350" dirty="0">
                <a:solidFill>
                  <a:srgbClr val="333333"/>
                </a:solidFill>
                <a:highlight>
                  <a:srgbClr val="FFFFFF"/>
                </a:highlight>
              </a:rPr>
              <a:t> of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most</a:t>
            </a:r>
            <a:r>
              <a:rPr lang="tr-TR" sz="1350" dirty="0">
                <a:solidFill>
                  <a:srgbClr val="333333"/>
                </a:solidFill>
                <a:highlight>
                  <a:srgbClr val="FFFFFF"/>
                </a:highlight>
              </a:rPr>
              <a:t> </a:t>
            </a:r>
            <a:r>
              <a:rPr lang="tr-TR" sz="1350" dirty="0" err="1">
                <a:solidFill>
                  <a:srgbClr val="333333"/>
                </a:solidFill>
                <a:highlight>
                  <a:srgbClr val="FFFFFF"/>
                </a:highlight>
              </a:rPr>
              <a:t>successful</a:t>
            </a:r>
            <a:r>
              <a:rPr lang="tr-TR" sz="1350" dirty="0">
                <a:solidFill>
                  <a:srgbClr val="333333"/>
                </a:solidFill>
                <a:highlight>
                  <a:srgbClr val="FFFFFF"/>
                </a:highlight>
              </a:rPr>
              <a:t> </a:t>
            </a:r>
            <a:r>
              <a:rPr lang="tr-TR" sz="1350" dirty="0" err="1">
                <a:solidFill>
                  <a:srgbClr val="333333"/>
                </a:solidFill>
                <a:highlight>
                  <a:srgbClr val="FFFFFF"/>
                </a:highlight>
              </a:rPr>
              <a:t>open</a:t>
            </a:r>
            <a:r>
              <a:rPr lang="tr-TR" sz="1350" dirty="0">
                <a:solidFill>
                  <a:srgbClr val="333333"/>
                </a:solidFill>
                <a:highlight>
                  <a:srgbClr val="FFFFFF"/>
                </a:highlight>
              </a:rPr>
              <a:t> </a:t>
            </a:r>
            <a:r>
              <a:rPr lang="tr-TR" sz="1350" dirty="0" err="1">
                <a:solidFill>
                  <a:srgbClr val="333333"/>
                </a:solidFill>
                <a:highlight>
                  <a:srgbClr val="FFFFFF"/>
                </a:highlight>
              </a:rPr>
              <a:t>source</a:t>
            </a:r>
            <a:r>
              <a:rPr lang="tr-TR" sz="1350" dirty="0">
                <a:solidFill>
                  <a:srgbClr val="333333"/>
                </a:solidFill>
                <a:highlight>
                  <a:srgbClr val="FFFFFF"/>
                </a:highlight>
              </a:rPr>
              <a:t> </a:t>
            </a:r>
            <a:r>
              <a:rPr lang="tr-TR" sz="1350" dirty="0" err="1">
                <a:solidFill>
                  <a:srgbClr val="333333"/>
                </a:solidFill>
                <a:highlight>
                  <a:srgbClr val="FFFFFF"/>
                </a:highlight>
              </a:rPr>
              <a:t>projects</a:t>
            </a:r>
            <a:r>
              <a:rPr lang="tr-TR" sz="1350" dirty="0">
                <a:solidFill>
                  <a:srgbClr val="333333"/>
                </a:solidFill>
                <a:highlight>
                  <a:srgbClr val="FFFFFF"/>
                </a:highlight>
              </a:rPr>
              <a:t>. </a:t>
            </a:r>
            <a:r>
              <a:rPr lang="tr-TR" sz="1350" dirty="0" err="1">
                <a:solidFill>
                  <a:srgbClr val="333333"/>
                </a:solidFill>
                <a:highlight>
                  <a:srgbClr val="FFFFFF"/>
                </a:highlight>
              </a:rPr>
              <a:t>It</a:t>
            </a:r>
            <a:r>
              <a:rPr lang="tr-TR" sz="1350" dirty="0">
                <a:solidFill>
                  <a:srgbClr val="333333"/>
                </a:solidFill>
                <a:highlight>
                  <a:srgbClr val="FFFFFF"/>
                </a:highlight>
              </a:rPr>
              <a:t> has </a:t>
            </a:r>
            <a:r>
              <a:rPr lang="tr-TR" sz="1350" dirty="0" err="1">
                <a:solidFill>
                  <a:srgbClr val="333333"/>
                </a:solidFill>
                <a:highlight>
                  <a:srgbClr val="FFFFFF"/>
                </a:highlight>
              </a:rPr>
              <a:t>been</a:t>
            </a:r>
            <a:r>
              <a:rPr lang="tr-TR" sz="1350" dirty="0">
                <a:solidFill>
                  <a:srgbClr val="333333"/>
                </a:solidFill>
                <a:highlight>
                  <a:srgbClr val="FFFFFF"/>
                </a:highlight>
              </a:rPr>
              <a:t> </a:t>
            </a:r>
            <a:r>
              <a:rPr lang="tr-TR" sz="1350" dirty="0" err="1">
                <a:solidFill>
                  <a:srgbClr val="333333"/>
                </a:solidFill>
                <a:highlight>
                  <a:srgbClr val="FFFFFF"/>
                </a:highlight>
              </a:rPr>
              <a:t>crucial</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spread of desktop Linux. </a:t>
            </a:r>
            <a:r>
              <a:rPr lang="tr-TR" sz="1350" dirty="0" err="1">
                <a:solidFill>
                  <a:srgbClr val="333333"/>
                </a:solidFill>
                <a:highlight>
                  <a:srgbClr val="FFFFFF"/>
                </a:highlight>
              </a:rPr>
              <a:t>It</a:t>
            </a:r>
            <a:r>
              <a:rPr lang="tr-TR" sz="1350" dirty="0">
                <a:solidFill>
                  <a:srgbClr val="333333"/>
                </a:solidFill>
                <a:highlight>
                  <a:srgbClr val="FFFFFF"/>
                </a:highlight>
              </a:rPr>
              <a:t> has </a:t>
            </a:r>
            <a:r>
              <a:rPr lang="tr-TR" sz="1350" dirty="0" err="1">
                <a:solidFill>
                  <a:srgbClr val="333333"/>
                </a:solidFill>
                <a:highlight>
                  <a:srgbClr val="FFFFFF"/>
                </a:highlight>
              </a:rPr>
              <a:t>given</a:t>
            </a:r>
            <a:r>
              <a:rPr lang="tr-TR" sz="1350" dirty="0">
                <a:solidFill>
                  <a:srgbClr val="333333"/>
                </a:solidFill>
                <a:highlight>
                  <a:srgbClr val="FFFFFF"/>
                </a:highlight>
              </a:rPr>
              <a:t> us a </a:t>
            </a:r>
            <a:r>
              <a:rPr lang="tr-TR" sz="1350" dirty="0" err="1">
                <a:solidFill>
                  <a:srgbClr val="333333"/>
                </a:solidFill>
                <a:highlight>
                  <a:srgbClr val="FFFFFF"/>
                </a:highlight>
              </a:rPr>
              <a:t>number</a:t>
            </a:r>
            <a:r>
              <a:rPr lang="tr-TR" sz="1350" dirty="0">
                <a:solidFill>
                  <a:srgbClr val="333333"/>
                </a:solidFill>
                <a:highlight>
                  <a:srgbClr val="FFFFFF"/>
                </a:highlight>
              </a:rPr>
              <a:t> of </a:t>
            </a:r>
            <a:r>
              <a:rPr lang="tr-TR" sz="1350" dirty="0" err="1">
                <a:solidFill>
                  <a:srgbClr val="333333"/>
                </a:solidFill>
                <a:highlight>
                  <a:srgbClr val="FFFFFF"/>
                </a:highlight>
              </a:rPr>
              <a:t>programs</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dirty="0" err="1">
                <a:solidFill>
                  <a:srgbClr val="333333"/>
                </a:solidFill>
                <a:highlight>
                  <a:srgbClr val="FFFFFF"/>
                </a:highlight>
              </a:rPr>
              <a:t>we</a:t>
            </a:r>
            <a:r>
              <a:rPr lang="tr-TR" sz="1350" dirty="0">
                <a:solidFill>
                  <a:srgbClr val="333333"/>
                </a:solidFill>
                <a:highlight>
                  <a:srgbClr val="FFFFFF"/>
                </a:highlight>
              </a:rPr>
              <a:t> </a:t>
            </a:r>
            <a:r>
              <a:rPr lang="tr-TR" sz="1350" dirty="0" err="1">
                <a:solidFill>
                  <a:srgbClr val="333333"/>
                </a:solidFill>
                <a:highlight>
                  <a:srgbClr val="FFFFFF"/>
                </a:highlight>
              </a:rPr>
              <a:t>use</a:t>
            </a:r>
            <a:r>
              <a:rPr lang="tr-TR" sz="1350" dirty="0">
                <a:solidFill>
                  <a:srgbClr val="333333"/>
                </a:solidFill>
                <a:highlight>
                  <a:srgbClr val="FFFFFF"/>
                </a:highlight>
              </a:rPr>
              <a:t> </a:t>
            </a:r>
            <a:r>
              <a:rPr lang="tr-TR" sz="1350" dirty="0" err="1">
                <a:solidFill>
                  <a:srgbClr val="333333"/>
                </a:solidFill>
                <a:highlight>
                  <a:srgbClr val="FFFFFF"/>
                </a:highlight>
              </a:rPr>
              <a:t>today</a:t>
            </a:r>
            <a:r>
              <a:rPr lang="tr-TR" sz="1350" dirty="0">
                <a:solidFill>
                  <a:srgbClr val="333333"/>
                </a:solidFill>
                <a:highlight>
                  <a:srgbClr val="FFFFFF"/>
                </a:highlight>
              </a:rPr>
              <a:t> on desktop Linux.</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bcca6169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bcca6169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1998: KDE 1.0 </a:t>
            </a:r>
            <a:r>
              <a:rPr lang="tr-TR" sz="1800" b="1" dirty="0" err="1">
                <a:solidFill>
                  <a:srgbClr val="333333"/>
                </a:solidFill>
                <a:highlight>
                  <a:srgbClr val="FFFFFF"/>
                </a:highlight>
              </a:rPr>
              <a:t>released</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dirty="0" err="1">
                <a:solidFill>
                  <a:srgbClr val="333333"/>
                </a:solidFill>
                <a:highlight>
                  <a:srgbClr val="FFFFFF"/>
                </a:highlight>
              </a:rPr>
              <a:t>Another</a:t>
            </a:r>
            <a:r>
              <a:rPr lang="tr-TR" sz="1350" dirty="0">
                <a:solidFill>
                  <a:srgbClr val="333333"/>
                </a:solidFill>
                <a:highlight>
                  <a:srgbClr val="FFFFFF"/>
                </a:highlight>
              </a:rPr>
              <a:t> </a:t>
            </a:r>
            <a:r>
              <a:rPr lang="tr-TR" sz="1350" dirty="0" err="1">
                <a:solidFill>
                  <a:srgbClr val="333333"/>
                </a:solidFill>
                <a:highlight>
                  <a:srgbClr val="FFFFFF"/>
                </a:highlight>
              </a:rPr>
              <a:t>crucial</a:t>
            </a:r>
            <a:r>
              <a:rPr lang="tr-TR" sz="1350" dirty="0">
                <a:solidFill>
                  <a:srgbClr val="333333"/>
                </a:solidFill>
                <a:highlight>
                  <a:srgbClr val="FFFFFF"/>
                </a:highlight>
              </a:rPr>
              <a:t> </a:t>
            </a:r>
            <a:r>
              <a:rPr lang="tr-TR" sz="1350" dirty="0" err="1">
                <a:solidFill>
                  <a:srgbClr val="333333"/>
                </a:solidFill>
                <a:highlight>
                  <a:srgbClr val="FFFFFF"/>
                </a:highlight>
              </a:rPr>
              <a:t>part</a:t>
            </a:r>
            <a:r>
              <a:rPr lang="tr-TR" sz="1350" dirty="0">
                <a:solidFill>
                  <a:srgbClr val="333333"/>
                </a:solidFill>
                <a:highlight>
                  <a:srgbClr val="FFFFFF"/>
                </a:highlight>
              </a:rPr>
              <a:t> of desktop Linux,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KDE</a:t>
            </a:r>
            <a:r>
              <a:rPr lang="tr-TR" sz="1350" dirty="0">
                <a:solidFill>
                  <a:srgbClr val="333333"/>
                </a:solidFill>
                <a:highlight>
                  <a:srgbClr val="FFFFFF"/>
                </a:highlight>
              </a:rPr>
              <a:t> </a:t>
            </a:r>
            <a:r>
              <a:rPr lang="tr-TR" sz="1350" dirty="0" err="1">
                <a:solidFill>
                  <a:srgbClr val="333333"/>
                </a:solidFill>
                <a:highlight>
                  <a:srgbClr val="FFFFFF"/>
                </a:highlight>
              </a:rPr>
              <a:t>project</a:t>
            </a:r>
            <a:r>
              <a:rPr lang="tr-TR" sz="1350" dirty="0">
                <a:solidFill>
                  <a:srgbClr val="333333"/>
                </a:solidFill>
                <a:highlight>
                  <a:srgbClr val="FFFFFF"/>
                </a:highlight>
              </a:rPr>
              <a:t> </a:t>
            </a:r>
            <a:r>
              <a:rPr lang="tr-TR" sz="1350" dirty="0" err="1">
                <a:solidFill>
                  <a:srgbClr val="333333"/>
                </a:solidFill>
                <a:highlight>
                  <a:srgbClr val="FFFFFF"/>
                </a:highlight>
              </a:rPr>
              <a:t>saw</a:t>
            </a:r>
            <a:r>
              <a:rPr lang="tr-TR" sz="1350" dirty="0">
                <a:solidFill>
                  <a:srgbClr val="333333"/>
                </a:solidFill>
                <a:highlight>
                  <a:srgbClr val="FFFFFF"/>
                </a:highlight>
              </a:rPr>
              <a:t> </a:t>
            </a:r>
            <a:r>
              <a:rPr lang="tr-TR" sz="1350" dirty="0" err="1">
                <a:solidFill>
                  <a:srgbClr val="333333"/>
                </a:solidFill>
                <a:highlight>
                  <a:srgbClr val="FFFFFF"/>
                </a:highlight>
              </a:rPr>
              <a:t>its</a:t>
            </a:r>
            <a:r>
              <a:rPr lang="tr-TR" sz="1350" dirty="0">
                <a:solidFill>
                  <a:srgbClr val="333333"/>
                </a:solidFill>
                <a:highlight>
                  <a:srgbClr val="FFFFFF"/>
                </a:highlight>
              </a:rPr>
              <a:t> </a:t>
            </a:r>
            <a:r>
              <a:rPr lang="tr-TR" sz="1350" dirty="0" err="1">
                <a:solidFill>
                  <a:srgbClr val="333333"/>
                </a:solidFill>
                <a:highlight>
                  <a:srgbClr val="FFFFFF"/>
                </a:highlight>
              </a:rPr>
              <a:t>first</a:t>
            </a:r>
            <a:r>
              <a:rPr lang="tr-TR" sz="1350" dirty="0">
                <a:solidFill>
                  <a:srgbClr val="333333"/>
                </a:solidFill>
                <a:highlight>
                  <a:srgbClr val="FFFFFF"/>
                </a:highlight>
              </a:rPr>
              <a:t> </a:t>
            </a:r>
            <a:r>
              <a:rPr lang="tr-TR" sz="1350" dirty="0" err="1">
                <a:solidFill>
                  <a:srgbClr val="333333"/>
                </a:solidFill>
                <a:highlight>
                  <a:srgbClr val="FFFFFF"/>
                </a:highlight>
              </a:rPr>
              <a:t>stable</a:t>
            </a:r>
            <a:r>
              <a:rPr lang="tr-TR" sz="1350" dirty="0">
                <a:solidFill>
                  <a:srgbClr val="333333"/>
                </a:solidFill>
                <a:highlight>
                  <a:srgbClr val="FFFFFF"/>
                </a:highlight>
              </a:rPr>
              <a:t> </a:t>
            </a:r>
            <a:r>
              <a:rPr lang="tr-TR" sz="1350" dirty="0" err="1">
                <a:solidFill>
                  <a:srgbClr val="333333"/>
                </a:solidFill>
                <a:highlight>
                  <a:srgbClr val="FFFFFF"/>
                </a:highlight>
              </a:rPr>
              <a:t>release</a:t>
            </a:r>
            <a:r>
              <a:rPr lang="tr-TR" sz="1350" dirty="0">
                <a:solidFill>
                  <a:srgbClr val="333333"/>
                </a:solidFill>
                <a:highlight>
                  <a:srgbClr val="FFFFFF"/>
                </a:highlight>
              </a:rPr>
              <a:t> in 1998. </a:t>
            </a:r>
            <a:r>
              <a:rPr lang="tr-TR" sz="1350" dirty="0" err="1">
                <a:solidFill>
                  <a:srgbClr val="333333"/>
                </a:solidFill>
                <a:highlight>
                  <a:srgbClr val="FFFFFF"/>
                </a:highlight>
              </a:rPr>
              <a:t>Like</a:t>
            </a:r>
            <a:r>
              <a:rPr lang="tr-TR" sz="1350" dirty="0">
                <a:solidFill>
                  <a:srgbClr val="333333"/>
                </a:solidFill>
                <a:highlight>
                  <a:srgbClr val="FFFFFF"/>
                </a:highlight>
              </a:rPr>
              <a:t> GNOME, KDE </a:t>
            </a:r>
            <a:r>
              <a:rPr lang="tr-TR" sz="1350" dirty="0" err="1">
                <a:solidFill>
                  <a:srgbClr val="333333"/>
                </a:solidFill>
                <a:highlight>
                  <a:srgbClr val="FFFFFF"/>
                </a:highlight>
              </a:rPr>
              <a:t>too</a:t>
            </a:r>
            <a:r>
              <a:rPr lang="tr-TR" sz="1350" dirty="0">
                <a:solidFill>
                  <a:srgbClr val="333333"/>
                </a:solidFill>
                <a:highlight>
                  <a:srgbClr val="FFFFFF"/>
                </a:highlight>
              </a:rPr>
              <a:t> has </a:t>
            </a:r>
            <a:r>
              <a:rPr lang="tr-TR" sz="1350" dirty="0" err="1">
                <a:solidFill>
                  <a:srgbClr val="333333"/>
                </a:solidFill>
                <a:highlight>
                  <a:srgbClr val="FFFFFF"/>
                </a:highlight>
              </a:rPr>
              <a:t>been</a:t>
            </a:r>
            <a:r>
              <a:rPr lang="tr-TR" sz="1350" dirty="0">
                <a:solidFill>
                  <a:srgbClr val="333333"/>
                </a:solidFill>
                <a:highlight>
                  <a:srgbClr val="FFFFFF"/>
                </a:highlight>
              </a:rPr>
              <a:t> a </a:t>
            </a:r>
            <a:r>
              <a:rPr lang="tr-TR" sz="1350" dirty="0" err="1">
                <a:solidFill>
                  <a:srgbClr val="333333"/>
                </a:solidFill>
                <a:highlight>
                  <a:srgbClr val="FFFFFF"/>
                </a:highlight>
              </a:rPr>
              <a:t>crucial</a:t>
            </a:r>
            <a:r>
              <a:rPr lang="tr-TR" sz="1350" dirty="0">
                <a:solidFill>
                  <a:srgbClr val="333333"/>
                </a:solidFill>
                <a:highlight>
                  <a:srgbClr val="FFFFFF"/>
                </a:highlight>
              </a:rPr>
              <a:t> </a:t>
            </a:r>
            <a:r>
              <a:rPr lang="tr-TR" sz="1350" dirty="0" err="1">
                <a:solidFill>
                  <a:srgbClr val="333333"/>
                </a:solidFill>
                <a:highlight>
                  <a:srgbClr val="FFFFFF"/>
                </a:highlight>
              </a:rPr>
              <a:t>part</a:t>
            </a:r>
            <a:r>
              <a:rPr lang="tr-TR" sz="1350" dirty="0">
                <a:solidFill>
                  <a:srgbClr val="333333"/>
                </a:solidFill>
                <a:highlight>
                  <a:srgbClr val="FFFFFF"/>
                </a:highlight>
              </a:rPr>
              <a:t> of desktop Linux.</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cca6169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cca6169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2000: Steve </a:t>
            </a:r>
            <a:r>
              <a:rPr lang="tr-TR" sz="1800" b="1" dirty="0" err="1">
                <a:solidFill>
                  <a:srgbClr val="333333"/>
                </a:solidFill>
                <a:highlight>
                  <a:srgbClr val="FFFFFF"/>
                </a:highlight>
              </a:rPr>
              <a:t>Jobs</a:t>
            </a:r>
            <a:r>
              <a:rPr lang="tr-TR" sz="1800" b="1" dirty="0">
                <a:solidFill>
                  <a:srgbClr val="333333"/>
                </a:solidFill>
                <a:highlight>
                  <a:srgbClr val="FFFFFF"/>
                </a:highlight>
              </a:rPr>
              <a:t> </a:t>
            </a:r>
            <a:r>
              <a:rPr lang="tr-TR" sz="1800" b="1" dirty="0" err="1">
                <a:solidFill>
                  <a:srgbClr val="333333"/>
                </a:solidFill>
                <a:highlight>
                  <a:srgbClr val="FFFFFF"/>
                </a:highlight>
              </a:rPr>
              <a:t>made</a:t>
            </a:r>
            <a:r>
              <a:rPr lang="tr-TR" sz="1800" b="1" dirty="0">
                <a:solidFill>
                  <a:srgbClr val="333333"/>
                </a:solidFill>
                <a:highlight>
                  <a:srgbClr val="FFFFFF"/>
                </a:highlight>
              </a:rPr>
              <a:t> an </a:t>
            </a:r>
            <a:r>
              <a:rPr lang="tr-TR" sz="1800" b="1" dirty="0" err="1">
                <a:solidFill>
                  <a:srgbClr val="333333"/>
                </a:solidFill>
                <a:highlight>
                  <a:srgbClr val="FFFFFF"/>
                </a:highlight>
              </a:rPr>
              <a:t>offer</a:t>
            </a:r>
            <a:r>
              <a:rPr lang="tr-TR" sz="1800" b="1" dirty="0">
                <a:solidFill>
                  <a:srgbClr val="333333"/>
                </a:solidFill>
                <a:highlight>
                  <a:srgbClr val="FFFFFF"/>
                </a:highlight>
              </a:rPr>
              <a:t> </a:t>
            </a:r>
            <a:r>
              <a:rPr lang="tr-TR" sz="1800" b="1" dirty="0" err="1">
                <a:solidFill>
                  <a:srgbClr val="333333"/>
                </a:solidFill>
                <a:highlight>
                  <a:srgbClr val="FFFFFF"/>
                </a:highlight>
              </a:rPr>
              <a:t>that</a:t>
            </a:r>
            <a:r>
              <a:rPr lang="tr-TR" sz="1800" b="1" dirty="0">
                <a:solidFill>
                  <a:srgbClr val="333333"/>
                </a:solidFill>
                <a:highlight>
                  <a:srgbClr val="FFFFFF"/>
                </a:highlight>
              </a:rPr>
              <a:t> </a:t>
            </a:r>
            <a:r>
              <a:rPr lang="tr-TR" sz="1800" b="1" dirty="0" err="1">
                <a:solidFill>
                  <a:srgbClr val="333333"/>
                </a:solidFill>
                <a:highlight>
                  <a:srgbClr val="FFFFFF"/>
                </a:highlight>
              </a:rPr>
              <a:t>Linus</a:t>
            </a:r>
            <a:r>
              <a:rPr lang="tr-TR" sz="1800" b="1" dirty="0">
                <a:solidFill>
                  <a:srgbClr val="333333"/>
                </a:solidFill>
                <a:highlight>
                  <a:srgbClr val="FFFFFF"/>
                </a:highlight>
              </a:rPr>
              <a:t> </a:t>
            </a:r>
            <a:r>
              <a:rPr lang="tr-TR" sz="1800" b="1" dirty="0" err="1">
                <a:solidFill>
                  <a:srgbClr val="333333"/>
                </a:solidFill>
                <a:highlight>
                  <a:srgbClr val="FFFFFF"/>
                </a:highlight>
              </a:rPr>
              <a:t>refused</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Steve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Jobs</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offered</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Linus</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Torvalds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come</a:t>
            </a:r>
            <a:r>
              <a:rPr lang="tr-TR" sz="1350" dirty="0">
                <a:solidFill>
                  <a:srgbClr val="333333"/>
                </a:solidFill>
                <a:highlight>
                  <a:srgbClr val="FFFFFF"/>
                </a:highlight>
              </a:rPr>
              <a:t> </a:t>
            </a:r>
            <a:r>
              <a:rPr lang="tr-TR" sz="1350" dirty="0" err="1">
                <a:solidFill>
                  <a:srgbClr val="333333"/>
                </a:solidFill>
                <a:highlight>
                  <a:srgbClr val="FFFFFF"/>
                </a:highlight>
              </a:rPr>
              <a:t>work</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Mac OS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make</a:t>
            </a:r>
            <a:r>
              <a:rPr lang="tr-TR" sz="1350" dirty="0">
                <a:solidFill>
                  <a:srgbClr val="333333"/>
                </a:solidFill>
                <a:highlight>
                  <a:srgbClr val="FFFFFF"/>
                </a:highlight>
              </a:rPr>
              <a:t> “Unix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biggest</a:t>
            </a:r>
            <a:r>
              <a:rPr lang="tr-TR" sz="1350" dirty="0">
                <a:solidFill>
                  <a:srgbClr val="333333"/>
                </a:solidFill>
                <a:highlight>
                  <a:srgbClr val="FFFFFF"/>
                </a:highlight>
              </a:rPr>
              <a:t> </a:t>
            </a:r>
            <a:r>
              <a:rPr lang="tr-TR" sz="1350" dirty="0" err="1">
                <a:solidFill>
                  <a:srgbClr val="333333"/>
                </a:solidFill>
                <a:highlight>
                  <a:srgbClr val="FFFFFF"/>
                </a:highlight>
              </a:rPr>
              <a:t>user</a:t>
            </a:r>
            <a:r>
              <a:rPr lang="tr-TR" sz="1350" dirty="0">
                <a:solidFill>
                  <a:srgbClr val="333333"/>
                </a:solidFill>
                <a:highlight>
                  <a:srgbClr val="FFFFFF"/>
                </a:highlight>
              </a:rPr>
              <a:t> </a:t>
            </a:r>
            <a:r>
              <a:rPr lang="tr-TR" sz="1350" dirty="0" err="1">
                <a:solidFill>
                  <a:srgbClr val="333333"/>
                </a:solidFill>
                <a:highlight>
                  <a:srgbClr val="FFFFFF"/>
                </a:highlight>
              </a:rPr>
              <a:t>base</a:t>
            </a:r>
            <a:r>
              <a:rPr lang="tr-TR" sz="1350" dirty="0">
                <a:solidFill>
                  <a:srgbClr val="333333"/>
                </a:solidFill>
                <a:highlight>
                  <a:srgbClr val="FFFFFF"/>
                </a:highlight>
              </a:rPr>
              <a:t>”. Not </a:t>
            </a:r>
            <a:r>
              <a:rPr lang="tr-TR" sz="1350" dirty="0" err="1">
                <a:solidFill>
                  <a:srgbClr val="333333"/>
                </a:solidFill>
                <a:highlight>
                  <a:srgbClr val="FFFFFF"/>
                </a:highlight>
              </a:rPr>
              <a:t>only</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Jobs</a:t>
            </a:r>
            <a:r>
              <a:rPr lang="tr-TR" sz="1350" dirty="0">
                <a:solidFill>
                  <a:srgbClr val="333333"/>
                </a:solidFill>
                <a:highlight>
                  <a:srgbClr val="FFFFFF"/>
                </a:highlight>
              </a:rPr>
              <a:t> </a:t>
            </a:r>
            <a:r>
              <a:rPr lang="tr-TR" sz="1350" dirty="0" err="1">
                <a:solidFill>
                  <a:srgbClr val="333333"/>
                </a:solidFill>
                <a:highlight>
                  <a:srgbClr val="FFFFFF"/>
                </a:highlight>
              </a:rPr>
              <a:t>even</a:t>
            </a:r>
            <a:r>
              <a:rPr lang="tr-TR" sz="1350" dirty="0">
                <a:solidFill>
                  <a:srgbClr val="333333"/>
                </a:solidFill>
                <a:highlight>
                  <a:srgbClr val="FFFFFF"/>
                </a:highlight>
              </a:rPr>
              <a:t> </a:t>
            </a:r>
            <a:r>
              <a:rPr lang="tr-TR" sz="1350" dirty="0" err="1">
                <a:solidFill>
                  <a:srgbClr val="333333"/>
                </a:solidFill>
                <a:highlight>
                  <a:srgbClr val="FFFFFF"/>
                </a:highlight>
              </a:rPr>
              <a:t>tried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persuade</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drop</a:t>
            </a:r>
            <a:r>
              <a:rPr lang="tr-TR" sz="1350" dirty="0">
                <a:solidFill>
                  <a:srgbClr val="333333"/>
                </a:solidFill>
                <a:highlight>
                  <a:srgbClr val="FFFFFF"/>
                </a:highlight>
              </a:rPr>
              <a:t> </a:t>
            </a:r>
            <a:r>
              <a:rPr lang="tr-TR" sz="1350" dirty="0" err="1">
                <a:solidFill>
                  <a:srgbClr val="333333"/>
                </a:solidFill>
                <a:highlight>
                  <a:srgbClr val="FFFFFF"/>
                </a:highlight>
              </a:rPr>
              <a:t>working</a:t>
            </a:r>
            <a:r>
              <a:rPr lang="tr-TR" sz="1350" dirty="0">
                <a:solidFill>
                  <a:srgbClr val="333333"/>
                </a:solidFill>
                <a:highlight>
                  <a:srgbClr val="FFFFFF"/>
                </a:highlight>
              </a:rPr>
              <a:t> on Linux.</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err="1">
                <a:solidFill>
                  <a:srgbClr val="333333"/>
                </a:solidFill>
                <a:highlight>
                  <a:srgbClr val="FFFFFF"/>
                </a:highlight>
              </a:rPr>
              <a:t>Needless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say,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refused</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offer</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continued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work</a:t>
            </a:r>
            <a:r>
              <a:rPr lang="tr-TR" sz="1350" dirty="0">
                <a:solidFill>
                  <a:srgbClr val="333333"/>
                </a:solidFill>
                <a:highlight>
                  <a:srgbClr val="FFFFFF"/>
                </a:highlight>
              </a:rPr>
              <a:t> on Linux.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we</a:t>
            </a:r>
            <a:r>
              <a:rPr lang="tr-TR" sz="1350" dirty="0">
                <a:solidFill>
                  <a:srgbClr val="333333"/>
                </a:solidFill>
                <a:highlight>
                  <a:srgbClr val="FFFFFF"/>
                </a:highlight>
              </a:rPr>
              <a:t> </a:t>
            </a:r>
            <a:r>
              <a:rPr lang="tr-TR" sz="1350" dirty="0" err="1">
                <a:solidFill>
                  <a:srgbClr val="333333"/>
                </a:solidFill>
                <a:highlight>
                  <a:srgbClr val="FFFFFF"/>
                </a:highlight>
              </a:rPr>
              <a:t>cannot</a:t>
            </a:r>
            <a:r>
              <a:rPr lang="tr-TR" sz="1350" dirty="0">
                <a:solidFill>
                  <a:srgbClr val="333333"/>
                </a:solidFill>
                <a:highlight>
                  <a:srgbClr val="FFFFFF"/>
                </a:highlight>
              </a:rPr>
              <a:t> be </a:t>
            </a:r>
            <a:r>
              <a:rPr lang="tr-TR" sz="1350" dirty="0" err="1">
                <a:solidFill>
                  <a:srgbClr val="333333"/>
                </a:solidFill>
                <a:highlight>
                  <a:srgbClr val="FFFFFF"/>
                </a:highlight>
              </a:rPr>
              <a:t>more</a:t>
            </a:r>
            <a:r>
              <a:rPr lang="tr-TR" sz="1350" dirty="0">
                <a:solidFill>
                  <a:srgbClr val="333333"/>
                </a:solidFill>
                <a:highlight>
                  <a:srgbClr val="FFFFFF"/>
                </a:highlight>
              </a:rPr>
              <a:t> </a:t>
            </a:r>
            <a:r>
              <a:rPr lang="tr-TR" sz="1350" dirty="0" err="1">
                <a:solidFill>
                  <a:srgbClr val="333333"/>
                </a:solidFill>
                <a:highlight>
                  <a:srgbClr val="FFFFFF"/>
                </a:highlight>
              </a:rPr>
              <a:t>happy</a:t>
            </a:r>
            <a:r>
              <a:rPr lang="tr-TR" sz="1350" dirty="0">
                <a:solidFill>
                  <a:srgbClr val="333333"/>
                </a:solidFill>
                <a:highlight>
                  <a:srgbClr val="FFFFFF"/>
                </a:highlight>
              </a:rPr>
              <a:t> </a:t>
            </a:r>
            <a:r>
              <a:rPr lang="tr-TR" sz="1350" dirty="0" err="1">
                <a:solidFill>
                  <a:srgbClr val="333333"/>
                </a:solidFill>
                <a:highlight>
                  <a:srgbClr val="FFFFFF"/>
                </a:highlight>
              </a:rPr>
              <a:t>about</a:t>
            </a:r>
            <a:r>
              <a:rPr lang="tr-TR" sz="1350" dirty="0">
                <a:solidFill>
                  <a:srgbClr val="333333"/>
                </a:solidFill>
                <a:highlight>
                  <a:srgbClr val="FFFFFF"/>
                </a:highlight>
              </a:rPr>
              <a:t> it.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bcca6169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bcca6169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2002: Red Hat Enterprise Linux released</a:t>
            </a:r>
            <a:endParaRPr sz="1800" b="1">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a:solidFill>
                  <a:srgbClr val="333333"/>
                </a:solidFill>
                <a:highlight>
                  <a:srgbClr val="FFFFFF"/>
                </a:highlight>
              </a:rPr>
              <a:t>The first commercial Linux for Business IT was released in the year 2002. RHEL is one of the few </a:t>
            </a: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Linux distributions that changed Linux forever</a:t>
            </a:r>
            <a:r>
              <a:rPr lang="tr-TR" sz="1350">
                <a:solidFill>
                  <a:srgbClr val="333333"/>
                </a:solidFill>
                <a:highlight>
                  <a:srgbClr val="FFFFFF"/>
                </a:highlight>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bcca6169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bcca6169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2004: Ubuntu 4.10 </a:t>
            </a:r>
            <a:r>
              <a:rPr lang="tr-TR" sz="1800" b="1" dirty="0" err="1">
                <a:solidFill>
                  <a:srgbClr val="333333"/>
                </a:solidFill>
                <a:highlight>
                  <a:srgbClr val="FFFFFF"/>
                </a:highlight>
              </a:rPr>
              <a:t>released</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dirty="0">
                <a:solidFill>
                  <a:srgbClr val="333333"/>
                </a:solidFill>
                <a:highlight>
                  <a:srgbClr val="FFFFFF"/>
                </a:highlight>
              </a:rPr>
              <a:t>On 20th </a:t>
            </a:r>
            <a:r>
              <a:rPr lang="tr-TR" sz="1350" dirty="0" err="1">
                <a:solidFill>
                  <a:srgbClr val="333333"/>
                </a:solidFill>
                <a:highlight>
                  <a:srgbClr val="FFFFFF"/>
                </a:highlight>
              </a:rPr>
              <a:t>October</a:t>
            </a:r>
            <a:r>
              <a:rPr lang="tr-TR" sz="1350" dirty="0">
                <a:solidFill>
                  <a:srgbClr val="333333"/>
                </a:solidFill>
                <a:highlight>
                  <a:srgbClr val="FFFFFF"/>
                </a:highlight>
              </a:rPr>
              <a:t> 2004, Ubuntu 4.10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released</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new</a:t>
            </a:r>
            <a:r>
              <a:rPr lang="tr-TR" sz="1350" dirty="0">
                <a:solidFill>
                  <a:srgbClr val="333333"/>
                </a:solidFill>
                <a:highlight>
                  <a:srgbClr val="FFFFFF"/>
                </a:highlight>
              </a:rPr>
              <a:t> Linux </a:t>
            </a:r>
            <a:r>
              <a:rPr lang="tr-TR" sz="1350" dirty="0" err="1">
                <a:solidFill>
                  <a:srgbClr val="333333"/>
                </a:solidFill>
                <a:highlight>
                  <a:srgbClr val="FFFFFF"/>
                </a:highlight>
              </a:rPr>
              <a:t>distribution</a:t>
            </a:r>
            <a:r>
              <a:rPr lang="tr-TR" sz="1350" dirty="0">
                <a:solidFill>
                  <a:srgbClr val="333333"/>
                </a:solidFill>
                <a:highlight>
                  <a:srgbClr val="FFFFFF"/>
                </a:highlight>
              </a:rPr>
              <a:t> </a:t>
            </a:r>
            <a:r>
              <a:rPr lang="tr-TR" sz="1350" dirty="0" err="1">
                <a:solidFill>
                  <a:srgbClr val="333333"/>
                </a:solidFill>
                <a:highlight>
                  <a:srgbClr val="FFFFFF"/>
                </a:highlight>
              </a:rPr>
              <a:t>marketed</a:t>
            </a:r>
            <a:r>
              <a:rPr lang="tr-TR" sz="1350" dirty="0">
                <a:solidFill>
                  <a:srgbClr val="333333"/>
                </a:solidFill>
                <a:highlight>
                  <a:srgbClr val="FFFFFF"/>
                </a:highlight>
              </a:rPr>
              <a:t> </a:t>
            </a:r>
            <a:r>
              <a:rPr lang="tr-TR" sz="1350" dirty="0" err="1">
                <a:solidFill>
                  <a:srgbClr val="333333"/>
                </a:solidFill>
                <a:highlight>
                  <a:srgbClr val="FFFFFF"/>
                </a:highlight>
              </a:rPr>
              <a:t>itself</a:t>
            </a:r>
            <a:r>
              <a:rPr lang="tr-TR" sz="1350" dirty="0">
                <a:solidFill>
                  <a:srgbClr val="333333"/>
                </a:solidFill>
                <a:highlight>
                  <a:srgbClr val="FFFFFF"/>
                </a:highlight>
              </a:rPr>
              <a:t> as Linux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human</a:t>
            </a:r>
            <a:r>
              <a:rPr lang="tr-TR" sz="1350" dirty="0">
                <a:solidFill>
                  <a:srgbClr val="333333"/>
                </a:solidFill>
                <a:highlight>
                  <a:srgbClr val="FFFFFF"/>
                </a:highlight>
              </a:rPr>
              <a:t> </a:t>
            </a:r>
            <a:r>
              <a:rPr lang="tr-TR" sz="1350" dirty="0" err="1">
                <a:solidFill>
                  <a:srgbClr val="333333"/>
                </a:solidFill>
                <a:highlight>
                  <a:srgbClr val="FFFFFF"/>
                </a:highlight>
              </a:rPr>
              <a:t>being</a:t>
            </a:r>
            <a:r>
              <a:rPr lang="tr-TR" sz="1350" dirty="0">
                <a:solidFill>
                  <a:srgbClr val="333333"/>
                </a:solidFill>
                <a:highlight>
                  <a:srgbClr val="FFFFFF"/>
                </a:highlight>
              </a:rPr>
              <a:t>.</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a:solidFill>
                  <a:srgbClr val="333333"/>
                </a:solidFill>
                <a:highlight>
                  <a:srgbClr val="FFFFFF"/>
                </a:highlight>
              </a:rPr>
              <a:t>I </a:t>
            </a:r>
            <a:r>
              <a:rPr lang="tr-TR" sz="1350" dirty="0" err="1">
                <a:solidFill>
                  <a:srgbClr val="333333"/>
                </a:solidFill>
                <a:highlight>
                  <a:srgbClr val="FFFFFF"/>
                </a:highlight>
              </a:rPr>
              <a:t>don’t</a:t>
            </a:r>
            <a:r>
              <a:rPr lang="tr-TR" sz="1350" dirty="0">
                <a:solidFill>
                  <a:srgbClr val="333333"/>
                </a:solidFill>
                <a:highlight>
                  <a:srgbClr val="FFFFFF"/>
                </a:highlight>
              </a:rPr>
              <a:t> </a:t>
            </a:r>
            <a:r>
              <a:rPr lang="tr-TR" sz="1350" dirty="0" err="1">
                <a:solidFill>
                  <a:srgbClr val="333333"/>
                </a:solidFill>
                <a:highlight>
                  <a:srgbClr val="FFFFFF"/>
                </a:highlight>
              </a:rPr>
              <a:t>need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tell</a:t>
            </a:r>
            <a:r>
              <a:rPr lang="tr-TR" sz="1350" dirty="0">
                <a:solidFill>
                  <a:srgbClr val="333333"/>
                </a:solidFill>
                <a:highlight>
                  <a:srgbClr val="FFFFFF"/>
                </a:highlight>
              </a:rPr>
              <a:t> </a:t>
            </a:r>
            <a:r>
              <a:rPr lang="tr-TR" sz="1350" dirty="0" err="1">
                <a:solidFill>
                  <a:srgbClr val="333333"/>
                </a:solidFill>
                <a:highlight>
                  <a:srgbClr val="FFFFFF"/>
                </a:highlight>
              </a:rPr>
              <a:t>you</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Ubuntu</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 </a:t>
            </a:r>
            <a:r>
              <a:rPr lang="tr-TR" sz="1350" dirty="0" err="1">
                <a:solidFill>
                  <a:srgbClr val="333333"/>
                </a:solidFill>
                <a:highlight>
                  <a:srgbClr val="FFFFFF"/>
                </a:highlight>
              </a:rPr>
              <a:t>revolutionary</a:t>
            </a:r>
            <a:r>
              <a:rPr lang="tr-TR" sz="1350" dirty="0">
                <a:solidFill>
                  <a:srgbClr val="333333"/>
                </a:solidFill>
                <a:highlight>
                  <a:srgbClr val="FFFFFF"/>
                </a:highlight>
              </a:rPr>
              <a:t> </a:t>
            </a:r>
            <a:r>
              <a:rPr lang="tr-TR" sz="1350" dirty="0" err="1">
                <a:solidFill>
                  <a:srgbClr val="333333"/>
                </a:solidFill>
                <a:highlight>
                  <a:srgbClr val="FFFFFF"/>
                </a:highlight>
              </a:rPr>
              <a:t>distribution</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dirty="0" err="1">
                <a:solidFill>
                  <a:srgbClr val="333333"/>
                </a:solidFill>
                <a:highlight>
                  <a:srgbClr val="FFFFFF"/>
                </a:highlight>
              </a:rPr>
              <a:t>actually</a:t>
            </a:r>
            <a:r>
              <a:rPr lang="tr-TR" sz="1350" dirty="0">
                <a:solidFill>
                  <a:srgbClr val="333333"/>
                </a:solidFill>
                <a:highlight>
                  <a:srgbClr val="FFFFFF"/>
                </a:highlight>
              </a:rPr>
              <a:t> </a:t>
            </a:r>
            <a:r>
              <a:rPr lang="tr-TR" sz="1350" dirty="0" err="1">
                <a:solidFill>
                  <a:srgbClr val="333333"/>
                </a:solidFill>
                <a:highlight>
                  <a:srgbClr val="FFFFFF"/>
                </a:highlight>
              </a:rPr>
              <a:t>made</a:t>
            </a:r>
            <a:r>
              <a:rPr lang="tr-TR" sz="1350" dirty="0">
                <a:solidFill>
                  <a:srgbClr val="333333"/>
                </a:solidFill>
                <a:highlight>
                  <a:srgbClr val="FFFFFF"/>
                </a:highlight>
              </a:rPr>
              <a:t> it </a:t>
            </a:r>
            <a:r>
              <a:rPr lang="tr-TR" sz="1350" dirty="0" err="1">
                <a:solidFill>
                  <a:srgbClr val="333333"/>
                </a:solidFill>
                <a:highlight>
                  <a:srgbClr val="FFFFFF"/>
                </a:highlight>
              </a:rPr>
              <a:t>easier</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normal </a:t>
            </a:r>
            <a:r>
              <a:rPr lang="tr-TR" sz="1350" dirty="0" err="1">
                <a:solidFill>
                  <a:srgbClr val="333333"/>
                </a:solidFill>
                <a:highlight>
                  <a:srgbClr val="FFFFFF"/>
                </a:highlight>
              </a:rPr>
              <a:t>users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install</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use</a:t>
            </a:r>
            <a:r>
              <a:rPr lang="tr-TR" sz="1350" dirty="0">
                <a:solidFill>
                  <a:srgbClr val="333333"/>
                </a:solidFill>
                <a:highlight>
                  <a:srgbClr val="FFFFFF"/>
                </a:highlight>
              </a:rPr>
              <a:t> Linux. </a:t>
            </a:r>
            <a:r>
              <a:rPr lang="tr-TR" sz="1350" dirty="0" err="1">
                <a:solidFill>
                  <a:srgbClr val="333333"/>
                </a:solidFill>
                <a:highlight>
                  <a:srgbClr val="FFFFFF"/>
                </a:highlight>
              </a:rPr>
              <a:t>With</a:t>
            </a:r>
            <a:r>
              <a:rPr lang="tr-TR" sz="1350" dirty="0">
                <a:solidFill>
                  <a:srgbClr val="333333"/>
                </a:solidFill>
                <a:highlight>
                  <a:srgbClr val="FFFFFF"/>
                </a:highlight>
              </a:rPr>
              <a:t> Ubuntu, Linux </a:t>
            </a:r>
            <a:r>
              <a:rPr lang="tr-TR" sz="1350" dirty="0" err="1">
                <a:solidFill>
                  <a:srgbClr val="333333"/>
                </a:solidFill>
                <a:highlight>
                  <a:srgbClr val="FFFFFF"/>
                </a:highlight>
              </a:rPr>
              <a:t>reached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non-geek</a:t>
            </a:r>
            <a:r>
              <a:rPr lang="tr-TR" sz="1350" dirty="0">
                <a:solidFill>
                  <a:srgbClr val="333333"/>
                </a:solidFill>
                <a:highlight>
                  <a:srgbClr val="FFFFFF"/>
                </a:highlight>
              </a:rPr>
              <a:t> domain.</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bcca6169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9bcca6169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2005: </a:t>
            </a:r>
            <a:r>
              <a:rPr lang="tr-TR" sz="1800" b="1" dirty="0" err="1">
                <a:solidFill>
                  <a:srgbClr val="333333"/>
                </a:solidFill>
                <a:highlight>
                  <a:srgbClr val="FFFFFF"/>
                </a:highlight>
              </a:rPr>
              <a:t>Linus</a:t>
            </a:r>
            <a:r>
              <a:rPr lang="tr-TR" sz="1800" b="1" dirty="0">
                <a:solidFill>
                  <a:srgbClr val="333333"/>
                </a:solidFill>
                <a:highlight>
                  <a:srgbClr val="FFFFFF"/>
                </a:highlight>
              </a:rPr>
              <a:t> </a:t>
            </a:r>
            <a:r>
              <a:rPr lang="tr-TR" sz="1800" b="1" dirty="0" err="1">
                <a:solidFill>
                  <a:srgbClr val="333333"/>
                </a:solidFill>
                <a:highlight>
                  <a:srgbClr val="FFFFFF"/>
                </a:highlight>
              </a:rPr>
              <a:t>Torvalds</a:t>
            </a:r>
            <a:r>
              <a:rPr lang="tr-TR" sz="1800" b="1" dirty="0">
                <a:solidFill>
                  <a:srgbClr val="333333"/>
                </a:solidFill>
                <a:highlight>
                  <a:srgbClr val="FFFFFF"/>
                </a:highlight>
              </a:rPr>
              <a:t> </a:t>
            </a:r>
            <a:r>
              <a:rPr lang="tr-TR" sz="1800" b="1" dirty="0" err="1">
                <a:solidFill>
                  <a:srgbClr val="333333"/>
                </a:solidFill>
                <a:highlight>
                  <a:srgbClr val="FFFFFF"/>
                </a:highlight>
              </a:rPr>
              <a:t>created</a:t>
            </a:r>
            <a:r>
              <a:rPr lang="tr-TR" sz="1800" b="1" dirty="0">
                <a:solidFill>
                  <a:srgbClr val="333333"/>
                </a:solidFill>
                <a:highlight>
                  <a:srgbClr val="FFFFFF"/>
                </a:highlight>
              </a:rPr>
              <a:t> Git</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years</a:t>
            </a:r>
            <a:r>
              <a:rPr lang="tr-TR" sz="1350" dirty="0">
                <a:solidFill>
                  <a:srgbClr val="333333"/>
                </a:solidFill>
                <a:highlight>
                  <a:srgbClr val="FFFFFF"/>
                </a:highlight>
              </a:rPr>
              <a:t>, </a:t>
            </a:r>
            <a:r>
              <a:rPr lang="tr-TR" sz="1350" dirty="0" err="1">
                <a:solidFill>
                  <a:srgbClr val="333333"/>
                </a:solidFill>
                <a:highlight>
                  <a:srgbClr val="FFFFFF"/>
                </a:highlight>
              </a:rPr>
              <a:t>proprietary</a:t>
            </a:r>
            <a:r>
              <a:rPr lang="tr-TR" sz="1350" dirty="0">
                <a:solidFill>
                  <a:srgbClr val="333333"/>
                </a:solidFill>
                <a:highlight>
                  <a:srgbClr val="FFFFFF"/>
                </a:highlight>
              </a:rPr>
              <a:t> software </a:t>
            </a:r>
            <a:r>
              <a:rPr lang="tr-TR" sz="1350" u="sng" dirty="0" err="1">
                <a:solidFill>
                  <a:srgbClr val="00B6BA"/>
                </a:solidFill>
                <a:highlight>
                  <a:srgbClr val="FFFFFF"/>
                </a:highlight>
                <a:hlinkClick r:id="rId3">
                  <a:extLst>
                    <a:ext uri="{A12FA001-AC4F-418D-AE19-62706E023703}">
                      <ahyp:hlinkClr xmlns:ahyp="http://schemas.microsoft.com/office/drawing/2018/hyperlinkcolor" val="tx"/>
                    </a:ext>
                  </a:extLst>
                </a:hlinkClick>
              </a:rPr>
              <a:t>BitKeeper</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used</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a:t>
            </a:r>
            <a:r>
              <a:rPr lang="tr-TR" sz="1350" dirty="0" err="1">
                <a:solidFill>
                  <a:srgbClr val="333333"/>
                </a:solidFill>
                <a:highlight>
                  <a:srgbClr val="FFFFFF"/>
                </a:highlight>
              </a:rPr>
              <a:t>control</a:t>
            </a:r>
            <a:r>
              <a:rPr lang="tr-TR" sz="1350" dirty="0">
                <a:solidFill>
                  <a:srgbClr val="333333"/>
                </a:solidFill>
                <a:highlight>
                  <a:srgbClr val="FFFFFF"/>
                </a:highlight>
              </a:rPr>
              <a:t> in Linux Kernel </a:t>
            </a:r>
            <a:r>
              <a:rPr lang="tr-TR" sz="1350" dirty="0" err="1">
                <a:solidFill>
                  <a:srgbClr val="333333"/>
                </a:solidFill>
                <a:highlight>
                  <a:srgbClr val="FFFFFF"/>
                </a:highlight>
              </a:rPr>
              <a:t>development</a:t>
            </a:r>
            <a:r>
              <a:rPr lang="tr-TR" sz="1350" dirty="0">
                <a:solidFill>
                  <a:srgbClr val="333333"/>
                </a:solidFill>
                <a:highlight>
                  <a:srgbClr val="FFFFFF"/>
                </a:highlight>
              </a:rPr>
              <a:t>. </a:t>
            </a:r>
            <a:r>
              <a:rPr lang="tr-TR" sz="1350" dirty="0" err="1">
                <a:solidFill>
                  <a:srgbClr val="333333"/>
                </a:solidFill>
                <a:highlight>
                  <a:srgbClr val="FFFFFF"/>
                </a:highlight>
              </a:rPr>
              <a:t>Free</a:t>
            </a:r>
            <a:r>
              <a:rPr lang="tr-TR" sz="1350" dirty="0">
                <a:solidFill>
                  <a:srgbClr val="333333"/>
                </a:solidFill>
                <a:highlight>
                  <a:srgbClr val="FFFFFF"/>
                </a:highlight>
              </a:rPr>
              <a:t> Software </a:t>
            </a:r>
            <a:r>
              <a:rPr lang="tr-TR" sz="1350" dirty="0" err="1">
                <a:solidFill>
                  <a:srgbClr val="333333"/>
                </a:solidFill>
                <a:highlight>
                  <a:srgbClr val="FFFFFF"/>
                </a:highlight>
              </a:rPr>
              <a:t>founder</a:t>
            </a:r>
            <a:r>
              <a:rPr lang="tr-TR" sz="1350" dirty="0">
                <a:solidFill>
                  <a:srgbClr val="333333"/>
                </a:solidFill>
                <a:highlight>
                  <a:srgbClr val="FFFFFF"/>
                </a:highlight>
              </a:rPr>
              <a:t> </a:t>
            </a:r>
            <a:r>
              <a:rPr lang="tr-TR" sz="1350" u="sng" dirty="0">
                <a:solidFill>
                  <a:srgbClr val="00B6BA"/>
                </a:solidFill>
                <a:highlight>
                  <a:srgbClr val="FFFFFF"/>
                </a:highlight>
                <a:hlinkClick r:id="rId4">
                  <a:extLst>
                    <a:ext uri="{A12FA001-AC4F-418D-AE19-62706E023703}">
                      <ahyp:hlinkClr xmlns:ahyp="http://schemas.microsoft.com/office/drawing/2018/hyperlinkcolor" val="tx"/>
                    </a:ext>
                  </a:extLst>
                </a:hlinkClick>
              </a:rPr>
              <a:t>Richard </a:t>
            </a:r>
            <a:r>
              <a:rPr lang="tr-TR" sz="1350" u="sng" dirty="0" err="1">
                <a:solidFill>
                  <a:srgbClr val="00B6BA"/>
                </a:solidFill>
                <a:highlight>
                  <a:srgbClr val="FFFFFF"/>
                </a:highlight>
                <a:hlinkClick r:id="rId4">
                  <a:extLst>
                    <a:ext uri="{A12FA001-AC4F-418D-AE19-62706E023703}">
                      <ahyp:hlinkClr xmlns:ahyp="http://schemas.microsoft.com/office/drawing/2018/hyperlinkcolor" val="tx"/>
                    </a:ext>
                  </a:extLst>
                </a:hlinkClick>
              </a:rPr>
              <a:t>Stallman</a:t>
            </a:r>
            <a:r>
              <a:rPr lang="tr-TR" sz="1350" dirty="0">
                <a:solidFill>
                  <a:srgbClr val="333333"/>
                </a:solidFill>
                <a:highlight>
                  <a:srgbClr val="FFFFFF"/>
                </a:highlight>
              </a:rPr>
              <a:t> </a:t>
            </a:r>
            <a:r>
              <a:rPr lang="tr-TR" sz="1350" dirty="0" err="1">
                <a:solidFill>
                  <a:srgbClr val="333333"/>
                </a:solidFill>
                <a:highlight>
                  <a:srgbClr val="FFFFFF"/>
                </a:highlight>
              </a:rPr>
              <a:t>heavily</a:t>
            </a:r>
            <a:r>
              <a:rPr lang="tr-TR" sz="1350" dirty="0">
                <a:solidFill>
                  <a:srgbClr val="333333"/>
                </a:solidFill>
                <a:highlight>
                  <a:srgbClr val="FFFFFF"/>
                </a:highlight>
              </a:rPr>
              <a:t> </a:t>
            </a:r>
            <a:r>
              <a:rPr lang="tr-TR" sz="1350" dirty="0" err="1">
                <a:solidFill>
                  <a:srgbClr val="333333"/>
                </a:solidFill>
                <a:highlight>
                  <a:srgbClr val="FFFFFF"/>
                </a:highlight>
              </a:rPr>
              <a:t>criticized</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use</a:t>
            </a:r>
            <a:r>
              <a:rPr lang="tr-TR" sz="1350" dirty="0">
                <a:solidFill>
                  <a:srgbClr val="333333"/>
                </a:solidFill>
                <a:highlight>
                  <a:srgbClr val="FFFFFF"/>
                </a:highlight>
              </a:rPr>
              <a:t> of a </a:t>
            </a:r>
            <a:r>
              <a:rPr lang="tr-TR" sz="1350" dirty="0" err="1">
                <a:solidFill>
                  <a:srgbClr val="333333"/>
                </a:solidFill>
                <a:highlight>
                  <a:srgbClr val="FFFFFF"/>
                </a:highlight>
              </a:rPr>
              <a:t>proprietary</a:t>
            </a:r>
            <a:r>
              <a:rPr lang="tr-TR" sz="1350" dirty="0">
                <a:solidFill>
                  <a:srgbClr val="333333"/>
                </a:solidFill>
                <a:highlight>
                  <a:srgbClr val="FFFFFF"/>
                </a:highlight>
              </a:rPr>
              <a:t> software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development</a:t>
            </a:r>
            <a:r>
              <a:rPr lang="tr-TR" sz="1350" dirty="0">
                <a:solidFill>
                  <a:srgbClr val="333333"/>
                </a:solidFill>
                <a:highlight>
                  <a:srgbClr val="FFFFFF"/>
                </a:highlight>
              </a:rPr>
              <a:t> of an </a:t>
            </a:r>
            <a:r>
              <a:rPr lang="tr-TR" sz="1350" dirty="0" err="1">
                <a:solidFill>
                  <a:srgbClr val="333333"/>
                </a:solidFill>
                <a:highlight>
                  <a:srgbClr val="FFFFFF"/>
                </a:highlight>
              </a:rPr>
              <a:t>open</a:t>
            </a:r>
            <a:r>
              <a:rPr lang="tr-TR" sz="1350" dirty="0">
                <a:solidFill>
                  <a:srgbClr val="333333"/>
                </a:solidFill>
                <a:highlight>
                  <a:srgbClr val="FFFFFF"/>
                </a:highlight>
              </a:rPr>
              <a:t> </a:t>
            </a:r>
            <a:r>
              <a:rPr lang="tr-TR" sz="1350" dirty="0" err="1">
                <a:solidFill>
                  <a:srgbClr val="333333"/>
                </a:solidFill>
                <a:highlight>
                  <a:srgbClr val="FFFFFF"/>
                </a:highlight>
              </a:rPr>
              <a:t>source</a:t>
            </a:r>
            <a:r>
              <a:rPr lang="tr-TR" sz="1350" dirty="0">
                <a:solidFill>
                  <a:srgbClr val="333333"/>
                </a:solidFill>
                <a:highlight>
                  <a:srgbClr val="FFFFFF"/>
                </a:highlight>
              </a:rPr>
              <a:t> software.</a:t>
            </a:r>
            <a:endParaRPr sz="1350" dirty="0">
              <a:solidFill>
                <a:srgbClr val="333333"/>
              </a:solidFill>
              <a:highlight>
                <a:srgbClr val="FFFFFF"/>
              </a:highlight>
            </a:endParaRPr>
          </a:p>
          <a:p>
            <a:pPr marL="0" lvl="0" indent="0" algn="just" rtl="0">
              <a:lnSpc>
                <a:spcPct val="115000"/>
              </a:lnSpc>
              <a:spcBef>
                <a:spcPts val="2300"/>
              </a:spcBef>
              <a:spcAft>
                <a:spcPts val="0"/>
              </a:spcAft>
              <a:buClr>
                <a:schemeClr val="dk1"/>
              </a:buClr>
              <a:buSzPts val="1100"/>
              <a:buFont typeface="Arial"/>
              <a:buNone/>
            </a:pPr>
            <a:r>
              <a:rPr lang="tr-TR" sz="1350" dirty="0" err="1">
                <a:solidFill>
                  <a:srgbClr val="333333"/>
                </a:solidFill>
                <a:highlight>
                  <a:srgbClr val="FFFFFF"/>
                </a:highlight>
              </a:rPr>
              <a:t>However</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Torvalds</a:t>
            </a:r>
            <a:r>
              <a:rPr lang="tr-TR" sz="1350" dirty="0">
                <a:solidFill>
                  <a:srgbClr val="333333"/>
                </a:solidFill>
                <a:highlight>
                  <a:srgbClr val="FFFFFF"/>
                </a:highlight>
              </a:rPr>
              <a:t> </a:t>
            </a:r>
            <a:r>
              <a:rPr lang="tr-TR" sz="1350" dirty="0" err="1">
                <a:solidFill>
                  <a:srgbClr val="333333"/>
                </a:solidFill>
                <a:highlight>
                  <a:srgbClr val="FFFFFF"/>
                </a:highlight>
              </a:rPr>
              <a:t>did</a:t>
            </a:r>
            <a:r>
              <a:rPr lang="tr-TR" sz="1350" dirty="0">
                <a:solidFill>
                  <a:srgbClr val="333333"/>
                </a:solidFill>
                <a:highlight>
                  <a:srgbClr val="FFFFFF"/>
                </a:highlight>
              </a:rPr>
              <a:t> not </a:t>
            </a:r>
            <a:r>
              <a:rPr lang="tr-TR" sz="1350" dirty="0" err="1">
                <a:solidFill>
                  <a:srgbClr val="333333"/>
                </a:solidFill>
                <a:highlight>
                  <a:srgbClr val="FFFFFF"/>
                </a:highlight>
              </a:rPr>
              <a:t>find</a:t>
            </a:r>
            <a:r>
              <a:rPr lang="tr-TR" sz="1350" dirty="0">
                <a:solidFill>
                  <a:srgbClr val="333333"/>
                </a:solidFill>
                <a:highlight>
                  <a:srgbClr val="FFFFFF"/>
                </a:highlight>
              </a:rPr>
              <a:t> </a:t>
            </a:r>
            <a:r>
              <a:rPr lang="tr-TR" sz="1350" dirty="0" err="1">
                <a:solidFill>
                  <a:srgbClr val="333333"/>
                </a:solidFill>
                <a:highlight>
                  <a:srgbClr val="FFFFFF"/>
                </a:highlight>
              </a:rPr>
              <a:t>any</a:t>
            </a:r>
            <a:r>
              <a:rPr lang="tr-TR" sz="1350" dirty="0">
                <a:solidFill>
                  <a:srgbClr val="333333"/>
                </a:solidFill>
                <a:highlight>
                  <a:srgbClr val="FFFFFF"/>
                </a:highlight>
              </a:rPr>
              <a:t> </a:t>
            </a:r>
            <a:r>
              <a:rPr lang="tr-TR" sz="1350" dirty="0" err="1">
                <a:solidFill>
                  <a:srgbClr val="333333"/>
                </a:solidFill>
                <a:highlight>
                  <a:srgbClr val="FFFFFF"/>
                </a:highlight>
              </a:rPr>
              <a:t>better</a:t>
            </a:r>
            <a:r>
              <a:rPr lang="tr-TR" sz="1350" dirty="0">
                <a:solidFill>
                  <a:srgbClr val="333333"/>
                </a:solidFill>
                <a:highlight>
                  <a:srgbClr val="FFFFFF"/>
                </a:highlight>
              </a:rPr>
              <a:t> </a:t>
            </a:r>
            <a:r>
              <a:rPr lang="tr-TR" sz="1350" dirty="0" err="1">
                <a:solidFill>
                  <a:srgbClr val="333333"/>
                </a:solidFill>
                <a:highlight>
                  <a:srgbClr val="FFFFFF"/>
                </a:highlight>
              </a:rPr>
              <a:t>option</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maintaining</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ever </a:t>
            </a:r>
            <a:r>
              <a:rPr lang="tr-TR" sz="1350" dirty="0" err="1">
                <a:solidFill>
                  <a:srgbClr val="333333"/>
                </a:solidFill>
                <a:highlight>
                  <a:srgbClr val="FFFFFF"/>
                </a:highlight>
              </a:rPr>
              <a:t>growing</a:t>
            </a:r>
            <a:r>
              <a:rPr lang="tr-TR" sz="1350" dirty="0">
                <a:solidFill>
                  <a:srgbClr val="333333"/>
                </a:solidFill>
                <a:highlight>
                  <a:srgbClr val="FFFFFF"/>
                </a:highlight>
              </a:rPr>
              <a:t> </a:t>
            </a:r>
            <a:r>
              <a:rPr lang="tr-TR" sz="1350" dirty="0" err="1">
                <a:solidFill>
                  <a:srgbClr val="333333"/>
                </a:solidFill>
                <a:highlight>
                  <a:srgbClr val="FFFFFF"/>
                </a:highlight>
              </a:rPr>
              <a:t>code</a:t>
            </a:r>
            <a:r>
              <a:rPr lang="tr-TR" sz="1350" dirty="0">
                <a:solidFill>
                  <a:srgbClr val="333333"/>
                </a:solidFill>
                <a:highlight>
                  <a:srgbClr val="FFFFFF"/>
                </a:highlight>
              </a:rPr>
              <a:t>. But in 2005, </a:t>
            </a:r>
            <a:r>
              <a:rPr lang="tr-TR" sz="1350" dirty="0" err="1">
                <a:solidFill>
                  <a:srgbClr val="333333"/>
                </a:solidFill>
                <a:highlight>
                  <a:srgbClr val="FFFFFF"/>
                </a:highlight>
              </a:rPr>
              <a:t>BitKeeper</a:t>
            </a:r>
            <a:r>
              <a:rPr lang="tr-TR" sz="1350" dirty="0">
                <a:solidFill>
                  <a:srgbClr val="333333"/>
                </a:solidFill>
                <a:highlight>
                  <a:srgbClr val="FFFFFF"/>
                </a:highlight>
              </a:rPr>
              <a:t> </a:t>
            </a:r>
            <a:r>
              <a:rPr lang="tr-TR" sz="1350" dirty="0" err="1">
                <a:solidFill>
                  <a:srgbClr val="333333"/>
                </a:solidFill>
                <a:highlight>
                  <a:srgbClr val="FFFFFF"/>
                </a:highlight>
              </a:rPr>
              <a:t>decided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not </a:t>
            </a:r>
            <a:r>
              <a:rPr lang="tr-TR" sz="1350" dirty="0" err="1">
                <a:solidFill>
                  <a:srgbClr val="333333"/>
                </a:solidFill>
                <a:highlight>
                  <a:srgbClr val="FFFFFF"/>
                </a:highlight>
              </a:rPr>
              <a:t>provide</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free</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community</a:t>
            </a:r>
            <a:r>
              <a:rPr lang="tr-TR" sz="1350" dirty="0">
                <a:solidFill>
                  <a:srgbClr val="333333"/>
                </a:solidFill>
                <a:highlight>
                  <a:srgbClr val="FFFFFF"/>
                </a:highlight>
              </a:rPr>
              <a:t> </a:t>
            </a:r>
            <a:r>
              <a:rPr lang="tr-TR" sz="1350" dirty="0" err="1">
                <a:solidFill>
                  <a:srgbClr val="333333"/>
                </a:solidFill>
                <a:highlight>
                  <a:srgbClr val="FFFFFF"/>
                </a:highlight>
              </a:rPr>
              <a:t>anymore</a:t>
            </a:r>
            <a:r>
              <a:rPr lang="tr-TR" sz="1350" dirty="0">
                <a:solidFill>
                  <a:srgbClr val="333333"/>
                </a:solidFill>
                <a:highlight>
                  <a:srgbClr val="FFFFFF"/>
                </a:highlight>
              </a:rPr>
              <a:t>.</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forced</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Torvalds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work</a:t>
            </a:r>
            <a:r>
              <a:rPr lang="tr-TR" sz="1350" dirty="0">
                <a:solidFill>
                  <a:srgbClr val="333333"/>
                </a:solidFill>
                <a:highlight>
                  <a:srgbClr val="FFFFFF"/>
                </a:highlight>
              </a:rPr>
              <a:t> on his </a:t>
            </a:r>
            <a:r>
              <a:rPr lang="tr-TR" sz="1350" dirty="0" err="1">
                <a:solidFill>
                  <a:srgbClr val="333333"/>
                </a:solidFill>
                <a:highlight>
                  <a:srgbClr val="FFFFFF"/>
                </a:highlight>
              </a:rPr>
              <a:t>own</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a:t>
            </a:r>
            <a:r>
              <a:rPr lang="tr-TR" sz="1350" dirty="0" err="1">
                <a:solidFill>
                  <a:srgbClr val="333333"/>
                </a:solidFill>
                <a:highlight>
                  <a:srgbClr val="FFFFFF"/>
                </a:highlight>
              </a:rPr>
              <a:t>control</a:t>
            </a:r>
            <a:r>
              <a:rPr lang="tr-TR" sz="1350" dirty="0">
                <a:solidFill>
                  <a:srgbClr val="333333"/>
                </a:solidFill>
                <a:highlight>
                  <a:srgbClr val="FFFFFF"/>
                </a:highlight>
              </a:rPr>
              <a:t> </a:t>
            </a:r>
            <a:r>
              <a:rPr lang="tr-TR" sz="1350" dirty="0" err="1">
                <a:solidFill>
                  <a:srgbClr val="333333"/>
                </a:solidFill>
                <a:highlight>
                  <a:srgbClr val="FFFFFF"/>
                </a:highlight>
              </a:rPr>
              <a:t>system</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thus</a:t>
            </a:r>
            <a:r>
              <a:rPr lang="tr-TR" sz="1350" dirty="0">
                <a:solidFill>
                  <a:srgbClr val="333333"/>
                </a:solidFill>
                <a:highlight>
                  <a:srgbClr val="FFFFFF"/>
                </a:highlight>
              </a:rPr>
              <a:t> </a:t>
            </a:r>
            <a:r>
              <a:rPr lang="tr-TR" sz="1350" u="sng" dirty="0">
                <a:solidFill>
                  <a:srgbClr val="00B6BA"/>
                </a:solidFill>
                <a:highlight>
                  <a:srgbClr val="FFFFFF"/>
                </a:highlight>
                <a:hlinkClick r:id="rId5">
                  <a:extLst>
                    <a:ext uri="{A12FA001-AC4F-418D-AE19-62706E023703}">
                      <ahyp:hlinkClr xmlns:ahyp="http://schemas.microsoft.com/office/drawing/2018/hyperlinkcolor" val="tx"/>
                    </a:ext>
                  </a:extLst>
                </a:hlinkClick>
              </a:rPr>
              <a:t>Git</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born</a:t>
            </a:r>
            <a:r>
              <a:rPr lang="tr-TR" sz="1350" dirty="0">
                <a:solidFill>
                  <a:srgbClr val="333333"/>
                </a:solidFill>
                <a:highlight>
                  <a:srgbClr val="FFFFFF"/>
                </a:highlight>
              </a:rPr>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231c823dd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231c823d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2008: Android version 1.0 released</a:t>
            </a:r>
            <a:endParaRPr sz="1800" b="1">
              <a:solidFill>
                <a:srgbClr val="333333"/>
              </a:solidFill>
              <a:highlight>
                <a:srgbClr val="FFFFFF"/>
              </a:highlight>
            </a:endParaRPr>
          </a:p>
          <a:p>
            <a:pPr marL="0" lvl="0" indent="0" algn="ctr" rtl="0">
              <a:lnSpc>
                <a:spcPct val="115000"/>
              </a:lnSpc>
              <a:spcBef>
                <a:spcPts val="1500"/>
              </a:spcBef>
              <a:spcAft>
                <a:spcPts val="0"/>
              </a:spcAft>
              <a:buClr>
                <a:schemeClr val="dk1"/>
              </a:buClr>
              <a:buSzPts val="1100"/>
              <a:buFont typeface="Arial"/>
              <a:buNone/>
            </a:pPr>
            <a:r>
              <a:rPr lang="tr-TR" sz="1800">
                <a:solidFill>
                  <a:srgbClr val="333333"/>
                </a:solidFill>
                <a:highlight>
                  <a:srgbClr val="FFFFFF"/>
                </a:highlight>
              </a:rPr>
              <a:t>With the release of Android, a mobile operating system based on Linux Kernel, Linux took the first step in the world of mobile OS. </a:t>
            </a:r>
            <a:endParaRPr sz="1800">
              <a:solidFill>
                <a:srgbClr val="333333"/>
              </a:solidFill>
              <a:highlight>
                <a:srgbClr val="FFFFFF"/>
              </a:highlight>
            </a:endParaRPr>
          </a:p>
          <a:p>
            <a:pPr marL="0" lvl="0" indent="0" algn="ctr" rtl="0">
              <a:lnSpc>
                <a:spcPct val="115000"/>
              </a:lnSpc>
              <a:spcBef>
                <a:spcPts val="2300"/>
              </a:spcBef>
              <a:spcAft>
                <a:spcPts val="0"/>
              </a:spcAft>
              <a:buClr>
                <a:schemeClr val="dk1"/>
              </a:buClr>
              <a:buSzPts val="1100"/>
              <a:buFont typeface="Arial"/>
              <a:buNone/>
            </a:pPr>
            <a:r>
              <a:rPr lang="tr-TR" sz="1800">
                <a:solidFill>
                  <a:srgbClr val="333333"/>
                </a:solidFill>
                <a:highlight>
                  <a:srgbClr val="FFFFFF"/>
                </a:highlight>
              </a:rPr>
              <a:t>While desktop Linux might not have been that big a success,  with Android, Linux is dominating the world of mobile OS.</a:t>
            </a:r>
            <a:endParaRPr sz="1800">
              <a:solidFill>
                <a:srgbClr val="333333"/>
              </a:solidFill>
              <a:highlight>
                <a:srgbClr val="FFFFFF"/>
              </a:highlight>
            </a:endParaRPr>
          </a:p>
          <a:p>
            <a:pPr marL="0" lvl="0" indent="0" algn="ctr" rtl="0">
              <a:spcBef>
                <a:spcPts val="230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lnSpc>
                <a:spcPct val="115000"/>
              </a:lnSpc>
              <a:spcBef>
                <a:spcPts val="0"/>
              </a:spcBef>
              <a:spcAft>
                <a:spcPts val="2300"/>
              </a:spcAft>
              <a:buClr>
                <a:schemeClr val="dk1"/>
              </a:buClr>
              <a:buSzPts val="1100"/>
              <a:buFont typeface="Arial"/>
              <a:buNone/>
            </a:pPr>
            <a:endParaRPr sz="1800">
              <a:solidFill>
                <a:srgbClr val="33333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Basic </a:t>
            </a:r>
            <a:r>
              <a:rPr lang="tr-TR" dirty="0" err="1"/>
              <a:t>Input</a:t>
            </a:r>
            <a:r>
              <a:rPr lang="tr-TR" dirty="0"/>
              <a:t>/</a:t>
            </a:r>
            <a:r>
              <a:rPr lang="tr-TR" dirty="0" err="1"/>
              <a:t>Output</a:t>
            </a:r>
            <a:r>
              <a:rPr lang="tr-TR" dirty="0"/>
              <a:t> </a:t>
            </a:r>
            <a:r>
              <a:rPr lang="tr-TR" dirty="0" err="1"/>
              <a:t>System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Software </a:t>
            </a:r>
            <a:r>
              <a:rPr lang="tr-TR" dirty="0" err="1"/>
              <a:t>that</a:t>
            </a:r>
            <a:r>
              <a:rPr lang="tr-TR" dirty="0"/>
              <a:t> </a:t>
            </a:r>
            <a:r>
              <a:rPr lang="tr-TR" dirty="0" err="1"/>
              <a:t>initializes</a:t>
            </a:r>
            <a:r>
              <a:rPr lang="tr-TR" dirty="0"/>
              <a:t> hardware </a:t>
            </a:r>
            <a:r>
              <a:rPr lang="tr-TR" dirty="0" err="1"/>
              <a:t>and</a:t>
            </a:r>
            <a:r>
              <a:rPr lang="tr-TR" dirty="0"/>
              <a:t> </a:t>
            </a:r>
            <a:r>
              <a:rPr lang="tr-TR" dirty="0" err="1"/>
              <a:t>remembers</a:t>
            </a:r>
            <a:r>
              <a:rPr lang="tr-TR" dirty="0"/>
              <a:t> </a:t>
            </a:r>
            <a:r>
              <a:rPr lang="tr-TR" dirty="0" err="1"/>
              <a:t>system</a:t>
            </a:r>
            <a:r>
              <a:rPr lang="tr-TR" dirty="0"/>
              <a:t> time.</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bcca6169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bcca6169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2009: Google announced Chrome OS</a:t>
            </a:r>
            <a:endParaRPr sz="1800" b="1">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a:solidFill>
                  <a:srgbClr val="333333"/>
                </a:solidFill>
                <a:highlight>
                  <a:srgbClr val="FFFFFF"/>
                </a:highlight>
              </a:rPr>
              <a:t>Google announces its own (sort of) desktop operating system </a:t>
            </a: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Chrome OS</a:t>
            </a:r>
            <a:r>
              <a:rPr lang="tr-TR" sz="1350">
                <a:solidFill>
                  <a:srgbClr val="333333"/>
                </a:solidFill>
                <a:highlight>
                  <a:srgbClr val="FFFFFF"/>
                </a:highlight>
              </a:rPr>
              <a:t>, based on Linux kernel. Later on, Google also started releasing Chromebooks, dedicated devices to run Chrome OS. Chromebooks have grown in popularity in recent years.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bcca6169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bcca6169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2014: Microsoft loves Linux</a:t>
            </a:r>
            <a:endParaRPr sz="1800" b="1">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a:solidFill>
                  <a:srgbClr val="333333"/>
                </a:solidFill>
                <a:highlight>
                  <a:srgbClr val="FFFFFF"/>
                </a:highlight>
              </a:rPr>
              <a:t>Microsoft’s new CEO Satya Nadella shocked the tech world with his “Microsoft loves Linux” remark. As we see later that this was just the beginning of Microsoft’s grand design to rule cloud world.</a:t>
            </a:r>
            <a:endParaRPr sz="135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a:solidFill>
                  <a:srgbClr val="333333"/>
                </a:solidFill>
                <a:highlight>
                  <a:srgbClr val="FFFFFF"/>
                </a:highlight>
              </a:rPr>
              <a:t>However, this actually brought a shift in Microsoft policies and for the first time Microsoft started open sourcing its products and bringing it to Linux.</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bcca61692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9bcca6169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a:solidFill>
                  <a:schemeClr val="dk1"/>
                </a:solidFill>
              </a:rPr>
              <a:t>Here let me explain WSL first. </a:t>
            </a:r>
            <a:r>
              <a:rPr lang="tr-TR" sz="1800" b="1">
                <a:solidFill>
                  <a:srgbClr val="202122"/>
                </a:solidFill>
                <a:highlight>
                  <a:srgbClr val="FFFFFF"/>
                </a:highlight>
              </a:rPr>
              <a:t>Windows Subsystem for Linux</a:t>
            </a:r>
            <a:r>
              <a:rPr lang="tr-TR" sz="1800">
                <a:solidFill>
                  <a:srgbClr val="202122"/>
                </a:solidFill>
                <a:highlight>
                  <a:srgbClr val="FFFFFF"/>
                </a:highlight>
              </a:rPr>
              <a:t> (</a:t>
            </a:r>
            <a:r>
              <a:rPr lang="tr-TR" sz="1800" b="1">
                <a:solidFill>
                  <a:srgbClr val="202122"/>
                </a:solidFill>
                <a:highlight>
                  <a:srgbClr val="FFFFFF"/>
                </a:highlight>
              </a:rPr>
              <a:t>WSL</a:t>
            </a:r>
            <a:r>
              <a:rPr lang="tr-TR" sz="1800">
                <a:solidFill>
                  <a:srgbClr val="202122"/>
                </a:solidFill>
                <a:highlight>
                  <a:srgbClr val="FFFFFF"/>
                </a:highlight>
              </a:rPr>
              <a:t>) is a </a:t>
            </a:r>
            <a:r>
              <a:rPr lang="tr-TR" sz="1800">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compatibility layer</a:t>
            </a:r>
            <a:r>
              <a:rPr lang="tr-TR" sz="1800">
                <a:solidFill>
                  <a:srgbClr val="202122"/>
                </a:solidFill>
                <a:highlight>
                  <a:srgbClr val="FFFFFF"/>
                </a:highlight>
              </a:rPr>
              <a:t> for running </a:t>
            </a:r>
            <a:r>
              <a:rPr lang="tr-TR" sz="1800">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Linux</a:t>
            </a:r>
            <a:r>
              <a:rPr lang="tr-TR" sz="1800">
                <a:solidFill>
                  <a:srgbClr val="202122"/>
                </a:solidFill>
                <a:highlight>
                  <a:srgbClr val="FFFFFF"/>
                </a:highlight>
              </a:rPr>
              <a:t> </a:t>
            </a:r>
            <a:r>
              <a:rPr lang="tr-TR" sz="1800">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binary executables</a:t>
            </a:r>
            <a:r>
              <a:rPr lang="tr-TR" sz="1800">
                <a:solidFill>
                  <a:srgbClr val="202122"/>
                </a:solidFill>
                <a:highlight>
                  <a:srgbClr val="FFFFFF"/>
                </a:highlight>
              </a:rPr>
              <a:t> (in </a:t>
            </a:r>
            <a:r>
              <a:rPr lang="tr-TR" sz="1800">
                <a:solidFill>
                  <a:srgbClr val="0B0080"/>
                </a:solidFill>
                <a:highlight>
                  <a:srgbClr val="FFFFFF"/>
                </a:highlight>
                <a:uFill>
                  <a:noFill/>
                </a:uFill>
                <a:hlinkClick r:id="rId6">
                  <a:extLst>
                    <a:ext uri="{A12FA001-AC4F-418D-AE19-62706E023703}">
                      <ahyp:hlinkClr xmlns:ahyp="http://schemas.microsoft.com/office/drawing/2018/hyperlinkcolor" val="tx"/>
                    </a:ext>
                  </a:extLst>
                </a:hlinkClick>
              </a:rPr>
              <a:t>Executable and Linkable Format</a:t>
            </a:r>
            <a:r>
              <a:rPr lang="tr-TR" sz="1800">
                <a:solidFill>
                  <a:srgbClr val="202122"/>
                </a:solidFill>
                <a:highlight>
                  <a:srgbClr val="FFFFFF"/>
                </a:highlight>
              </a:rPr>
              <a:t>) natively on </a:t>
            </a:r>
            <a:r>
              <a:rPr lang="tr-TR" sz="1800">
                <a:solidFill>
                  <a:srgbClr val="0B0080"/>
                </a:solidFill>
                <a:highlight>
                  <a:srgbClr val="FFFFFF"/>
                </a:highlight>
                <a:uFill>
                  <a:noFill/>
                </a:uFill>
                <a:hlinkClick r:id="rId7">
                  <a:extLst>
                    <a:ext uri="{A12FA001-AC4F-418D-AE19-62706E023703}">
                      <ahyp:hlinkClr xmlns:ahyp="http://schemas.microsoft.com/office/drawing/2018/hyperlinkcolor" val="tx"/>
                    </a:ext>
                  </a:extLst>
                </a:hlinkClick>
              </a:rPr>
              <a:t>Windows 10</a:t>
            </a:r>
            <a:r>
              <a:rPr lang="tr-TR" sz="1800">
                <a:solidFill>
                  <a:srgbClr val="202122"/>
                </a:solidFill>
                <a:highlight>
                  <a:srgbClr val="FFFFFF"/>
                </a:highlight>
              </a:rPr>
              <a:t> and </a:t>
            </a:r>
            <a:r>
              <a:rPr lang="tr-TR" sz="1800">
                <a:solidFill>
                  <a:srgbClr val="0B0080"/>
                </a:solidFill>
                <a:highlight>
                  <a:srgbClr val="FFFFFF"/>
                </a:highlight>
                <a:uFill>
                  <a:noFill/>
                </a:uFill>
                <a:hlinkClick r:id="rId8">
                  <a:extLst>
                    <a:ext uri="{A12FA001-AC4F-418D-AE19-62706E023703}">
                      <ahyp:hlinkClr xmlns:ahyp="http://schemas.microsoft.com/office/drawing/2018/hyperlinkcolor" val="tx"/>
                    </a:ext>
                  </a:extLst>
                </a:hlinkClick>
              </a:rPr>
              <a:t>Windows Server 2019</a:t>
            </a:r>
            <a:r>
              <a:rPr lang="tr-TR" sz="1800">
                <a:solidFill>
                  <a:srgbClr val="202122"/>
                </a:solidFill>
                <a:highlight>
                  <a:srgbClr val="FFFFFF"/>
                </a:highlight>
              </a:rPr>
              <a:t>.</a:t>
            </a:r>
            <a:endParaRPr sz="1800">
              <a:solidFill>
                <a:srgbClr val="2021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l" rtl="0">
              <a:lnSpc>
                <a:spcPct val="115000"/>
              </a:lnSpc>
              <a:spcBef>
                <a:spcPts val="500"/>
              </a:spcBef>
              <a:spcAft>
                <a:spcPts val="0"/>
              </a:spcAft>
              <a:buClr>
                <a:schemeClr val="dk1"/>
              </a:buClr>
              <a:buSzPts val="1100"/>
              <a:buFont typeface="Arial"/>
              <a:buNone/>
            </a:pPr>
            <a:r>
              <a:rPr lang="tr-TR" sz="1800">
                <a:solidFill>
                  <a:srgbClr val="202122"/>
                </a:solidFill>
                <a:highlight>
                  <a:srgbClr val="FFFFFF"/>
                </a:highlight>
              </a:rPr>
              <a:t>In May 2019, </a:t>
            </a:r>
            <a:r>
              <a:rPr lang="tr-TR" sz="1800" b="1">
                <a:solidFill>
                  <a:srgbClr val="202122"/>
                </a:solidFill>
                <a:highlight>
                  <a:srgbClr val="FFFFFF"/>
                </a:highlight>
              </a:rPr>
              <a:t>WSL 2</a:t>
            </a:r>
            <a:r>
              <a:rPr lang="tr-TR" sz="1800">
                <a:solidFill>
                  <a:srgbClr val="202122"/>
                </a:solidFill>
                <a:highlight>
                  <a:srgbClr val="FFFFFF"/>
                </a:highlight>
              </a:rPr>
              <a:t> was announced,</a:t>
            </a:r>
            <a:r>
              <a:rPr lang="tr-TR" sz="1800" baseline="30000">
                <a:solidFill>
                  <a:srgbClr val="0B0080"/>
                </a:solidFill>
                <a:highlight>
                  <a:srgbClr val="FFFFFF"/>
                </a:highlight>
                <a:uFill>
                  <a:noFill/>
                </a:uFill>
                <a:hlinkClick r:id="rId9">
                  <a:extLst>
                    <a:ext uri="{A12FA001-AC4F-418D-AE19-62706E023703}">
                      <ahyp:hlinkClr xmlns:ahyp="http://schemas.microsoft.com/office/drawing/2018/hyperlinkcolor" val="tx"/>
                    </a:ext>
                  </a:extLst>
                </a:hlinkClick>
              </a:rPr>
              <a:t>[2]</a:t>
            </a:r>
            <a:r>
              <a:rPr lang="tr-TR" sz="1800">
                <a:solidFill>
                  <a:srgbClr val="202122"/>
                </a:solidFill>
                <a:highlight>
                  <a:srgbClr val="FFFFFF"/>
                </a:highlight>
              </a:rPr>
              <a:t> introducing important changes such as a real </a:t>
            </a:r>
            <a:r>
              <a:rPr lang="tr-TR" sz="1800">
                <a:solidFill>
                  <a:srgbClr val="0B0080"/>
                </a:solidFill>
                <a:highlight>
                  <a:srgbClr val="FFFFFF"/>
                </a:highlight>
                <a:uFill>
                  <a:noFill/>
                </a:uFill>
                <a:hlinkClick r:id="rId10">
                  <a:extLst>
                    <a:ext uri="{A12FA001-AC4F-418D-AE19-62706E023703}">
                      <ahyp:hlinkClr xmlns:ahyp="http://schemas.microsoft.com/office/drawing/2018/hyperlinkcolor" val="tx"/>
                    </a:ext>
                  </a:extLst>
                </a:hlinkClick>
              </a:rPr>
              <a:t>Linux kernel</a:t>
            </a:r>
            <a:r>
              <a:rPr lang="tr-TR" sz="1800">
                <a:solidFill>
                  <a:srgbClr val="202122"/>
                </a:solidFill>
                <a:highlight>
                  <a:srgbClr val="FFFFFF"/>
                </a:highlight>
              </a:rPr>
              <a:t>,</a:t>
            </a:r>
            <a:r>
              <a:rPr lang="tr-TR" sz="1800" baseline="30000">
                <a:solidFill>
                  <a:srgbClr val="0B0080"/>
                </a:solidFill>
                <a:highlight>
                  <a:srgbClr val="FFFFFF"/>
                </a:highlight>
                <a:uFill>
                  <a:noFill/>
                </a:uFill>
                <a:hlinkClick r:id="rId11">
                  <a:extLst>
                    <a:ext uri="{A12FA001-AC4F-418D-AE19-62706E023703}">
                      <ahyp:hlinkClr xmlns:ahyp="http://schemas.microsoft.com/office/drawing/2018/hyperlinkcolor" val="tx"/>
                    </a:ext>
                  </a:extLst>
                </a:hlinkClick>
              </a:rPr>
              <a:t>[3]</a:t>
            </a:r>
            <a:r>
              <a:rPr lang="tr-TR" sz="1800">
                <a:solidFill>
                  <a:srgbClr val="202122"/>
                </a:solidFill>
                <a:highlight>
                  <a:srgbClr val="FFFFFF"/>
                </a:highlight>
              </a:rPr>
              <a:t> through a subset of </a:t>
            </a:r>
            <a:r>
              <a:rPr lang="tr-TR" sz="1800">
                <a:solidFill>
                  <a:srgbClr val="0B0080"/>
                </a:solidFill>
                <a:highlight>
                  <a:srgbClr val="FFFFFF"/>
                </a:highlight>
                <a:uFill>
                  <a:noFill/>
                </a:uFill>
                <a:hlinkClick r:id="rId12">
                  <a:extLst>
                    <a:ext uri="{A12FA001-AC4F-418D-AE19-62706E023703}">
                      <ahyp:hlinkClr xmlns:ahyp="http://schemas.microsoft.com/office/drawing/2018/hyperlinkcolor" val="tx"/>
                    </a:ext>
                  </a:extLst>
                </a:hlinkClick>
              </a:rPr>
              <a:t>Hyper-V</a:t>
            </a:r>
            <a:r>
              <a:rPr lang="tr-TR" sz="1800">
                <a:solidFill>
                  <a:srgbClr val="202122"/>
                </a:solidFill>
                <a:highlight>
                  <a:srgbClr val="FFFFFF"/>
                </a:highlight>
              </a:rPr>
              <a:t> features. Since June 2019, WSL 2 is available to the Windows 10 customers through the </a:t>
            </a:r>
            <a:r>
              <a:rPr lang="tr-TR" sz="1800">
                <a:solidFill>
                  <a:srgbClr val="0B0080"/>
                </a:solidFill>
                <a:highlight>
                  <a:srgbClr val="FFFFFF"/>
                </a:highlight>
                <a:uFill>
                  <a:noFill/>
                </a:uFill>
                <a:hlinkClick r:id="rId13">
                  <a:extLst>
                    <a:ext uri="{A12FA001-AC4F-418D-AE19-62706E023703}">
                      <ahyp:hlinkClr xmlns:ahyp="http://schemas.microsoft.com/office/drawing/2018/hyperlinkcolor" val="tx"/>
                    </a:ext>
                  </a:extLst>
                </a:hlinkClick>
              </a:rPr>
              <a:t>Windows Insider</a:t>
            </a:r>
            <a:r>
              <a:rPr lang="tr-TR" sz="1800">
                <a:solidFill>
                  <a:srgbClr val="202122"/>
                </a:solidFill>
                <a:highlight>
                  <a:srgbClr val="FFFFFF"/>
                </a:highlight>
              </a:rPr>
              <a:t> program, including the Home edition.</a:t>
            </a:r>
            <a:r>
              <a:rPr lang="tr-TR" sz="1800" baseline="30000">
                <a:solidFill>
                  <a:srgbClr val="0B0080"/>
                </a:solidFill>
                <a:highlight>
                  <a:srgbClr val="FFFFFF"/>
                </a:highlight>
                <a:uFill>
                  <a:noFill/>
                </a:uFill>
                <a:hlinkClick r:id="rId14">
                  <a:extLst>
                    <a:ext uri="{A12FA001-AC4F-418D-AE19-62706E023703}">
                      <ahyp:hlinkClr xmlns:ahyp="http://schemas.microsoft.com/office/drawing/2018/hyperlinkcolor" val="tx"/>
                    </a:ext>
                  </a:extLst>
                </a:hlinkClick>
              </a:rPr>
              <a:t>[4]</a:t>
            </a:r>
            <a:endParaRPr sz="1800" baseline="30000">
              <a:solidFill>
                <a:srgbClr val="0B0080"/>
              </a:solidFill>
              <a:highlight>
                <a:srgbClr val="FFFFFF"/>
              </a:highlight>
            </a:endParaRPr>
          </a:p>
          <a:p>
            <a:pPr marL="0" lvl="0" indent="0" algn="l" rtl="0">
              <a:spcBef>
                <a:spcPts val="500"/>
              </a:spcBef>
              <a:spcAft>
                <a:spcPts val="0"/>
              </a:spcAft>
              <a:buNone/>
            </a:pPr>
            <a:endParaRPr sz="1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92ca8ab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092ca8ab8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Clr>
                <a:schemeClr val="dk1"/>
              </a:buClr>
              <a:buSzPts val="1100"/>
              <a:buFont typeface="Arial"/>
              <a:buNone/>
            </a:pPr>
            <a:r>
              <a:rPr lang="tr-TR" sz="1800" b="1" dirty="0" err="1">
                <a:highlight>
                  <a:srgbClr val="FFFFFF"/>
                </a:highlight>
              </a:rPr>
              <a:t>So</a:t>
            </a:r>
            <a:r>
              <a:rPr lang="tr-TR" sz="1800" b="1" dirty="0">
                <a:highlight>
                  <a:srgbClr val="FFFFFF"/>
                </a:highlight>
              </a:rPr>
              <a:t>, </a:t>
            </a:r>
            <a:r>
              <a:rPr lang="tr-TR" sz="1800" b="1" dirty="0" err="1">
                <a:highlight>
                  <a:srgbClr val="FFFFFF"/>
                </a:highlight>
              </a:rPr>
              <a:t>let’s</a:t>
            </a:r>
            <a:r>
              <a:rPr lang="tr-TR" sz="1800" b="1" dirty="0">
                <a:highlight>
                  <a:srgbClr val="FFFFFF"/>
                </a:highlight>
              </a:rPr>
              <a:t> </a:t>
            </a:r>
            <a:r>
              <a:rPr lang="tr-TR" sz="1800" b="1" dirty="0" err="1">
                <a:highlight>
                  <a:srgbClr val="FFFFFF"/>
                </a:highlight>
              </a:rPr>
              <a:t>change</a:t>
            </a:r>
            <a:r>
              <a:rPr lang="tr-TR" sz="1800" b="1" dirty="0">
                <a:highlight>
                  <a:srgbClr val="FFFFFF"/>
                </a:highlight>
              </a:rPr>
              <a:t> </a:t>
            </a:r>
            <a:r>
              <a:rPr lang="tr-TR" sz="1800" b="1" dirty="0" err="1">
                <a:highlight>
                  <a:srgbClr val="FFFFFF"/>
                </a:highlight>
              </a:rPr>
              <a:t>our</a:t>
            </a:r>
            <a:r>
              <a:rPr lang="tr-TR" sz="1800" b="1" dirty="0">
                <a:highlight>
                  <a:srgbClr val="FFFFFF"/>
                </a:highlight>
              </a:rPr>
              <a:t> </a:t>
            </a:r>
            <a:r>
              <a:rPr lang="tr-TR" sz="1800" b="1" dirty="0" err="1">
                <a:highlight>
                  <a:srgbClr val="FFFFFF"/>
                </a:highlight>
              </a:rPr>
              <a:t>view</a:t>
            </a:r>
            <a:r>
              <a:rPr lang="tr-TR" sz="1800" b="1" dirty="0">
                <a:highlight>
                  <a:srgbClr val="FFFFFF"/>
                </a:highlight>
              </a:rPr>
              <a:t> </a:t>
            </a:r>
            <a:r>
              <a:rPr lang="tr-TR" sz="1800" b="1" dirty="0" err="1">
                <a:highlight>
                  <a:srgbClr val="FFFFFF"/>
                </a:highlight>
              </a:rPr>
              <a:t>from</a:t>
            </a:r>
            <a:r>
              <a:rPr lang="tr-TR" sz="1800" b="1" dirty="0">
                <a:highlight>
                  <a:srgbClr val="FFFFFF"/>
                </a:highlight>
              </a:rPr>
              <a:t> </a:t>
            </a:r>
            <a:r>
              <a:rPr lang="tr-TR" sz="1800" b="1" dirty="0" err="1">
                <a:highlight>
                  <a:srgbClr val="FFFFFF"/>
                </a:highlight>
              </a:rPr>
              <a:t>historical</a:t>
            </a:r>
            <a:r>
              <a:rPr lang="tr-TR" sz="1800" b="1" dirty="0">
                <a:highlight>
                  <a:srgbClr val="FFFFFF"/>
                </a:highlight>
              </a:rPr>
              <a:t> </a:t>
            </a:r>
            <a:r>
              <a:rPr lang="tr-TR" sz="1800" b="1" dirty="0" err="1">
                <a:highlight>
                  <a:srgbClr val="FFFFFF"/>
                </a:highlight>
              </a:rPr>
              <a:t>evolution</a:t>
            </a:r>
            <a:r>
              <a:rPr lang="tr-TR" sz="1800" b="1" dirty="0">
                <a:highlight>
                  <a:srgbClr val="FFFFFF"/>
                </a:highlight>
              </a:rPr>
              <a:t> </a:t>
            </a:r>
            <a:r>
              <a:rPr lang="tr-TR" sz="1800" b="1" dirty="0" err="1">
                <a:highlight>
                  <a:srgbClr val="FFFFFF"/>
                </a:highlight>
              </a:rPr>
              <a:t>to</a:t>
            </a:r>
            <a:r>
              <a:rPr lang="tr-TR" sz="1800" b="1" dirty="0">
                <a:highlight>
                  <a:srgbClr val="FFFFFF"/>
                </a:highlight>
              </a:rPr>
              <a:t> </a:t>
            </a:r>
            <a:r>
              <a:rPr lang="tr-TR" sz="1800" b="1" dirty="0" err="1">
                <a:highlight>
                  <a:srgbClr val="FFFFFF"/>
                </a:highlight>
              </a:rPr>
              <a:t>more</a:t>
            </a:r>
            <a:r>
              <a:rPr lang="tr-TR" sz="1800" b="1" dirty="0">
                <a:highlight>
                  <a:srgbClr val="FFFFFF"/>
                </a:highlight>
              </a:rPr>
              <a:t> </a:t>
            </a:r>
            <a:r>
              <a:rPr lang="tr-TR" sz="1800" b="1" dirty="0" err="1">
                <a:highlight>
                  <a:srgbClr val="FFFFFF"/>
                </a:highlight>
              </a:rPr>
              <a:t>technical</a:t>
            </a:r>
            <a:r>
              <a:rPr lang="tr-TR" sz="1800" b="1" dirty="0">
                <a:highlight>
                  <a:srgbClr val="FFFFFF"/>
                </a:highlight>
              </a:rPr>
              <a:t> </a:t>
            </a:r>
            <a:r>
              <a:rPr lang="tr-TR" sz="1800" b="1" dirty="0" err="1">
                <a:highlight>
                  <a:srgbClr val="FFFFFF"/>
                </a:highlight>
              </a:rPr>
              <a:t>details</a:t>
            </a:r>
            <a:r>
              <a:rPr lang="tr-TR" sz="1800" b="1" dirty="0">
                <a:highlight>
                  <a:srgbClr val="FFFFFF"/>
                </a:highlight>
              </a:rPr>
              <a:t>.</a:t>
            </a:r>
            <a:endParaRPr sz="1800" b="1" dirty="0">
              <a:highlight>
                <a:srgbClr val="FFFFFF"/>
              </a:highlight>
            </a:endParaRPr>
          </a:p>
          <a:p>
            <a:pPr marL="0" lvl="0" indent="0" algn="l" rtl="0">
              <a:lnSpc>
                <a:spcPct val="166000"/>
              </a:lnSpc>
              <a:spcBef>
                <a:spcPts val="1500"/>
              </a:spcBef>
              <a:spcAft>
                <a:spcPts val="0"/>
              </a:spcAft>
              <a:buClr>
                <a:schemeClr val="dk1"/>
              </a:buClr>
              <a:buSzPts val="1100"/>
              <a:buFont typeface="Arial"/>
              <a:buNone/>
            </a:pPr>
            <a:r>
              <a:rPr lang="tr-TR" sz="1800" b="1" dirty="0" err="1">
                <a:highlight>
                  <a:srgbClr val="FFFFFF"/>
                </a:highlight>
              </a:rPr>
              <a:t>For</a:t>
            </a:r>
            <a:r>
              <a:rPr lang="tr-TR" sz="1800" b="1" dirty="0">
                <a:highlight>
                  <a:srgbClr val="FFFFFF"/>
                </a:highlight>
              </a:rPr>
              <a:t> </a:t>
            </a:r>
            <a:r>
              <a:rPr lang="tr-TR" sz="1800" b="1" dirty="0" err="1">
                <a:highlight>
                  <a:srgbClr val="FFFFFF"/>
                </a:highlight>
              </a:rPr>
              <a:t>understanding</a:t>
            </a:r>
            <a:r>
              <a:rPr lang="tr-TR" sz="1800" b="1" dirty="0">
                <a:highlight>
                  <a:srgbClr val="FFFFFF"/>
                </a:highlight>
              </a:rPr>
              <a:t> </a:t>
            </a:r>
            <a:r>
              <a:rPr lang="tr-TR" sz="1800" b="1" dirty="0" err="1">
                <a:highlight>
                  <a:srgbClr val="FFFFFF"/>
                </a:highlight>
              </a:rPr>
              <a:t>the</a:t>
            </a:r>
            <a:r>
              <a:rPr lang="tr-TR" sz="1800" b="1" dirty="0">
                <a:highlight>
                  <a:srgbClr val="FFFFFF"/>
                </a:highlight>
              </a:rPr>
              <a:t> </a:t>
            </a:r>
            <a:r>
              <a:rPr lang="tr-TR" sz="1800" b="1" dirty="0" err="1">
                <a:highlight>
                  <a:srgbClr val="FFFFFF"/>
                </a:highlight>
              </a:rPr>
              <a:t>components</a:t>
            </a:r>
            <a:r>
              <a:rPr lang="tr-TR" sz="1800" b="1" dirty="0">
                <a:highlight>
                  <a:srgbClr val="FFFFFF"/>
                </a:highlight>
              </a:rPr>
              <a:t>, </a:t>
            </a:r>
            <a:r>
              <a:rPr lang="tr-TR" sz="1800" dirty="0">
                <a:highlight>
                  <a:srgbClr val="FFFFFF"/>
                </a:highlight>
              </a:rPr>
              <a:t>First </a:t>
            </a:r>
            <a:r>
              <a:rPr lang="tr-TR" sz="1800" dirty="0" err="1">
                <a:highlight>
                  <a:srgbClr val="FFFFFF"/>
                </a:highlight>
              </a:rPr>
              <a:t>you</a:t>
            </a:r>
            <a:r>
              <a:rPr lang="tr-TR" sz="1800" dirty="0">
                <a:highlight>
                  <a:srgbClr val="FFFFFF"/>
                </a:highlight>
              </a:rPr>
              <a:t> </a:t>
            </a:r>
            <a:r>
              <a:rPr lang="tr-TR" sz="1800" dirty="0" err="1">
                <a:highlight>
                  <a:srgbClr val="FFFFFF"/>
                </a:highlight>
              </a:rPr>
              <a:t>need</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understand</a:t>
            </a:r>
            <a:r>
              <a:rPr lang="tr-TR" sz="1800" dirty="0">
                <a:highlight>
                  <a:srgbClr val="FFFFFF"/>
                </a:highlight>
              </a:rPr>
              <a:t> </a:t>
            </a:r>
            <a:r>
              <a:rPr lang="tr-TR" sz="1800" dirty="0" err="1">
                <a:highlight>
                  <a:srgbClr val="FFFFFF"/>
                </a:highlight>
              </a:rPr>
              <a:t>what</a:t>
            </a:r>
            <a:r>
              <a:rPr lang="tr-TR" sz="1800" dirty="0">
                <a:highlight>
                  <a:srgbClr val="FFFFFF"/>
                </a:highlight>
              </a:rPr>
              <a:t> a </a:t>
            </a:r>
            <a:r>
              <a:rPr lang="tr-TR" sz="1800" dirty="0" err="1">
                <a:highlight>
                  <a:srgbClr val="FFFFFF"/>
                </a:highlight>
              </a:rPr>
              <a:t>computer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or</a:t>
            </a:r>
            <a:r>
              <a:rPr lang="tr-TR" sz="1800" dirty="0">
                <a:highlight>
                  <a:srgbClr val="FFFFFF"/>
                </a:highlight>
              </a:rPr>
              <a:t> OS is. As </a:t>
            </a:r>
            <a:r>
              <a:rPr lang="tr-TR" sz="1800" dirty="0" err="1">
                <a:highlight>
                  <a:srgbClr val="FFFFFF"/>
                </a:highlight>
              </a:rPr>
              <a:t>I’ve</a:t>
            </a:r>
            <a:r>
              <a:rPr lang="tr-TR" sz="1800" dirty="0">
                <a:highlight>
                  <a:srgbClr val="FFFFFF"/>
                </a:highlight>
              </a:rPr>
              <a:t> </a:t>
            </a:r>
            <a:r>
              <a:rPr lang="tr-TR" sz="1800" dirty="0" err="1">
                <a:highlight>
                  <a:srgbClr val="FFFFFF"/>
                </a:highlight>
              </a:rPr>
              <a:t>stated</a:t>
            </a:r>
            <a:r>
              <a:rPr lang="tr-TR" sz="1800" dirty="0">
                <a:highlight>
                  <a:srgbClr val="FFFFFF"/>
                </a:highlight>
              </a:rPr>
              <a:t> </a:t>
            </a:r>
            <a:r>
              <a:rPr lang="tr-TR" sz="1800" dirty="0" err="1">
                <a:highlight>
                  <a:srgbClr val="FFFFFF"/>
                </a:highlight>
              </a:rPr>
              <a:t>earlier</a:t>
            </a:r>
            <a:r>
              <a:rPr lang="tr-TR" sz="1800" dirty="0">
                <a:highlight>
                  <a:srgbClr val="FFFFFF"/>
                </a:highlight>
              </a:rPr>
              <a:t>, an OS is </a:t>
            </a:r>
            <a:r>
              <a:rPr lang="tr-TR" sz="1800" dirty="0" err="1">
                <a:highlight>
                  <a:srgbClr val="FFFFFF"/>
                </a:highlight>
              </a:rPr>
              <a:t>the</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code</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manages</a:t>
            </a:r>
            <a:r>
              <a:rPr lang="tr-TR" sz="1800" dirty="0">
                <a:highlight>
                  <a:srgbClr val="FFFFFF"/>
                </a:highlight>
              </a:rPr>
              <a:t> </a:t>
            </a:r>
            <a:r>
              <a:rPr lang="tr-TR" sz="1800" dirty="0" err="1">
                <a:highlight>
                  <a:srgbClr val="FFFFFF"/>
                </a:highlight>
              </a:rPr>
              <a:t>the</a:t>
            </a:r>
            <a:r>
              <a:rPr lang="tr-TR" sz="1800" dirty="0">
                <a:highlight>
                  <a:srgbClr val="FFFFFF"/>
                </a:highlight>
              </a:rPr>
              <a:t> hardware in a </a:t>
            </a:r>
            <a:r>
              <a:rPr lang="tr-TR" sz="1800" dirty="0" err="1">
                <a:highlight>
                  <a:srgbClr val="FFFFFF"/>
                </a:highlight>
              </a:rPr>
              <a:t>physical</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It</a:t>
            </a:r>
            <a:r>
              <a:rPr lang="tr-TR" sz="1800" dirty="0">
                <a:highlight>
                  <a:srgbClr val="FFFFFF"/>
                </a:highlight>
              </a:rPr>
              <a:t> </a:t>
            </a:r>
            <a:r>
              <a:rPr lang="tr-TR" sz="1800" dirty="0" err="1">
                <a:highlight>
                  <a:srgbClr val="FFFFFF"/>
                </a:highlight>
              </a:rPr>
              <a:t>exists</a:t>
            </a:r>
            <a:r>
              <a:rPr lang="tr-TR" sz="1800" dirty="0">
                <a:highlight>
                  <a:srgbClr val="FFFFFF"/>
                </a:highlight>
              </a:rPr>
              <a:t> as a </a:t>
            </a:r>
            <a:r>
              <a:rPr lang="tr-TR" sz="1800" dirty="0" err="1">
                <a:highlight>
                  <a:srgbClr val="FFFFFF"/>
                </a:highlight>
              </a:rPr>
              <a:t>layer</a:t>
            </a:r>
            <a:r>
              <a:rPr lang="tr-TR" sz="1800" dirty="0">
                <a:highlight>
                  <a:srgbClr val="FFFFFF"/>
                </a:highlight>
              </a:rPr>
              <a:t> </a:t>
            </a:r>
            <a:r>
              <a:rPr lang="tr-TR" sz="1800" dirty="0" err="1">
                <a:highlight>
                  <a:srgbClr val="FFFFFF"/>
                </a:highlight>
              </a:rPr>
              <a:t>between</a:t>
            </a:r>
            <a:r>
              <a:rPr lang="tr-TR" sz="1800" dirty="0">
                <a:highlight>
                  <a:srgbClr val="FFFFFF"/>
                </a:highlight>
              </a:rPr>
              <a:t> </a:t>
            </a:r>
            <a:r>
              <a:rPr lang="tr-TR" sz="1800" dirty="0" err="1">
                <a:highlight>
                  <a:srgbClr val="FFFFFF"/>
                </a:highlight>
              </a:rPr>
              <a:t>your</a:t>
            </a:r>
            <a:r>
              <a:rPr lang="tr-TR" sz="1800" dirty="0">
                <a:highlight>
                  <a:srgbClr val="FFFFFF"/>
                </a:highlight>
              </a:rPr>
              <a:t> software </a:t>
            </a:r>
            <a:r>
              <a:rPr lang="tr-TR" sz="1800" dirty="0" err="1">
                <a:highlight>
                  <a:srgbClr val="FFFFFF"/>
                </a:highlight>
              </a:rPr>
              <a:t>and</a:t>
            </a:r>
            <a:r>
              <a:rPr lang="tr-TR" sz="1800" dirty="0">
                <a:highlight>
                  <a:srgbClr val="FFFFFF"/>
                </a:highlight>
              </a:rPr>
              <a:t> </a:t>
            </a:r>
            <a:r>
              <a:rPr lang="tr-TR" sz="1800" dirty="0" err="1">
                <a:highlight>
                  <a:srgbClr val="FFFFFF"/>
                </a:highlight>
              </a:rPr>
              <a:t>your</a:t>
            </a:r>
            <a:r>
              <a:rPr lang="tr-TR" sz="1800" dirty="0">
                <a:highlight>
                  <a:srgbClr val="FFFFFF"/>
                </a:highlight>
              </a:rPr>
              <a:t> hardware. </a:t>
            </a:r>
            <a:r>
              <a:rPr lang="tr-TR" sz="1800" dirty="0" err="1">
                <a:highlight>
                  <a:srgbClr val="FFFFFF"/>
                </a:highlight>
              </a:rPr>
              <a:t>Most</a:t>
            </a:r>
            <a:r>
              <a:rPr lang="tr-TR" sz="1800" dirty="0">
                <a:highlight>
                  <a:srgbClr val="FFFFFF"/>
                </a:highlight>
              </a:rPr>
              <a:t> </a:t>
            </a:r>
            <a:r>
              <a:rPr lang="tr-TR" sz="1800" dirty="0" err="1">
                <a:highlight>
                  <a:srgbClr val="FFFFFF"/>
                </a:highlight>
              </a:rPr>
              <a:t>people</a:t>
            </a:r>
            <a:r>
              <a:rPr lang="tr-TR" sz="1800" dirty="0">
                <a:highlight>
                  <a:srgbClr val="FFFFFF"/>
                </a:highlight>
              </a:rPr>
              <a:t> </a:t>
            </a:r>
            <a:r>
              <a:rPr lang="tr-TR" sz="1800" dirty="0" err="1">
                <a:highlight>
                  <a:srgbClr val="FFFFFF"/>
                </a:highlight>
              </a:rPr>
              <a:t>writing</a:t>
            </a:r>
            <a:r>
              <a:rPr lang="tr-TR" sz="1800" dirty="0">
                <a:highlight>
                  <a:srgbClr val="FFFFFF"/>
                </a:highlight>
              </a:rPr>
              <a:t> software do not </a:t>
            </a:r>
            <a:r>
              <a:rPr lang="tr-TR" sz="1800" dirty="0" err="1">
                <a:highlight>
                  <a:srgbClr val="FFFFFF"/>
                </a:highlight>
              </a:rPr>
              <a:t>want</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know</a:t>
            </a:r>
            <a:r>
              <a:rPr lang="tr-TR" sz="1800" dirty="0">
                <a:highlight>
                  <a:srgbClr val="FFFFFF"/>
                </a:highlight>
              </a:rPr>
              <a:t> how </a:t>
            </a:r>
            <a:r>
              <a:rPr lang="tr-TR" sz="1800" dirty="0" err="1">
                <a:highlight>
                  <a:srgbClr val="FFFFFF"/>
                </a:highlight>
              </a:rPr>
              <a:t>to</a:t>
            </a:r>
            <a:r>
              <a:rPr lang="tr-TR" sz="1800" dirty="0">
                <a:highlight>
                  <a:srgbClr val="FFFFFF"/>
                </a:highlight>
              </a:rPr>
              <a:t> </a:t>
            </a:r>
            <a:r>
              <a:rPr lang="tr-TR" sz="1800" dirty="0" err="1">
                <a:highlight>
                  <a:srgbClr val="FFFFFF"/>
                </a:highlight>
              </a:rPr>
              <a:t>address</a:t>
            </a:r>
            <a:r>
              <a:rPr lang="tr-TR" sz="1800" dirty="0">
                <a:highlight>
                  <a:srgbClr val="FFFFFF"/>
                </a:highlight>
              </a:rPr>
              <a:t> a CPU in </a:t>
            </a:r>
            <a:r>
              <a:rPr lang="tr-TR" sz="1800" dirty="0" err="1">
                <a:highlight>
                  <a:srgbClr val="FFFFFF"/>
                </a:highlight>
              </a:rPr>
              <a:t>assembler</a:t>
            </a:r>
            <a:r>
              <a:rPr lang="tr-TR" sz="1800" dirty="0">
                <a:highlight>
                  <a:srgbClr val="FFFFFF"/>
                </a:highlight>
              </a:rPr>
              <a:t>, </a:t>
            </a:r>
            <a:r>
              <a:rPr lang="tr-TR" sz="1800" dirty="0" err="1">
                <a:highlight>
                  <a:srgbClr val="FFFFFF"/>
                </a:highlight>
              </a:rPr>
              <a:t>or</a:t>
            </a:r>
            <a:r>
              <a:rPr lang="tr-TR" sz="1800" dirty="0">
                <a:highlight>
                  <a:srgbClr val="FFFFFF"/>
                </a:highlight>
              </a:rPr>
              <a:t> how </a:t>
            </a:r>
            <a:r>
              <a:rPr lang="tr-TR" sz="1800" dirty="0" err="1">
                <a:highlight>
                  <a:srgbClr val="FFFFFF"/>
                </a:highlight>
              </a:rPr>
              <a:t>to</a:t>
            </a:r>
            <a:r>
              <a:rPr lang="tr-TR" sz="1800" dirty="0">
                <a:highlight>
                  <a:srgbClr val="FFFFFF"/>
                </a:highlight>
              </a:rPr>
              <a:t> </a:t>
            </a:r>
            <a:r>
              <a:rPr lang="tr-TR" sz="1800" dirty="0" err="1">
                <a:highlight>
                  <a:srgbClr val="FFFFFF"/>
                </a:highlight>
              </a:rPr>
              <a:t>communicate</a:t>
            </a:r>
            <a:r>
              <a:rPr lang="tr-TR" sz="1800" dirty="0">
                <a:highlight>
                  <a:srgbClr val="FFFFFF"/>
                </a:highlight>
              </a:rPr>
              <a:t> </a:t>
            </a:r>
            <a:r>
              <a:rPr lang="tr-TR" sz="1800" dirty="0" err="1">
                <a:highlight>
                  <a:srgbClr val="FFFFFF"/>
                </a:highlight>
              </a:rPr>
              <a:t>with</a:t>
            </a:r>
            <a:r>
              <a:rPr lang="tr-TR" sz="1800" dirty="0">
                <a:highlight>
                  <a:srgbClr val="FFFFFF"/>
                </a:highlight>
              </a:rPr>
              <a:t> a </a:t>
            </a:r>
            <a:r>
              <a:rPr lang="tr-TR" sz="1800" dirty="0" err="1">
                <a:highlight>
                  <a:srgbClr val="FFFFFF"/>
                </a:highlight>
              </a:rPr>
              <a:t>graphics</a:t>
            </a:r>
            <a:r>
              <a:rPr lang="tr-TR" sz="1800" dirty="0">
                <a:highlight>
                  <a:srgbClr val="FFFFFF"/>
                </a:highlight>
              </a:rPr>
              <a:t> </a:t>
            </a:r>
            <a:r>
              <a:rPr lang="tr-TR" sz="1800" dirty="0" err="1">
                <a:highlight>
                  <a:srgbClr val="FFFFFF"/>
                </a:highlight>
              </a:rPr>
              <a:t>card</a:t>
            </a:r>
            <a:r>
              <a:rPr lang="tr-TR" sz="1800" dirty="0">
                <a:highlight>
                  <a:srgbClr val="FFFFFF"/>
                </a:highlight>
              </a:rPr>
              <a:t>. An OS </a:t>
            </a:r>
            <a:r>
              <a:rPr lang="tr-TR" sz="1800" dirty="0" err="1">
                <a:highlight>
                  <a:srgbClr val="FFFFFF"/>
                </a:highlight>
              </a:rPr>
              <a:t>such</a:t>
            </a:r>
            <a:r>
              <a:rPr lang="tr-TR" sz="1800" dirty="0">
                <a:highlight>
                  <a:srgbClr val="FFFFFF"/>
                </a:highlight>
              </a:rPr>
              <a:t> as Linux </a:t>
            </a:r>
            <a:r>
              <a:rPr lang="tr-TR" sz="1800" dirty="0" err="1">
                <a:highlight>
                  <a:srgbClr val="FFFFFF"/>
                </a:highlight>
              </a:rPr>
              <a:t>or</a:t>
            </a:r>
            <a:r>
              <a:rPr lang="tr-TR" sz="1800" dirty="0">
                <a:highlight>
                  <a:srgbClr val="FFFFFF"/>
                </a:highlight>
              </a:rPr>
              <a:t> Windows </a:t>
            </a:r>
            <a:r>
              <a:rPr lang="tr-TR" sz="1800" dirty="0" err="1">
                <a:highlight>
                  <a:srgbClr val="FFFFFF"/>
                </a:highlight>
              </a:rPr>
              <a:t>acts</a:t>
            </a:r>
            <a:r>
              <a:rPr lang="tr-TR" sz="1800" dirty="0">
                <a:highlight>
                  <a:srgbClr val="FFFFFF"/>
                </a:highlight>
              </a:rPr>
              <a:t> as a </a:t>
            </a:r>
            <a:r>
              <a:rPr lang="tr-TR" sz="1800" dirty="0" err="1">
                <a:highlight>
                  <a:srgbClr val="FFFFFF"/>
                </a:highlight>
              </a:rPr>
              <a:t>middleman</a:t>
            </a:r>
            <a:r>
              <a:rPr lang="tr-TR" sz="1800" dirty="0">
                <a:highlight>
                  <a:srgbClr val="FFFFFF"/>
                </a:highlight>
              </a:rPr>
              <a:t>.</a:t>
            </a:r>
            <a:endParaRPr sz="1800" dirty="0">
              <a:highlight>
                <a:srgbClr val="FFFFFF"/>
              </a:highlight>
            </a:endParaRPr>
          </a:p>
          <a:p>
            <a:pPr marL="0" lvl="0" indent="0" algn="l" rtl="0">
              <a:lnSpc>
                <a:spcPct val="166000"/>
              </a:lnSpc>
              <a:spcBef>
                <a:spcPts val="1500"/>
              </a:spcBef>
              <a:spcAft>
                <a:spcPts val="0"/>
              </a:spcAft>
              <a:buClr>
                <a:schemeClr val="dk1"/>
              </a:buClr>
              <a:buSzPts val="1100"/>
              <a:buFont typeface="Arial"/>
              <a:buNone/>
            </a:pPr>
            <a:r>
              <a:rPr lang="tr-TR" sz="1800" dirty="0" err="1">
                <a:highlight>
                  <a:srgbClr val="FFFFFF"/>
                </a:highlight>
              </a:rPr>
              <a:t>Every</a:t>
            </a:r>
            <a:r>
              <a:rPr lang="tr-TR" sz="1800" dirty="0">
                <a:highlight>
                  <a:srgbClr val="FFFFFF"/>
                </a:highlight>
              </a:rPr>
              <a:t> OS has </a:t>
            </a:r>
            <a:r>
              <a:rPr lang="tr-TR" sz="1800" dirty="0" err="1">
                <a:highlight>
                  <a:srgbClr val="FFFFFF"/>
                </a:highlight>
              </a:rPr>
              <a:t>component</a:t>
            </a:r>
            <a:r>
              <a:rPr lang="tr-TR" sz="1800" dirty="0">
                <a:highlight>
                  <a:srgbClr val="FFFFFF"/>
                </a:highlight>
              </a:rPr>
              <a:t> </a:t>
            </a:r>
            <a:r>
              <a:rPr lang="tr-TR" sz="1800" dirty="0" err="1">
                <a:highlight>
                  <a:srgbClr val="FFFFFF"/>
                </a:highlight>
              </a:rPr>
              <a:t>parts</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the</a:t>
            </a:r>
            <a:r>
              <a:rPr lang="tr-TR" sz="1800" dirty="0">
                <a:highlight>
                  <a:srgbClr val="FFFFFF"/>
                </a:highlight>
              </a:rPr>
              <a:t> Linux </a:t>
            </a:r>
            <a:r>
              <a:rPr lang="tr-TR" sz="1800" dirty="0" err="1">
                <a:highlight>
                  <a:srgbClr val="FFFFFF"/>
                </a:highlight>
              </a:rPr>
              <a:t>also</a:t>
            </a:r>
            <a:r>
              <a:rPr lang="tr-TR" sz="1800" dirty="0">
                <a:highlight>
                  <a:srgbClr val="FFFFFF"/>
                </a:highlight>
              </a:rPr>
              <a:t> has </a:t>
            </a:r>
            <a:r>
              <a:rPr lang="tr-TR" sz="1800" dirty="0" err="1">
                <a:highlight>
                  <a:srgbClr val="FFFFFF"/>
                </a:highlight>
              </a:rPr>
              <a:t>the</a:t>
            </a:r>
            <a:r>
              <a:rPr lang="tr-TR" sz="1800" dirty="0">
                <a:highlight>
                  <a:srgbClr val="FFFFFF"/>
                </a:highlight>
              </a:rPr>
              <a:t> </a:t>
            </a:r>
            <a:r>
              <a:rPr lang="tr-TR" sz="1800" dirty="0" err="1">
                <a:highlight>
                  <a:srgbClr val="FFFFFF"/>
                </a:highlight>
              </a:rPr>
              <a:t>following</a:t>
            </a:r>
            <a:r>
              <a:rPr lang="tr-TR" sz="1800" dirty="0">
                <a:highlight>
                  <a:srgbClr val="FFFFFF"/>
                </a:highlight>
              </a:rPr>
              <a:t> </a:t>
            </a:r>
            <a:r>
              <a:rPr lang="tr-TR" sz="1800" dirty="0" err="1">
                <a:highlight>
                  <a:srgbClr val="FFFFFF"/>
                </a:highlight>
              </a:rPr>
              <a:t>components</a:t>
            </a:r>
            <a:r>
              <a:rPr lang="tr-TR" sz="1800" dirty="0">
                <a:highlight>
                  <a:srgbClr val="FFFFFF"/>
                </a:highlight>
              </a:rPr>
              <a:t>:</a:t>
            </a:r>
            <a:endParaRPr sz="1800" dirty="0">
              <a:highlight>
                <a:srgbClr val="FFFFFF"/>
              </a:highlight>
            </a:endParaRPr>
          </a:p>
          <a:p>
            <a:pPr marL="800100" lvl="0" indent="-342900" algn="l" rtl="0">
              <a:lnSpc>
                <a:spcPct val="115000"/>
              </a:lnSpc>
              <a:spcBef>
                <a:spcPts val="1500"/>
              </a:spcBef>
              <a:spcAft>
                <a:spcPts val="0"/>
              </a:spcAft>
              <a:buClr>
                <a:srgbClr val="000000"/>
              </a:buClr>
              <a:buSzPts val="1800"/>
              <a:buChar char="●"/>
            </a:pPr>
            <a:r>
              <a:rPr lang="tr-TR" sz="1800" b="1" dirty="0" err="1">
                <a:highlight>
                  <a:srgbClr val="FFFFFF"/>
                </a:highlight>
              </a:rPr>
              <a:t>Bootloader</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needs</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go</a:t>
            </a:r>
            <a:r>
              <a:rPr lang="tr-TR" sz="1800" dirty="0">
                <a:highlight>
                  <a:srgbClr val="FFFFFF"/>
                </a:highlight>
              </a:rPr>
              <a:t> </a:t>
            </a:r>
            <a:r>
              <a:rPr lang="tr-TR" sz="1800" dirty="0" err="1">
                <a:highlight>
                  <a:srgbClr val="FFFFFF"/>
                </a:highlight>
              </a:rPr>
              <a:t>through</a:t>
            </a:r>
            <a:r>
              <a:rPr lang="tr-TR" sz="1800" dirty="0">
                <a:highlight>
                  <a:srgbClr val="FFFFFF"/>
                </a:highlight>
              </a:rPr>
              <a:t> a </a:t>
            </a:r>
            <a:r>
              <a:rPr lang="tr-TR" sz="1800" dirty="0" err="1">
                <a:highlight>
                  <a:srgbClr val="FFFFFF"/>
                </a:highlight>
              </a:rPr>
              <a:t>startup</a:t>
            </a:r>
            <a:r>
              <a:rPr lang="tr-TR" sz="1800" dirty="0">
                <a:highlight>
                  <a:srgbClr val="FFFFFF"/>
                </a:highlight>
              </a:rPr>
              <a:t> </a:t>
            </a:r>
            <a:r>
              <a:rPr lang="tr-TR" sz="1800" dirty="0" err="1">
                <a:highlight>
                  <a:srgbClr val="FFFFFF"/>
                </a:highlight>
              </a:rPr>
              <a:t>sequence</a:t>
            </a:r>
            <a:r>
              <a:rPr lang="tr-TR" sz="1800" dirty="0">
                <a:highlight>
                  <a:srgbClr val="FFFFFF"/>
                </a:highlight>
              </a:rPr>
              <a:t> </a:t>
            </a:r>
            <a:r>
              <a:rPr lang="tr-TR" sz="1800" dirty="0" err="1">
                <a:highlight>
                  <a:srgbClr val="FFFFFF"/>
                </a:highlight>
              </a:rPr>
              <a:t>called</a:t>
            </a:r>
            <a:r>
              <a:rPr lang="tr-TR" sz="1800" dirty="0">
                <a:highlight>
                  <a:srgbClr val="FFFFFF"/>
                </a:highlight>
              </a:rPr>
              <a:t> </a:t>
            </a:r>
            <a:r>
              <a:rPr lang="tr-TR" sz="1800" dirty="0" err="1">
                <a:highlight>
                  <a:srgbClr val="FFFFFF"/>
                </a:highlight>
              </a:rPr>
              <a:t>booting</a:t>
            </a:r>
            <a:r>
              <a:rPr lang="tr-TR" sz="1800" dirty="0">
                <a:highlight>
                  <a:srgbClr val="FFFFFF"/>
                </a:highlight>
              </a:rPr>
              <a:t>. </a:t>
            </a:r>
            <a:r>
              <a:rPr lang="tr-TR" sz="1800" dirty="0" err="1">
                <a:highlight>
                  <a:srgbClr val="FFFFFF"/>
                </a:highlight>
              </a:rPr>
              <a:t>This</a:t>
            </a:r>
            <a:r>
              <a:rPr lang="tr-TR" sz="1800" dirty="0">
                <a:highlight>
                  <a:srgbClr val="FFFFFF"/>
                </a:highlight>
              </a:rPr>
              <a:t> </a:t>
            </a:r>
            <a:r>
              <a:rPr lang="tr-TR" sz="1800" dirty="0" err="1">
                <a:highlight>
                  <a:srgbClr val="FFFFFF"/>
                </a:highlight>
              </a:rPr>
              <a:t>boot</a:t>
            </a:r>
            <a:r>
              <a:rPr lang="tr-TR" sz="1800" dirty="0">
                <a:highlight>
                  <a:srgbClr val="FFFFFF"/>
                </a:highlight>
              </a:rPr>
              <a:t> </a:t>
            </a:r>
            <a:r>
              <a:rPr lang="tr-TR" sz="1800" dirty="0" err="1">
                <a:highlight>
                  <a:srgbClr val="FFFFFF"/>
                </a:highlight>
              </a:rPr>
              <a:t>process</a:t>
            </a:r>
            <a:r>
              <a:rPr lang="tr-TR" sz="1800" dirty="0">
                <a:highlight>
                  <a:srgbClr val="FFFFFF"/>
                </a:highlight>
              </a:rPr>
              <a:t> </a:t>
            </a:r>
            <a:r>
              <a:rPr lang="tr-TR" sz="1800" dirty="0" err="1">
                <a:highlight>
                  <a:srgbClr val="FFFFFF"/>
                </a:highlight>
              </a:rPr>
              <a:t>needs</a:t>
            </a:r>
            <a:r>
              <a:rPr lang="tr-TR" sz="1800" dirty="0">
                <a:highlight>
                  <a:srgbClr val="FFFFFF"/>
                </a:highlight>
              </a:rPr>
              <a:t> </a:t>
            </a:r>
            <a:r>
              <a:rPr lang="tr-TR" sz="1800" dirty="0" err="1">
                <a:highlight>
                  <a:srgbClr val="FFFFFF"/>
                </a:highlight>
              </a:rPr>
              <a:t>guidance</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your</a:t>
            </a:r>
            <a:r>
              <a:rPr lang="tr-TR" sz="1800" dirty="0">
                <a:highlight>
                  <a:srgbClr val="FFFFFF"/>
                </a:highlight>
              </a:rPr>
              <a:t> OS is </a:t>
            </a:r>
            <a:r>
              <a:rPr lang="tr-TR" sz="1800" dirty="0" err="1">
                <a:highlight>
                  <a:srgbClr val="FFFFFF"/>
                </a:highlight>
              </a:rPr>
              <a:t>the</a:t>
            </a:r>
            <a:r>
              <a:rPr lang="tr-TR" sz="1800" dirty="0">
                <a:highlight>
                  <a:srgbClr val="FFFFFF"/>
                </a:highlight>
              </a:rPr>
              <a:t> software in </a:t>
            </a:r>
            <a:r>
              <a:rPr lang="tr-TR" sz="1800" dirty="0" err="1">
                <a:highlight>
                  <a:srgbClr val="FFFFFF"/>
                </a:highlight>
              </a:rPr>
              <a:t>control</a:t>
            </a:r>
            <a:r>
              <a:rPr lang="tr-TR" sz="1800" dirty="0">
                <a:highlight>
                  <a:srgbClr val="FFFFFF"/>
                </a:highlight>
              </a:rPr>
              <a:t> </a:t>
            </a:r>
            <a:r>
              <a:rPr lang="tr-TR" sz="1800" dirty="0" err="1">
                <a:highlight>
                  <a:srgbClr val="FFFFFF"/>
                </a:highlight>
              </a:rPr>
              <a:t>throughout</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boot</a:t>
            </a:r>
            <a:r>
              <a:rPr lang="tr-TR" sz="1800" dirty="0">
                <a:highlight>
                  <a:srgbClr val="FFFFFF"/>
                </a:highlight>
              </a:rPr>
              <a:t> </a:t>
            </a:r>
            <a:r>
              <a:rPr lang="tr-TR" sz="1800" dirty="0" err="1">
                <a:highlight>
                  <a:srgbClr val="FFFFFF"/>
                </a:highlight>
              </a:rPr>
              <a:t>process</a:t>
            </a:r>
            <a:r>
              <a:rPr lang="tr-TR" sz="1800" dirty="0">
                <a:highlight>
                  <a:srgbClr val="FFFFFF"/>
                </a:highlight>
              </a:rPr>
              <a:t>. </a:t>
            </a:r>
            <a:r>
              <a:rPr lang="tr-TR" sz="1800" dirty="0" err="1">
                <a:highlight>
                  <a:srgbClr val="FFFFFF"/>
                </a:highlight>
              </a:rPr>
              <a:t>When</a:t>
            </a:r>
            <a:r>
              <a:rPr lang="tr-TR" sz="1800" dirty="0">
                <a:highlight>
                  <a:srgbClr val="FFFFFF"/>
                </a:highlight>
              </a:rPr>
              <a:t> </a:t>
            </a:r>
            <a:r>
              <a:rPr lang="tr-TR" sz="1800" dirty="0" err="1">
                <a:highlight>
                  <a:srgbClr val="FFFFFF"/>
                </a:highlight>
              </a:rPr>
              <a:t>you</a:t>
            </a:r>
            <a:r>
              <a:rPr lang="tr-TR" sz="1800" dirty="0">
                <a:highlight>
                  <a:srgbClr val="FFFFFF"/>
                </a:highlight>
              </a:rPr>
              <a:t> start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bootloader</a:t>
            </a:r>
            <a:r>
              <a:rPr lang="tr-TR" sz="1800" dirty="0">
                <a:highlight>
                  <a:srgbClr val="FFFFFF"/>
                </a:highlight>
              </a:rPr>
              <a:t> </a:t>
            </a:r>
            <a:r>
              <a:rPr lang="tr-TR" sz="1800" dirty="0" err="1">
                <a:highlight>
                  <a:srgbClr val="FFFFFF"/>
                </a:highlight>
              </a:rPr>
              <a:t>for</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kickstarts</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process</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OS Kernel</a:t>
            </a:r>
            <a:r>
              <a:rPr lang="tr-TR" sz="1800" dirty="0">
                <a:highlight>
                  <a:srgbClr val="FFFFFF"/>
                </a:highlight>
              </a:rPr>
              <a:t>. </a:t>
            </a:r>
            <a:r>
              <a:rPr lang="tr-TR" sz="1800" dirty="0" err="1">
                <a:highlight>
                  <a:srgbClr val="FFFFFF"/>
                </a:highlight>
              </a:rPr>
              <a:t>You</a:t>
            </a:r>
            <a:r>
              <a:rPr lang="tr-TR" sz="1800" dirty="0">
                <a:highlight>
                  <a:srgbClr val="FFFFFF"/>
                </a:highlight>
              </a:rPr>
              <a:t> can </a:t>
            </a:r>
            <a:r>
              <a:rPr lang="tr-TR" sz="1800" dirty="0" err="1">
                <a:highlight>
                  <a:srgbClr val="FFFFFF"/>
                </a:highlight>
              </a:rPr>
              <a:t>call</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kernel</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part</a:t>
            </a:r>
            <a:r>
              <a:rPr lang="tr-TR" sz="1800" dirty="0">
                <a:highlight>
                  <a:srgbClr val="FFFFFF"/>
                </a:highlight>
              </a:rPr>
              <a:t> of </a:t>
            </a:r>
            <a:r>
              <a:rPr lang="tr-TR" sz="1800" dirty="0" err="1">
                <a:highlight>
                  <a:srgbClr val="FFFFFF"/>
                </a:highlight>
              </a:rPr>
              <a:t>the</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which</a:t>
            </a:r>
            <a:r>
              <a:rPr lang="tr-TR" sz="1800" dirty="0">
                <a:highlight>
                  <a:srgbClr val="FFFFFF"/>
                </a:highlight>
              </a:rPr>
              <a:t> is </a:t>
            </a:r>
            <a:r>
              <a:rPr lang="tr-TR" sz="1800" dirty="0" err="1">
                <a:highlight>
                  <a:srgbClr val="FFFFFF"/>
                </a:highlight>
              </a:rPr>
              <a:t>the</a:t>
            </a:r>
            <a:r>
              <a:rPr lang="tr-TR" sz="1800" dirty="0">
                <a:highlight>
                  <a:srgbClr val="FFFFFF"/>
                </a:highlight>
              </a:rPr>
              <a:t> “</a:t>
            </a:r>
            <a:r>
              <a:rPr lang="tr-TR" sz="1800" dirty="0" err="1">
                <a:highlight>
                  <a:srgbClr val="FFFFFF"/>
                </a:highlight>
              </a:rPr>
              <a:t>closest</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computing</a:t>
            </a:r>
            <a:r>
              <a:rPr lang="tr-TR" sz="1800" dirty="0">
                <a:highlight>
                  <a:srgbClr val="FFFFFF"/>
                </a:highlight>
              </a:rPr>
              <a:t> hardware as it is </a:t>
            </a:r>
            <a:r>
              <a:rPr lang="tr-TR" sz="1800" dirty="0" err="1">
                <a:highlight>
                  <a:srgbClr val="FFFFFF"/>
                </a:highlight>
              </a:rPr>
              <a:t>the</a:t>
            </a:r>
            <a:r>
              <a:rPr lang="tr-TR" sz="1800" dirty="0">
                <a:highlight>
                  <a:srgbClr val="FFFFFF"/>
                </a:highlight>
              </a:rPr>
              <a:t> </a:t>
            </a:r>
            <a:r>
              <a:rPr lang="tr-TR" sz="1800" dirty="0" err="1">
                <a:highlight>
                  <a:srgbClr val="FFFFFF"/>
                </a:highlight>
              </a:rPr>
              <a:t>part</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controls</a:t>
            </a:r>
            <a:r>
              <a:rPr lang="tr-TR" sz="1800" dirty="0">
                <a:highlight>
                  <a:srgbClr val="FFFFFF"/>
                </a:highlight>
              </a:rPr>
              <a:t> </a:t>
            </a:r>
            <a:r>
              <a:rPr lang="tr-TR" sz="1800" dirty="0" err="1">
                <a:highlight>
                  <a:srgbClr val="FFFFFF"/>
                </a:highlight>
              </a:rPr>
              <a:t>the</a:t>
            </a:r>
            <a:r>
              <a:rPr lang="tr-TR" sz="1800" dirty="0">
                <a:highlight>
                  <a:srgbClr val="FFFFFF"/>
                </a:highlight>
              </a:rPr>
              <a:t> CPU, </a:t>
            </a:r>
            <a:r>
              <a:rPr lang="tr-TR" sz="1800" dirty="0" err="1">
                <a:highlight>
                  <a:srgbClr val="FFFFFF"/>
                </a:highlight>
              </a:rPr>
              <a:t>access</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memory</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any</a:t>
            </a:r>
            <a:r>
              <a:rPr lang="tr-TR" sz="1800" dirty="0">
                <a:highlight>
                  <a:srgbClr val="FFFFFF"/>
                </a:highlight>
              </a:rPr>
              <a:t> </a:t>
            </a:r>
            <a:r>
              <a:rPr lang="tr-TR" sz="1800" dirty="0" err="1">
                <a:highlight>
                  <a:srgbClr val="FFFFFF"/>
                </a:highlight>
              </a:rPr>
              <a:t>peripheral</a:t>
            </a:r>
            <a:r>
              <a:rPr lang="tr-TR" sz="1800" dirty="0">
                <a:highlight>
                  <a:srgbClr val="FFFFFF"/>
                </a:highlight>
              </a:rPr>
              <a:t> </a:t>
            </a:r>
            <a:r>
              <a:rPr lang="tr-TR" sz="1800" dirty="0" err="1">
                <a:highlight>
                  <a:srgbClr val="FFFFFF"/>
                </a:highlight>
              </a:rPr>
              <a:t>devices</a:t>
            </a:r>
            <a:r>
              <a:rPr lang="tr-TR" sz="1800" dirty="0">
                <a:highlight>
                  <a:srgbClr val="FFFFFF"/>
                </a:highlight>
              </a:rPr>
              <a:t>. </a:t>
            </a:r>
            <a:r>
              <a:rPr lang="tr-TR" sz="1800" dirty="0" err="1">
                <a:highlight>
                  <a:srgbClr val="FFFFFF"/>
                </a:highlight>
              </a:rPr>
              <a:t>It</a:t>
            </a:r>
            <a:r>
              <a:rPr lang="tr-TR" sz="1800" dirty="0">
                <a:highlight>
                  <a:srgbClr val="FFFFFF"/>
                </a:highlight>
              </a:rPr>
              <a:t> is </a:t>
            </a:r>
            <a:r>
              <a:rPr lang="tr-TR" sz="1800" dirty="0" err="1">
                <a:highlight>
                  <a:srgbClr val="FFFFFF"/>
                </a:highlight>
              </a:rPr>
              <a:t>the</a:t>
            </a:r>
            <a:r>
              <a:rPr lang="tr-TR" sz="1800" dirty="0">
                <a:highlight>
                  <a:srgbClr val="FFFFFF"/>
                </a:highlight>
              </a:rPr>
              <a:t> “</a:t>
            </a:r>
            <a:r>
              <a:rPr lang="tr-TR" sz="1800" dirty="0" err="1">
                <a:highlight>
                  <a:srgbClr val="FFFFFF"/>
                </a:highlight>
              </a:rPr>
              <a:t>lowest</a:t>
            </a:r>
            <a:r>
              <a:rPr lang="tr-TR" sz="1800" dirty="0">
                <a:highlight>
                  <a:srgbClr val="FFFFFF"/>
                </a:highlight>
              </a:rPr>
              <a:t>” </a:t>
            </a:r>
            <a:r>
              <a:rPr lang="tr-TR" sz="1800" dirty="0" err="1">
                <a:highlight>
                  <a:srgbClr val="FFFFFF"/>
                </a:highlight>
              </a:rPr>
              <a:t>level</a:t>
            </a:r>
            <a:r>
              <a:rPr lang="tr-TR" sz="1800" dirty="0">
                <a:highlight>
                  <a:srgbClr val="FFFFFF"/>
                </a:highlight>
              </a:rPr>
              <a:t> at </a:t>
            </a:r>
            <a:r>
              <a:rPr lang="tr-TR" sz="1800" dirty="0" err="1">
                <a:highlight>
                  <a:srgbClr val="FFFFFF"/>
                </a:highlight>
              </a:rPr>
              <a:t>which</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works</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Background </a:t>
            </a:r>
            <a:r>
              <a:rPr lang="tr-TR" sz="1800" b="1" dirty="0" err="1">
                <a:highlight>
                  <a:srgbClr val="FFFFFF"/>
                </a:highlight>
              </a:rPr>
              <a:t>services</a:t>
            </a:r>
            <a:r>
              <a:rPr lang="tr-TR" sz="1800" dirty="0">
                <a:highlight>
                  <a:srgbClr val="FFFFFF"/>
                </a:highlight>
              </a:rPr>
              <a:t>. </a:t>
            </a:r>
            <a:r>
              <a:rPr lang="tr-TR" sz="1800" dirty="0" err="1">
                <a:highlight>
                  <a:srgbClr val="FFFFFF"/>
                </a:highlight>
              </a:rPr>
              <a:t>Called</a:t>
            </a:r>
            <a:r>
              <a:rPr lang="tr-TR" sz="1800" dirty="0">
                <a:highlight>
                  <a:srgbClr val="FFFFFF"/>
                </a:highlight>
              </a:rPr>
              <a:t> “</a:t>
            </a:r>
            <a:r>
              <a:rPr lang="tr-TR" sz="1800" dirty="0" err="1">
                <a:highlight>
                  <a:srgbClr val="FFFFFF"/>
                </a:highlight>
              </a:rPr>
              <a:t>daemons</a:t>
            </a:r>
            <a:r>
              <a:rPr lang="tr-TR" sz="1800" dirty="0">
                <a:highlight>
                  <a:srgbClr val="FFFFFF"/>
                </a:highlight>
              </a:rPr>
              <a:t>” in Linux, </a:t>
            </a:r>
            <a:r>
              <a:rPr lang="tr-TR" sz="1800" dirty="0" err="1">
                <a:highlight>
                  <a:srgbClr val="FFFFFF"/>
                </a:highlight>
              </a:rPr>
              <a:t>these</a:t>
            </a:r>
            <a:r>
              <a:rPr lang="tr-TR" sz="1800" dirty="0">
                <a:highlight>
                  <a:srgbClr val="FFFFFF"/>
                </a:highlight>
              </a:rPr>
              <a:t> </a:t>
            </a:r>
            <a:r>
              <a:rPr lang="tr-TR" sz="1800" dirty="0" err="1">
                <a:highlight>
                  <a:srgbClr val="FFFFFF"/>
                </a:highlight>
              </a:rPr>
              <a:t>small</a:t>
            </a:r>
            <a:r>
              <a:rPr lang="tr-TR" sz="1800" dirty="0">
                <a:highlight>
                  <a:srgbClr val="FFFFFF"/>
                </a:highlight>
              </a:rPr>
              <a:t> </a:t>
            </a:r>
            <a:r>
              <a:rPr lang="tr-TR" sz="1800" dirty="0" err="1">
                <a:highlight>
                  <a:srgbClr val="FFFFFF"/>
                </a:highlight>
              </a:rPr>
              <a:t>applications</a:t>
            </a:r>
            <a:r>
              <a:rPr lang="tr-TR" sz="1800" dirty="0">
                <a:highlight>
                  <a:srgbClr val="FFFFFF"/>
                </a:highlight>
              </a:rPr>
              <a:t> </a:t>
            </a:r>
            <a:r>
              <a:rPr lang="tr-TR" sz="1800" dirty="0" err="1">
                <a:highlight>
                  <a:srgbClr val="FFFFFF"/>
                </a:highlight>
              </a:rPr>
              <a:t>act</a:t>
            </a:r>
            <a:r>
              <a:rPr lang="tr-TR" sz="1800" dirty="0">
                <a:highlight>
                  <a:srgbClr val="FFFFFF"/>
                </a:highlight>
              </a:rPr>
              <a:t> as </a:t>
            </a:r>
            <a:r>
              <a:rPr lang="tr-TR" sz="1800" dirty="0" err="1">
                <a:highlight>
                  <a:srgbClr val="FFFFFF"/>
                </a:highlight>
              </a:rPr>
              <a:t>servants</a:t>
            </a:r>
            <a:r>
              <a:rPr lang="tr-TR" sz="1800" dirty="0">
                <a:highlight>
                  <a:srgbClr val="FFFFFF"/>
                </a:highlight>
              </a:rPr>
              <a:t> in </a:t>
            </a:r>
            <a:r>
              <a:rPr lang="tr-TR" sz="1800" dirty="0" err="1">
                <a:highlight>
                  <a:srgbClr val="FFFFFF"/>
                </a:highlight>
              </a:rPr>
              <a:t>the</a:t>
            </a:r>
            <a:r>
              <a:rPr lang="tr-TR" sz="1800" dirty="0">
                <a:highlight>
                  <a:srgbClr val="FFFFFF"/>
                </a:highlight>
              </a:rPr>
              <a:t> background, </a:t>
            </a:r>
            <a:r>
              <a:rPr lang="tr-TR" sz="1800" dirty="0" err="1">
                <a:highlight>
                  <a:srgbClr val="FFFFFF"/>
                </a:highlight>
              </a:rPr>
              <a:t>ensuring</a:t>
            </a:r>
            <a:r>
              <a:rPr lang="tr-TR" sz="1800" dirty="0">
                <a:highlight>
                  <a:srgbClr val="FFFFFF"/>
                </a:highlight>
              </a:rPr>
              <a:t> </a:t>
            </a:r>
            <a:r>
              <a:rPr lang="tr-TR" sz="1800" dirty="0" err="1">
                <a:highlight>
                  <a:srgbClr val="FFFFFF"/>
                </a:highlight>
              </a:rPr>
              <a:t>that</a:t>
            </a:r>
            <a:r>
              <a:rPr lang="tr-TR" sz="1800" dirty="0">
                <a:highlight>
                  <a:srgbClr val="FFFFFF"/>
                </a:highlight>
              </a:rPr>
              <a:t> </a:t>
            </a:r>
            <a:r>
              <a:rPr lang="tr-TR" sz="1800" dirty="0" err="1">
                <a:highlight>
                  <a:srgbClr val="FFFFFF"/>
                </a:highlight>
              </a:rPr>
              <a:t>key</a:t>
            </a:r>
            <a:r>
              <a:rPr lang="tr-TR" sz="1800" dirty="0">
                <a:highlight>
                  <a:srgbClr val="FFFFFF"/>
                </a:highlight>
              </a:rPr>
              <a:t> </a:t>
            </a:r>
            <a:r>
              <a:rPr lang="tr-TR" sz="1800" dirty="0" err="1">
                <a:highlight>
                  <a:srgbClr val="FFFFFF"/>
                </a:highlight>
              </a:rPr>
              <a:t>functions</a:t>
            </a:r>
            <a:r>
              <a:rPr lang="tr-TR" sz="1800" dirty="0">
                <a:highlight>
                  <a:srgbClr val="FFFFFF"/>
                </a:highlight>
              </a:rPr>
              <a:t> </a:t>
            </a:r>
            <a:r>
              <a:rPr lang="tr-TR" sz="1800" dirty="0" err="1">
                <a:highlight>
                  <a:srgbClr val="FFFFFF"/>
                </a:highlight>
              </a:rPr>
              <a:t>such</a:t>
            </a:r>
            <a:r>
              <a:rPr lang="tr-TR" sz="1800" dirty="0">
                <a:highlight>
                  <a:srgbClr val="FFFFFF"/>
                </a:highlight>
              </a:rPr>
              <a:t> as </a:t>
            </a:r>
            <a:r>
              <a:rPr lang="tr-TR" sz="1800" dirty="0" err="1">
                <a:highlight>
                  <a:srgbClr val="FFFFFF"/>
                </a:highlight>
              </a:rPr>
              <a:t>scheduling</a:t>
            </a:r>
            <a:r>
              <a:rPr lang="tr-TR" sz="1800" dirty="0">
                <a:highlight>
                  <a:srgbClr val="FFFFFF"/>
                </a:highlight>
              </a:rPr>
              <a:t>, </a:t>
            </a:r>
            <a:r>
              <a:rPr lang="tr-TR" sz="1800" dirty="0" err="1">
                <a:highlight>
                  <a:srgbClr val="FFFFFF"/>
                </a:highlight>
              </a:rPr>
              <a:t>printing</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multimedia</a:t>
            </a:r>
            <a:r>
              <a:rPr lang="tr-TR" sz="1800" dirty="0">
                <a:highlight>
                  <a:srgbClr val="FFFFFF"/>
                </a:highlight>
              </a:rPr>
              <a:t> </a:t>
            </a:r>
            <a:r>
              <a:rPr lang="tr-TR" sz="1800" dirty="0" err="1">
                <a:highlight>
                  <a:srgbClr val="FFFFFF"/>
                </a:highlight>
              </a:rPr>
              <a:t>function</a:t>
            </a:r>
            <a:r>
              <a:rPr lang="tr-TR" sz="1800" dirty="0">
                <a:highlight>
                  <a:srgbClr val="FFFFFF"/>
                </a:highlight>
              </a:rPr>
              <a:t> </a:t>
            </a:r>
            <a:r>
              <a:rPr lang="tr-TR" sz="1800" dirty="0" err="1">
                <a:highlight>
                  <a:srgbClr val="FFFFFF"/>
                </a:highlight>
              </a:rPr>
              <a:t>correctly</a:t>
            </a:r>
            <a:r>
              <a:rPr lang="tr-TR" sz="1800" dirty="0">
                <a:highlight>
                  <a:srgbClr val="FFFFFF"/>
                </a:highlight>
              </a:rPr>
              <a:t>. They </a:t>
            </a:r>
            <a:r>
              <a:rPr lang="tr-TR" sz="1800" dirty="0" err="1">
                <a:highlight>
                  <a:srgbClr val="FFFFFF"/>
                </a:highlight>
              </a:rPr>
              <a:t>load</a:t>
            </a:r>
            <a:r>
              <a:rPr lang="tr-TR" sz="1800" dirty="0">
                <a:highlight>
                  <a:srgbClr val="FFFFFF"/>
                </a:highlight>
              </a:rPr>
              <a:t> </a:t>
            </a:r>
            <a:r>
              <a:rPr lang="tr-TR" sz="1800" dirty="0" err="1">
                <a:highlight>
                  <a:srgbClr val="FFFFFF"/>
                </a:highlight>
              </a:rPr>
              <a:t>after</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have</a:t>
            </a:r>
            <a:r>
              <a:rPr lang="tr-TR" sz="1800" dirty="0">
                <a:highlight>
                  <a:srgbClr val="FFFFFF"/>
                </a:highlight>
              </a:rPr>
              <a:t> </a:t>
            </a:r>
            <a:r>
              <a:rPr lang="tr-TR" sz="1800" dirty="0" err="1">
                <a:highlight>
                  <a:srgbClr val="FFFFFF"/>
                </a:highlight>
              </a:rPr>
              <a:t>booted</a:t>
            </a:r>
            <a:r>
              <a:rPr lang="tr-TR" sz="1800" dirty="0">
                <a:highlight>
                  <a:srgbClr val="FFFFFF"/>
                </a:highlight>
              </a:rPr>
              <a:t> </a:t>
            </a:r>
            <a:r>
              <a:rPr lang="tr-TR" sz="1800" dirty="0" err="1">
                <a:highlight>
                  <a:srgbClr val="FFFFFF"/>
                </a:highlight>
              </a:rPr>
              <a:t>up</a:t>
            </a:r>
            <a:r>
              <a:rPr lang="tr-TR" sz="1800" dirty="0">
                <a:highlight>
                  <a:srgbClr val="FFFFFF"/>
                </a:highlight>
              </a:rPr>
              <a:t>, </a:t>
            </a:r>
            <a:r>
              <a:rPr lang="tr-TR" sz="1800" dirty="0" err="1">
                <a:highlight>
                  <a:srgbClr val="FFFFFF"/>
                </a:highlight>
              </a:rPr>
              <a:t>or</a:t>
            </a:r>
            <a:r>
              <a:rPr lang="tr-TR" sz="1800" dirty="0">
                <a:highlight>
                  <a:srgbClr val="FFFFFF"/>
                </a:highlight>
              </a:rPr>
              <a:t> </a:t>
            </a:r>
            <a:r>
              <a:rPr lang="tr-TR" sz="1800" dirty="0" err="1">
                <a:highlight>
                  <a:srgbClr val="FFFFFF"/>
                </a:highlight>
              </a:rPr>
              <a:t>when</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have</a:t>
            </a:r>
            <a:r>
              <a:rPr lang="tr-TR" sz="1800" dirty="0">
                <a:highlight>
                  <a:srgbClr val="FFFFFF"/>
                </a:highlight>
              </a:rPr>
              <a:t> </a:t>
            </a:r>
            <a:r>
              <a:rPr lang="tr-TR" sz="1800" dirty="0" err="1">
                <a:highlight>
                  <a:srgbClr val="FFFFFF"/>
                </a:highlight>
              </a:rPr>
              <a:t>logged</a:t>
            </a:r>
            <a:r>
              <a:rPr lang="tr-TR" sz="1800" dirty="0">
                <a:highlight>
                  <a:srgbClr val="FFFFFF"/>
                </a:highlight>
              </a:rPr>
              <a:t> </a:t>
            </a:r>
            <a:r>
              <a:rPr lang="tr-TR" sz="1800" dirty="0" err="1">
                <a:highlight>
                  <a:srgbClr val="FFFFFF"/>
                </a:highlight>
              </a:rPr>
              <a:t>into</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OS Shell.</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need</a:t>
            </a:r>
            <a:r>
              <a:rPr lang="tr-TR" sz="1800" dirty="0">
                <a:highlight>
                  <a:srgbClr val="FFFFFF"/>
                </a:highlight>
              </a:rPr>
              <a:t> </a:t>
            </a:r>
            <a:r>
              <a:rPr lang="tr-TR" sz="1800" dirty="0" err="1">
                <a:highlight>
                  <a:srgbClr val="FFFFFF"/>
                </a:highlight>
              </a:rPr>
              <a:t>to</a:t>
            </a:r>
            <a:r>
              <a:rPr lang="tr-TR" sz="1800" dirty="0">
                <a:highlight>
                  <a:srgbClr val="FFFFFF"/>
                </a:highlight>
              </a:rPr>
              <a:t> be </a:t>
            </a:r>
            <a:r>
              <a:rPr lang="tr-TR" sz="1800" dirty="0" err="1">
                <a:highlight>
                  <a:srgbClr val="FFFFFF"/>
                </a:highlight>
              </a:rPr>
              <a:t>able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tell</a:t>
            </a:r>
            <a:r>
              <a:rPr lang="tr-TR" sz="1800" dirty="0">
                <a:highlight>
                  <a:srgbClr val="FFFFFF"/>
                </a:highlight>
              </a:rPr>
              <a:t> </a:t>
            </a:r>
            <a:r>
              <a:rPr lang="tr-TR" sz="1800" dirty="0" err="1">
                <a:highlight>
                  <a:srgbClr val="FFFFFF"/>
                </a:highlight>
              </a:rPr>
              <a:t>our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what</a:t>
            </a:r>
            <a:r>
              <a:rPr lang="tr-TR" sz="1800" dirty="0">
                <a:highlight>
                  <a:srgbClr val="FFFFFF"/>
                </a:highlight>
              </a:rPr>
              <a:t> </a:t>
            </a:r>
            <a:r>
              <a:rPr lang="tr-TR" sz="1800" dirty="0" err="1">
                <a:highlight>
                  <a:srgbClr val="FFFFFF"/>
                </a:highlight>
              </a:rPr>
              <a:t>to</a:t>
            </a:r>
            <a:r>
              <a:rPr lang="tr-TR" sz="1800" dirty="0">
                <a:highlight>
                  <a:srgbClr val="FFFFFF"/>
                </a:highlight>
              </a:rPr>
              <a:t> do, </a:t>
            </a:r>
            <a:r>
              <a:rPr lang="tr-TR" sz="1800" dirty="0" err="1">
                <a:highlight>
                  <a:srgbClr val="FFFFFF"/>
                </a:highlight>
              </a:rPr>
              <a:t>and</a:t>
            </a:r>
            <a:r>
              <a:rPr lang="tr-TR" sz="1800" dirty="0">
                <a:highlight>
                  <a:srgbClr val="FFFFFF"/>
                </a:highlight>
              </a:rPr>
              <a:t> </a:t>
            </a:r>
            <a:r>
              <a:rPr lang="tr-TR" sz="1800" dirty="0" err="1">
                <a:highlight>
                  <a:srgbClr val="FFFFFF"/>
                </a:highlight>
              </a:rPr>
              <a:t>this</a:t>
            </a:r>
            <a:r>
              <a:rPr lang="tr-TR" sz="1800" dirty="0">
                <a:highlight>
                  <a:srgbClr val="FFFFFF"/>
                </a:highlight>
              </a:rPr>
              <a:t> is </a:t>
            </a:r>
            <a:r>
              <a:rPr lang="tr-TR" sz="1800" dirty="0" err="1">
                <a:highlight>
                  <a:srgbClr val="FFFFFF"/>
                </a:highlight>
              </a:rPr>
              <a:t>the</a:t>
            </a:r>
            <a:r>
              <a:rPr lang="tr-TR" sz="1800" dirty="0">
                <a:highlight>
                  <a:srgbClr val="FFFFFF"/>
                </a:highlight>
              </a:rPr>
              <a:t> </a:t>
            </a:r>
            <a:r>
              <a:rPr lang="tr-TR" sz="1800" dirty="0" err="1">
                <a:highlight>
                  <a:srgbClr val="FFFFFF"/>
                </a:highlight>
              </a:rPr>
              <a:t>goal</a:t>
            </a:r>
            <a:r>
              <a:rPr lang="tr-TR" sz="1800" dirty="0">
                <a:highlight>
                  <a:srgbClr val="FFFFFF"/>
                </a:highlight>
              </a:rPr>
              <a:t> of </a:t>
            </a:r>
            <a:r>
              <a:rPr lang="tr-TR" sz="1800" dirty="0" err="1">
                <a:highlight>
                  <a:srgbClr val="FFFFFF"/>
                </a:highlight>
              </a:rPr>
              <a:t>the</a:t>
            </a:r>
            <a:r>
              <a:rPr lang="tr-TR" sz="1800" dirty="0">
                <a:highlight>
                  <a:srgbClr val="FFFFFF"/>
                </a:highlight>
              </a:rPr>
              <a:t> </a:t>
            </a:r>
            <a:r>
              <a:rPr lang="tr-TR" sz="1800" dirty="0" err="1">
                <a:highlight>
                  <a:srgbClr val="FFFFFF"/>
                </a:highlight>
              </a:rPr>
              <a:t>shell</a:t>
            </a:r>
            <a:r>
              <a:rPr lang="tr-TR" sz="1800" dirty="0">
                <a:highlight>
                  <a:srgbClr val="FFFFFF"/>
                </a:highlight>
              </a:rPr>
              <a:t>. </a:t>
            </a:r>
            <a:r>
              <a:rPr lang="tr-TR" sz="1800" dirty="0" err="1">
                <a:highlight>
                  <a:srgbClr val="FFFFFF"/>
                </a:highlight>
              </a:rPr>
              <a:t>Also</a:t>
            </a:r>
            <a:r>
              <a:rPr lang="tr-TR" sz="1800" dirty="0">
                <a:highlight>
                  <a:srgbClr val="FFFFFF"/>
                </a:highlight>
              </a:rPr>
              <a:t> </a:t>
            </a:r>
            <a:r>
              <a:rPr lang="tr-TR" sz="1800" dirty="0" err="1">
                <a:highlight>
                  <a:srgbClr val="FFFFFF"/>
                </a:highlight>
              </a:rPr>
              <a:t>known</a:t>
            </a:r>
            <a:r>
              <a:rPr lang="tr-TR" sz="1800" dirty="0">
                <a:highlight>
                  <a:srgbClr val="FFFFFF"/>
                </a:highlight>
              </a:rPr>
              <a:t> as </a:t>
            </a:r>
            <a:r>
              <a:rPr lang="tr-TR" sz="1800" dirty="0" err="1">
                <a:highlight>
                  <a:srgbClr val="FFFFFF"/>
                </a:highlight>
              </a:rPr>
              <a:t>the</a:t>
            </a:r>
            <a:r>
              <a:rPr lang="tr-TR" sz="1800" dirty="0">
                <a:highlight>
                  <a:srgbClr val="FFFFFF"/>
                </a:highlight>
              </a:rPr>
              <a:t> </a:t>
            </a:r>
            <a:r>
              <a:rPr lang="tr-TR" sz="1800" dirty="0" err="1">
                <a:highlight>
                  <a:srgbClr val="FFFFFF"/>
                </a:highlight>
              </a:rPr>
              <a:t>command</a:t>
            </a:r>
            <a:r>
              <a:rPr lang="tr-TR" sz="1800" dirty="0">
                <a:highlight>
                  <a:srgbClr val="FFFFFF"/>
                </a:highlight>
              </a:rPr>
              <a:t> </a:t>
            </a:r>
            <a:r>
              <a:rPr lang="tr-TR" sz="1800" dirty="0" err="1">
                <a:highlight>
                  <a:srgbClr val="FFFFFF"/>
                </a:highlight>
              </a:rPr>
              <a:t>line</a:t>
            </a:r>
            <a:r>
              <a:rPr lang="tr-TR" sz="1800" dirty="0">
                <a:highlight>
                  <a:srgbClr val="FFFFFF"/>
                </a:highlight>
              </a:rPr>
              <a:t>, it is a </a:t>
            </a:r>
            <a:r>
              <a:rPr lang="tr-TR" sz="1800" dirty="0" err="1">
                <a:highlight>
                  <a:srgbClr val="FFFFFF"/>
                </a:highlight>
              </a:rPr>
              <a:t>facility</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lets</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instruct</a:t>
            </a:r>
            <a:r>
              <a:rPr lang="tr-TR" sz="1800" dirty="0">
                <a:highlight>
                  <a:srgbClr val="FFFFFF"/>
                </a:highlight>
              </a:rPr>
              <a:t> </a:t>
            </a:r>
            <a:r>
              <a:rPr lang="tr-TR" sz="1800" dirty="0" err="1">
                <a:highlight>
                  <a:srgbClr val="FFFFFF"/>
                </a:highlight>
              </a:rPr>
              <a:t>your</a:t>
            </a:r>
            <a:r>
              <a:rPr lang="tr-TR" sz="1800" dirty="0">
                <a:highlight>
                  <a:srgbClr val="FFFFFF"/>
                </a:highlight>
              </a:rPr>
              <a:t> OS </a:t>
            </a:r>
            <a:r>
              <a:rPr lang="tr-TR" sz="1800" dirty="0" err="1">
                <a:highlight>
                  <a:srgbClr val="FFFFFF"/>
                </a:highlight>
              </a:rPr>
              <a:t>using</a:t>
            </a:r>
            <a:r>
              <a:rPr lang="tr-TR" sz="1800" dirty="0">
                <a:highlight>
                  <a:srgbClr val="FFFFFF"/>
                </a:highlight>
              </a:rPr>
              <a:t> </a:t>
            </a:r>
            <a:r>
              <a:rPr lang="tr-TR" sz="1800" dirty="0" err="1">
                <a:highlight>
                  <a:srgbClr val="FFFFFF"/>
                </a:highlight>
              </a:rPr>
              <a:t>text</a:t>
            </a:r>
            <a:r>
              <a:rPr lang="tr-TR" sz="1800" dirty="0">
                <a:highlight>
                  <a:srgbClr val="FFFFFF"/>
                </a:highlight>
              </a:rPr>
              <a:t>. </a:t>
            </a:r>
            <a:r>
              <a:rPr lang="tr-TR" sz="1800" dirty="0" err="1">
                <a:highlight>
                  <a:srgbClr val="FFFFFF"/>
                </a:highlight>
              </a:rPr>
              <a:t>However</a:t>
            </a:r>
            <a:r>
              <a:rPr lang="tr-TR" sz="1800" dirty="0">
                <a:highlight>
                  <a:srgbClr val="FFFFFF"/>
                </a:highlight>
              </a:rPr>
              <a:t> </a:t>
            </a:r>
            <a:r>
              <a:rPr lang="tr-TR" sz="1800" dirty="0" err="1">
                <a:highlight>
                  <a:srgbClr val="FFFFFF"/>
                </a:highlight>
              </a:rPr>
              <a:t>few</a:t>
            </a:r>
            <a:r>
              <a:rPr lang="tr-TR" sz="1800" dirty="0">
                <a:highlight>
                  <a:srgbClr val="FFFFFF"/>
                </a:highlight>
              </a:rPr>
              <a:t> </a:t>
            </a:r>
            <a:r>
              <a:rPr lang="tr-TR" sz="1800" dirty="0" err="1">
                <a:highlight>
                  <a:srgbClr val="FFFFFF"/>
                </a:highlight>
              </a:rPr>
              <a:t>people</a:t>
            </a:r>
            <a:r>
              <a:rPr lang="tr-TR" sz="1800" dirty="0">
                <a:highlight>
                  <a:srgbClr val="FFFFFF"/>
                </a:highlight>
              </a:rPr>
              <a:t> </a:t>
            </a:r>
            <a:r>
              <a:rPr lang="tr-TR" sz="1800" dirty="0" err="1">
                <a:highlight>
                  <a:srgbClr val="FFFFFF"/>
                </a:highlight>
              </a:rPr>
              <a:t>nowadays</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familiar</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command</a:t>
            </a:r>
            <a:r>
              <a:rPr lang="tr-TR" sz="1800" dirty="0">
                <a:highlight>
                  <a:srgbClr val="FFFFFF"/>
                </a:highlight>
              </a:rPr>
              <a:t> </a:t>
            </a:r>
            <a:r>
              <a:rPr lang="tr-TR" sz="1800" dirty="0" err="1">
                <a:highlight>
                  <a:srgbClr val="FFFFFF"/>
                </a:highlight>
              </a:rPr>
              <a:t>line</a:t>
            </a:r>
            <a:r>
              <a:rPr lang="tr-TR" sz="1800" dirty="0">
                <a:highlight>
                  <a:srgbClr val="FFFFFF"/>
                </a:highlight>
              </a:rPr>
              <a:t> </a:t>
            </a:r>
            <a:r>
              <a:rPr lang="tr-TR" sz="1800" dirty="0" err="1">
                <a:highlight>
                  <a:srgbClr val="FFFFFF"/>
                </a:highlight>
              </a:rPr>
              <a:t>code</a:t>
            </a:r>
            <a:r>
              <a:rPr lang="tr-TR" sz="1800" dirty="0">
                <a:highlight>
                  <a:srgbClr val="FFFFFF"/>
                </a:highlight>
              </a:rPr>
              <a:t>, </a:t>
            </a:r>
            <a:r>
              <a:rPr lang="tr-TR" sz="1800" dirty="0" err="1">
                <a:highlight>
                  <a:srgbClr val="FFFFFF"/>
                </a:highlight>
              </a:rPr>
              <a:t>and</a:t>
            </a:r>
            <a:r>
              <a:rPr lang="tr-TR" sz="1800" dirty="0">
                <a:highlight>
                  <a:srgbClr val="FFFFFF"/>
                </a:highlight>
              </a:rPr>
              <a:t> it </a:t>
            </a:r>
            <a:r>
              <a:rPr lang="tr-TR" sz="1800" dirty="0" err="1">
                <a:highlight>
                  <a:srgbClr val="FFFFFF"/>
                </a:highlight>
              </a:rPr>
              <a:t>once</a:t>
            </a:r>
            <a:r>
              <a:rPr lang="tr-TR" sz="1800" dirty="0">
                <a:highlight>
                  <a:srgbClr val="FFFFFF"/>
                </a:highlight>
              </a:rPr>
              <a:t> </a:t>
            </a:r>
            <a:r>
              <a:rPr lang="tr-TR" sz="1800" dirty="0" err="1">
                <a:highlight>
                  <a:srgbClr val="FFFFFF"/>
                </a:highlight>
              </a:rPr>
              <a:t>used</a:t>
            </a:r>
            <a:r>
              <a:rPr lang="tr-TR" sz="1800" dirty="0">
                <a:highlight>
                  <a:srgbClr val="FFFFFF"/>
                </a:highlight>
              </a:rPr>
              <a:t> </a:t>
            </a:r>
            <a:r>
              <a:rPr lang="tr-TR" sz="1800" dirty="0" err="1">
                <a:highlight>
                  <a:srgbClr val="FFFFFF"/>
                </a:highlight>
              </a:rPr>
              <a:t>to</a:t>
            </a:r>
            <a:r>
              <a:rPr lang="tr-TR" sz="1800" dirty="0">
                <a:highlight>
                  <a:srgbClr val="FFFFFF"/>
                </a:highlight>
              </a:rPr>
              <a:t> put </a:t>
            </a:r>
            <a:r>
              <a:rPr lang="tr-TR" sz="1800" dirty="0" err="1">
                <a:highlight>
                  <a:srgbClr val="FFFFFF"/>
                </a:highlight>
              </a:rPr>
              <a:t>people</a:t>
            </a:r>
            <a:r>
              <a:rPr lang="tr-TR" sz="1800" dirty="0">
                <a:highlight>
                  <a:srgbClr val="FFFFFF"/>
                </a:highlight>
              </a:rPr>
              <a:t> </a:t>
            </a:r>
            <a:r>
              <a:rPr lang="tr-TR" sz="1800" dirty="0" err="1">
                <a:highlight>
                  <a:srgbClr val="FFFFFF"/>
                </a:highlight>
              </a:rPr>
              <a:t>off</a:t>
            </a:r>
            <a:r>
              <a:rPr lang="tr-TR" sz="1800" dirty="0">
                <a:highlight>
                  <a:srgbClr val="FFFFFF"/>
                </a:highlight>
              </a:rPr>
              <a:t> </a:t>
            </a:r>
            <a:r>
              <a:rPr lang="tr-TR" sz="1800" dirty="0" err="1">
                <a:highlight>
                  <a:srgbClr val="FFFFFF"/>
                </a:highlight>
              </a:rPr>
              <a:t>using</a:t>
            </a:r>
            <a:r>
              <a:rPr lang="tr-TR" sz="1800" dirty="0">
                <a:highlight>
                  <a:srgbClr val="FFFFFF"/>
                </a:highlight>
              </a:rPr>
              <a:t> Linux. </a:t>
            </a:r>
            <a:r>
              <a:rPr lang="tr-TR" sz="1800" dirty="0" err="1">
                <a:highlight>
                  <a:srgbClr val="FFFF00"/>
                </a:highlight>
              </a:rPr>
              <a:t>This</a:t>
            </a:r>
            <a:r>
              <a:rPr lang="tr-TR" sz="1800" dirty="0">
                <a:highlight>
                  <a:srgbClr val="FFFF00"/>
                </a:highlight>
              </a:rPr>
              <a:t> </a:t>
            </a:r>
            <a:r>
              <a:rPr lang="tr-TR" sz="1800" dirty="0" err="1">
                <a:highlight>
                  <a:srgbClr val="FFFF00"/>
                </a:highlight>
              </a:rPr>
              <a:t>changed</a:t>
            </a:r>
            <a:r>
              <a:rPr lang="tr-TR" sz="1800" dirty="0">
                <a:highlight>
                  <a:srgbClr val="FFFF00"/>
                </a:highlight>
              </a:rPr>
              <a:t> </a:t>
            </a:r>
            <a:r>
              <a:rPr lang="tr-TR" sz="1800" dirty="0" err="1">
                <a:highlight>
                  <a:srgbClr val="FFFF00"/>
                </a:highlight>
              </a:rPr>
              <a:t>because</a:t>
            </a:r>
            <a:r>
              <a:rPr lang="tr-TR" sz="1800" dirty="0">
                <a:highlight>
                  <a:srgbClr val="FFFF00"/>
                </a:highlight>
              </a:rPr>
              <a:t> a modern </a:t>
            </a:r>
            <a:r>
              <a:rPr lang="tr-TR" sz="1800" dirty="0" err="1">
                <a:highlight>
                  <a:srgbClr val="FFFF00"/>
                </a:highlight>
              </a:rPr>
              <a:t>distribution</a:t>
            </a:r>
            <a:r>
              <a:rPr lang="tr-TR" sz="1800" dirty="0">
                <a:highlight>
                  <a:srgbClr val="FFFF00"/>
                </a:highlight>
              </a:rPr>
              <a:t> of Linux </a:t>
            </a:r>
            <a:r>
              <a:rPr lang="tr-TR" sz="1800" dirty="0" err="1">
                <a:highlight>
                  <a:srgbClr val="FFFF00"/>
                </a:highlight>
              </a:rPr>
              <a:t>will</a:t>
            </a:r>
            <a:r>
              <a:rPr lang="tr-TR" sz="1800" dirty="0">
                <a:highlight>
                  <a:srgbClr val="FFFF00"/>
                </a:highlight>
              </a:rPr>
              <a:t> </a:t>
            </a:r>
            <a:r>
              <a:rPr lang="tr-TR" sz="1800" dirty="0" err="1">
                <a:highlight>
                  <a:srgbClr val="FFFF00"/>
                </a:highlight>
              </a:rPr>
              <a:t>use</a:t>
            </a:r>
            <a:r>
              <a:rPr lang="tr-TR" sz="1800" dirty="0">
                <a:highlight>
                  <a:srgbClr val="FFFF00"/>
                </a:highlight>
              </a:rPr>
              <a:t> a desktop </a:t>
            </a:r>
            <a:r>
              <a:rPr lang="tr-TR" sz="1800" dirty="0" err="1">
                <a:highlight>
                  <a:srgbClr val="FFFF00"/>
                </a:highlight>
              </a:rPr>
              <a:t>shell</a:t>
            </a:r>
            <a:r>
              <a:rPr lang="tr-TR" sz="1800" dirty="0">
                <a:highlight>
                  <a:srgbClr val="FFFF00"/>
                </a:highlight>
              </a:rPr>
              <a:t> </a:t>
            </a:r>
            <a:r>
              <a:rPr lang="tr-TR" sz="1800" dirty="0" err="1">
                <a:highlight>
                  <a:srgbClr val="FFFF00"/>
                </a:highlight>
              </a:rPr>
              <a:t>just</a:t>
            </a:r>
            <a:r>
              <a:rPr lang="tr-TR" sz="1800" dirty="0">
                <a:highlight>
                  <a:srgbClr val="FFFF00"/>
                </a:highlight>
              </a:rPr>
              <a:t> </a:t>
            </a:r>
            <a:r>
              <a:rPr lang="tr-TR" sz="1800" dirty="0" err="1">
                <a:highlight>
                  <a:srgbClr val="FFFF00"/>
                </a:highlight>
              </a:rPr>
              <a:t>like</a:t>
            </a:r>
            <a:r>
              <a:rPr lang="tr-TR" sz="1800" dirty="0">
                <a:highlight>
                  <a:srgbClr val="FFFF00"/>
                </a:highlight>
              </a:rPr>
              <a:t> Windows.</a:t>
            </a:r>
            <a:endParaRPr sz="1800" dirty="0">
              <a:highlight>
                <a:srgbClr val="FFFF00"/>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Graphics server</a:t>
            </a:r>
            <a:r>
              <a:rPr lang="tr-TR" sz="1800" dirty="0">
                <a:highlight>
                  <a:srgbClr val="FFFFFF"/>
                </a:highlight>
              </a:rPr>
              <a:t>. </a:t>
            </a:r>
            <a:r>
              <a:rPr lang="tr-TR" sz="1800" dirty="0" err="1">
                <a:highlight>
                  <a:srgbClr val="FFFFFF"/>
                </a:highlight>
              </a:rPr>
              <a:t>This</a:t>
            </a:r>
            <a:r>
              <a:rPr lang="tr-TR" sz="1800" dirty="0">
                <a:highlight>
                  <a:srgbClr val="FFFFFF"/>
                </a:highlight>
              </a:rPr>
              <a:t> </a:t>
            </a:r>
            <a:r>
              <a:rPr lang="tr-TR" sz="1800" dirty="0" err="1">
                <a:highlight>
                  <a:srgbClr val="FFFFFF"/>
                </a:highlight>
              </a:rPr>
              <a:t>provides</a:t>
            </a:r>
            <a:r>
              <a:rPr lang="tr-TR" sz="1800" dirty="0">
                <a:highlight>
                  <a:srgbClr val="FFFFFF"/>
                </a:highlight>
              </a:rPr>
              <a:t> a </a:t>
            </a:r>
            <a:r>
              <a:rPr lang="tr-TR" sz="1800" dirty="0" err="1">
                <a:highlight>
                  <a:srgbClr val="FFFFFF"/>
                </a:highlight>
              </a:rPr>
              <a:t>graphical</a:t>
            </a:r>
            <a:r>
              <a:rPr lang="tr-TR" sz="1800" dirty="0">
                <a:highlight>
                  <a:srgbClr val="FFFFFF"/>
                </a:highlight>
              </a:rPr>
              <a:t> </a:t>
            </a:r>
            <a:r>
              <a:rPr lang="tr-TR" sz="1800" dirty="0" err="1">
                <a:highlight>
                  <a:srgbClr val="FFFFFF"/>
                </a:highlight>
              </a:rPr>
              <a:t>sub-system</a:t>
            </a:r>
            <a:r>
              <a:rPr lang="tr-TR" sz="1800" dirty="0">
                <a:highlight>
                  <a:srgbClr val="FFFFFF"/>
                </a:highlight>
              </a:rPr>
              <a:t> </a:t>
            </a:r>
            <a:r>
              <a:rPr lang="tr-TR" sz="1800" dirty="0" err="1">
                <a:highlight>
                  <a:srgbClr val="FFFFFF"/>
                </a:highlight>
              </a:rPr>
              <a:t>that</a:t>
            </a:r>
            <a:r>
              <a:rPr lang="tr-TR" sz="1800" dirty="0">
                <a:highlight>
                  <a:srgbClr val="FFFFFF"/>
                </a:highlight>
              </a:rPr>
              <a:t> </a:t>
            </a:r>
            <a:r>
              <a:rPr lang="tr-TR" sz="1800" dirty="0" err="1">
                <a:highlight>
                  <a:srgbClr val="FFFFFF"/>
                </a:highlight>
              </a:rPr>
              <a:t>renders</a:t>
            </a:r>
            <a:r>
              <a:rPr lang="tr-TR" sz="1800" dirty="0">
                <a:highlight>
                  <a:srgbClr val="FFFFFF"/>
                </a:highlight>
              </a:rPr>
              <a:t> </a:t>
            </a:r>
            <a:r>
              <a:rPr lang="tr-TR" sz="1800" dirty="0" err="1">
                <a:highlight>
                  <a:srgbClr val="FFFFFF"/>
                </a:highlight>
              </a:rPr>
              <a:t>images</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shapes</a:t>
            </a:r>
            <a:r>
              <a:rPr lang="tr-TR" sz="1800" dirty="0">
                <a:highlight>
                  <a:srgbClr val="FFFFFF"/>
                </a:highlight>
              </a:rPr>
              <a:t> on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monitor</a:t>
            </a:r>
            <a:r>
              <a:rPr lang="tr-TR" sz="1800" dirty="0">
                <a:highlight>
                  <a:srgbClr val="FFFFFF"/>
                </a:highlight>
              </a:rPr>
              <a:t>. Linux </a:t>
            </a:r>
            <a:r>
              <a:rPr lang="tr-TR" sz="1800" dirty="0" err="1">
                <a:highlight>
                  <a:srgbClr val="FFFFFF"/>
                </a:highlight>
              </a:rPr>
              <a:t>uses</a:t>
            </a:r>
            <a:r>
              <a:rPr lang="tr-TR" sz="1800" dirty="0">
                <a:highlight>
                  <a:srgbClr val="FFFFFF"/>
                </a:highlight>
              </a:rPr>
              <a:t> a </a:t>
            </a:r>
            <a:r>
              <a:rPr lang="tr-TR" sz="1800" dirty="0" err="1">
                <a:highlight>
                  <a:srgbClr val="FFFFFF"/>
                </a:highlight>
              </a:rPr>
              <a:t>graphical</a:t>
            </a:r>
            <a:r>
              <a:rPr lang="tr-TR" sz="1800" dirty="0">
                <a:highlight>
                  <a:srgbClr val="FFFFFF"/>
                </a:highlight>
              </a:rPr>
              <a:t> server </a:t>
            </a:r>
            <a:r>
              <a:rPr lang="tr-TR" sz="1800" dirty="0" err="1">
                <a:highlight>
                  <a:srgbClr val="FFFFFF"/>
                </a:highlight>
              </a:rPr>
              <a:t>called</a:t>
            </a:r>
            <a:r>
              <a:rPr lang="tr-TR" sz="1800" dirty="0">
                <a:highlight>
                  <a:srgbClr val="FFFFFF"/>
                </a:highlight>
              </a:rPr>
              <a:t> “X” </a:t>
            </a:r>
            <a:r>
              <a:rPr lang="tr-TR" sz="1800" dirty="0" err="1">
                <a:highlight>
                  <a:srgbClr val="FFFFFF"/>
                </a:highlight>
              </a:rPr>
              <a:t>or</a:t>
            </a:r>
            <a:r>
              <a:rPr lang="tr-TR" sz="1800" dirty="0">
                <a:highlight>
                  <a:srgbClr val="FFFFFF"/>
                </a:highlight>
              </a:rPr>
              <a:t> “X-server”.</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Desktop </a:t>
            </a:r>
            <a:r>
              <a:rPr lang="tr-TR" sz="1800" b="1" dirty="0" err="1">
                <a:highlight>
                  <a:srgbClr val="FFFFFF"/>
                </a:highlight>
              </a:rPr>
              <a:t>environment</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can’t</a:t>
            </a:r>
            <a:r>
              <a:rPr lang="tr-TR" sz="1800" dirty="0">
                <a:highlight>
                  <a:srgbClr val="FFFFFF"/>
                </a:highlight>
              </a:rPr>
              <a:t> </a:t>
            </a:r>
            <a:r>
              <a:rPr lang="tr-TR" sz="1800" dirty="0" err="1">
                <a:highlight>
                  <a:srgbClr val="FFFFFF"/>
                </a:highlight>
              </a:rPr>
              <a:t>interact</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graphical</a:t>
            </a:r>
            <a:r>
              <a:rPr lang="tr-TR" sz="1800" dirty="0">
                <a:highlight>
                  <a:srgbClr val="FFFFFF"/>
                </a:highlight>
              </a:rPr>
              <a:t> server </a:t>
            </a:r>
            <a:r>
              <a:rPr lang="tr-TR" sz="1800" dirty="0" err="1">
                <a:highlight>
                  <a:srgbClr val="FFFFFF"/>
                </a:highlight>
              </a:rPr>
              <a:t>directly</a:t>
            </a:r>
            <a:r>
              <a:rPr lang="tr-TR" sz="1800" dirty="0">
                <a:highlight>
                  <a:srgbClr val="FFFFFF"/>
                </a:highlight>
              </a:rPr>
              <a:t>. </a:t>
            </a:r>
            <a:r>
              <a:rPr lang="tr-TR" sz="1800" dirty="0" err="1">
                <a:highlight>
                  <a:srgbClr val="FFFFFF"/>
                </a:highlight>
              </a:rPr>
              <a:t>Instead</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need</a:t>
            </a:r>
            <a:r>
              <a:rPr lang="tr-TR" sz="1800" dirty="0">
                <a:highlight>
                  <a:srgbClr val="FFFFFF"/>
                </a:highlight>
              </a:rPr>
              <a:t> software </a:t>
            </a:r>
            <a:r>
              <a:rPr lang="tr-TR" sz="1800" dirty="0" err="1">
                <a:highlight>
                  <a:srgbClr val="FFFFFF"/>
                </a:highlight>
              </a:rPr>
              <a:t>that</a:t>
            </a:r>
            <a:r>
              <a:rPr lang="tr-TR" sz="1800" dirty="0">
                <a:highlight>
                  <a:srgbClr val="FFFFFF"/>
                </a:highlight>
              </a:rPr>
              <a:t> can </a:t>
            </a:r>
            <a:r>
              <a:rPr lang="tr-TR" sz="1800" dirty="0" err="1">
                <a:highlight>
                  <a:srgbClr val="FFFFFF"/>
                </a:highlight>
              </a:rPr>
              <a:t>drive</a:t>
            </a:r>
            <a:r>
              <a:rPr lang="tr-TR" sz="1800" dirty="0">
                <a:highlight>
                  <a:srgbClr val="FFFFFF"/>
                </a:highlight>
              </a:rPr>
              <a:t> </a:t>
            </a:r>
            <a:r>
              <a:rPr lang="tr-TR" sz="1800" dirty="0" err="1">
                <a:highlight>
                  <a:srgbClr val="FFFFFF"/>
                </a:highlight>
              </a:rPr>
              <a:t>the</a:t>
            </a:r>
            <a:r>
              <a:rPr lang="tr-TR" sz="1800" dirty="0">
                <a:highlight>
                  <a:srgbClr val="FFFFFF"/>
                </a:highlight>
              </a:rPr>
              <a:t> server. </a:t>
            </a:r>
            <a:r>
              <a:rPr lang="tr-TR" sz="1800" dirty="0" err="1">
                <a:highlight>
                  <a:srgbClr val="FFFFFF"/>
                </a:highlight>
              </a:rPr>
              <a:t>This</a:t>
            </a:r>
            <a:r>
              <a:rPr lang="tr-TR" sz="1800" dirty="0">
                <a:highlight>
                  <a:srgbClr val="FFFFFF"/>
                </a:highlight>
              </a:rPr>
              <a:t> is </a:t>
            </a:r>
            <a:r>
              <a:rPr lang="tr-TR" sz="1800" dirty="0" err="1">
                <a:highlight>
                  <a:srgbClr val="FFFFFF"/>
                </a:highlight>
              </a:rPr>
              <a:t>called</a:t>
            </a:r>
            <a:r>
              <a:rPr lang="tr-TR" sz="1800" dirty="0">
                <a:highlight>
                  <a:srgbClr val="FFFFFF"/>
                </a:highlight>
              </a:rPr>
              <a:t> a desktop </a:t>
            </a:r>
            <a:r>
              <a:rPr lang="tr-TR" sz="1800" dirty="0" err="1">
                <a:highlight>
                  <a:srgbClr val="FFFFFF"/>
                </a:highlight>
              </a:rPr>
              <a:t>environment</a:t>
            </a:r>
            <a:r>
              <a:rPr lang="tr-TR" sz="1800" dirty="0">
                <a:highlight>
                  <a:srgbClr val="FFFFFF"/>
                </a:highlight>
              </a:rPr>
              <a:t> in Linux </a:t>
            </a:r>
            <a:r>
              <a:rPr lang="tr-TR" sz="1800" dirty="0" err="1">
                <a:highlight>
                  <a:srgbClr val="FFFFFF"/>
                </a:highlight>
              </a:rPr>
              <a:t>and</a:t>
            </a:r>
            <a:r>
              <a:rPr lang="tr-TR" sz="1800" dirty="0">
                <a:highlight>
                  <a:srgbClr val="FFFFFF"/>
                </a:highlight>
              </a:rPr>
              <a:t> </a:t>
            </a:r>
            <a:r>
              <a:rPr lang="tr-TR" sz="1800" dirty="0" err="1">
                <a:highlight>
                  <a:srgbClr val="FFFFFF"/>
                </a:highlight>
              </a:rPr>
              <a:t>there</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plenty</a:t>
            </a:r>
            <a:r>
              <a:rPr lang="tr-TR" sz="1800" dirty="0">
                <a:highlight>
                  <a:srgbClr val="FFFFFF"/>
                </a:highlight>
              </a:rPr>
              <a:t> of </a:t>
            </a:r>
            <a:r>
              <a:rPr lang="tr-TR" sz="1800" dirty="0" err="1">
                <a:highlight>
                  <a:srgbClr val="FFFFFF"/>
                </a:highlight>
              </a:rPr>
              <a:t>options</a:t>
            </a:r>
            <a:r>
              <a:rPr lang="tr-TR" sz="1800" dirty="0">
                <a:highlight>
                  <a:srgbClr val="FFFFFF"/>
                </a:highlight>
              </a:rPr>
              <a:t> </a:t>
            </a:r>
            <a:r>
              <a:rPr lang="tr-TR" sz="1800" dirty="0" err="1">
                <a:highlight>
                  <a:srgbClr val="FFFFFF"/>
                </a:highlight>
              </a:rPr>
              <a:t>including</a:t>
            </a:r>
            <a:r>
              <a:rPr lang="tr-TR" sz="1800" dirty="0">
                <a:highlight>
                  <a:srgbClr val="FFFFFF"/>
                </a:highlight>
              </a:rPr>
              <a:t> KDE, </a:t>
            </a:r>
            <a:r>
              <a:rPr lang="tr-TR" sz="1800" dirty="0" err="1">
                <a:highlight>
                  <a:srgbClr val="FFFFFF"/>
                </a:highlight>
              </a:rPr>
              <a:t>Unity</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Cinnamon</a:t>
            </a:r>
            <a:r>
              <a:rPr lang="tr-TR" sz="1800" dirty="0">
                <a:highlight>
                  <a:srgbClr val="FFFFFF"/>
                </a:highlight>
              </a:rPr>
              <a:t>. A desktop </a:t>
            </a:r>
            <a:r>
              <a:rPr lang="tr-TR" sz="1800" dirty="0" err="1">
                <a:highlight>
                  <a:srgbClr val="FFFFFF"/>
                </a:highlight>
              </a:rPr>
              <a:t>environment</a:t>
            </a:r>
            <a:r>
              <a:rPr lang="tr-TR" sz="1800" dirty="0">
                <a:highlight>
                  <a:srgbClr val="FFFFFF"/>
                </a:highlight>
              </a:rPr>
              <a:t> is </a:t>
            </a:r>
            <a:r>
              <a:rPr lang="tr-TR" sz="1800" dirty="0" err="1">
                <a:highlight>
                  <a:srgbClr val="FFFFFF"/>
                </a:highlight>
              </a:rPr>
              <a:t>usually</a:t>
            </a:r>
            <a:r>
              <a:rPr lang="tr-TR" sz="1800" dirty="0">
                <a:highlight>
                  <a:srgbClr val="FFFFFF"/>
                </a:highlight>
              </a:rPr>
              <a:t> </a:t>
            </a:r>
            <a:r>
              <a:rPr lang="tr-TR" sz="1800" dirty="0" err="1">
                <a:highlight>
                  <a:srgbClr val="FFFFFF"/>
                </a:highlight>
              </a:rPr>
              <a:t>bundled</a:t>
            </a:r>
            <a:r>
              <a:rPr lang="tr-TR" sz="1800" dirty="0">
                <a:highlight>
                  <a:srgbClr val="FFFFFF"/>
                </a:highlight>
              </a:rPr>
              <a:t> </a:t>
            </a:r>
            <a:r>
              <a:rPr lang="tr-TR" sz="1800" dirty="0" err="1">
                <a:highlight>
                  <a:srgbClr val="FFFFFF"/>
                </a:highlight>
              </a:rPr>
              <a:t>with</a:t>
            </a:r>
            <a:r>
              <a:rPr lang="tr-TR" sz="1800" dirty="0">
                <a:highlight>
                  <a:srgbClr val="FFFFFF"/>
                </a:highlight>
              </a:rPr>
              <a:t> a </a:t>
            </a:r>
            <a:r>
              <a:rPr lang="tr-TR" sz="1800" dirty="0" err="1">
                <a:highlight>
                  <a:srgbClr val="FFFFFF"/>
                </a:highlight>
              </a:rPr>
              <a:t>number</a:t>
            </a:r>
            <a:r>
              <a:rPr lang="tr-TR" sz="1800" dirty="0">
                <a:highlight>
                  <a:srgbClr val="FFFFFF"/>
                </a:highlight>
              </a:rPr>
              <a:t> of </a:t>
            </a:r>
            <a:r>
              <a:rPr lang="tr-TR" sz="1800" dirty="0" err="1">
                <a:highlight>
                  <a:srgbClr val="FFFFFF"/>
                </a:highlight>
              </a:rPr>
              <a:t>applications</a:t>
            </a:r>
            <a:r>
              <a:rPr lang="tr-TR" sz="1800" dirty="0">
                <a:highlight>
                  <a:srgbClr val="FFFFFF"/>
                </a:highlight>
              </a:rPr>
              <a:t> </a:t>
            </a:r>
            <a:r>
              <a:rPr lang="tr-TR" sz="1800" dirty="0" err="1">
                <a:highlight>
                  <a:srgbClr val="FFFFFF"/>
                </a:highlight>
              </a:rPr>
              <a:t>including</a:t>
            </a:r>
            <a:r>
              <a:rPr lang="tr-TR" sz="1800" dirty="0">
                <a:highlight>
                  <a:srgbClr val="FFFFFF"/>
                </a:highlight>
              </a:rPr>
              <a:t> file </a:t>
            </a:r>
            <a:r>
              <a:rPr lang="tr-TR" sz="1800" dirty="0" err="1">
                <a:highlight>
                  <a:srgbClr val="FFFFFF"/>
                </a:highlight>
              </a:rPr>
              <a:t>and</a:t>
            </a:r>
            <a:r>
              <a:rPr lang="tr-TR" sz="1800" dirty="0">
                <a:highlight>
                  <a:srgbClr val="FFFFFF"/>
                </a:highlight>
              </a:rPr>
              <a:t> web </a:t>
            </a:r>
            <a:r>
              <a:rPr lang="tr-TR" sz="1800" dirty="0" err="1">
                <a:highlight>
                  <a:srgbClr val="FFFFFF"/>
                </a:highlight>
              </a:rPr>
              <a:t>browsers</a:t>
            </a:r>
            <a:r>
              <a:rPr lang="tr-TR" sz="1800" dirty="0">
                <a:highlight>
                  <a:srgbClr val="FFFFFF"/>
                </a:highlight>
              </a:rPr>
              <a:t> </a:t>
            </a:r>
            <a:r>
              <a:rPr lang="tr-TR" sz="1800" dirty="0" err="1">
                <a:highlight>
                  <a:srgbClr val="FFFFFF"/>
                </a:highlight>
              </a:rPr>
              <a:t>plus</a:t>
            </a:r>
            <a:r>
              <a:rPr lang="tr-TR" sz="1800" dirty="0">
                <a:highlight>
                  <a:srgbClr val="FFFFFF"/>
                </a:highlight>
              </a:rPr>
              <a:t> a </a:t>
            </a:r>
            <a:r>
              <a:rPr lang="tr-TR" sz="1800" dirty="0" err="1">
                <a:highlight>
                  <a:srgbClr val="FFFFFF"/>
                </a:highlight>
              </a:rPr>
              <a:t>couple</a:t>
            </a:r>
            <a:r>
              <a:rPr lang="tr-TR" sz="1800" dirty="0">
                <a:highlight>
                  <a:srgbClr val="FFFFFF"/>
                </a:highlight>
              </a:rPr>
              <a:t> of </a:t>
            </a:r>
            <a:r>
              <a:rPr lang="tr-TR" sz="1800" dirty="0" err="1">
                <a:highlight>
                  <a:srgbClr val="FFFFFF"/>
                </a:highlight>
              </a:rPr>
              <a:t>games</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Applications</a:t>
            </a:r>
            <a:r>
              <a:rPr lang="tr-TR" sz="1800" dirty="0">
                <a:highlight>
                  <a:srgbClr val="FFFFFF"/>
                </a:highlight>
              </a:rPr>
              <a:t>. </a:t>
            </a:r>
            <a:r>
              <a:rPr lang="tr-TR" sz="1800" dirty="0" err="1">
                <a:highlight>
                  <a:srgbClr val="FFFFFF"/>
                </a:highlight>
              </a:rPr>
              <a:t>Obviously</a:t>
            </a:r>
            <a:r>
              <a:rPr lang="tr-TR" sz="1800" dirty="0">
                <a:highlight>
                  <a:srgbClr val="FFFFFF"/>
                </a:highlight>
              </a:rPr>
              <a:t>, </a:t>
            </a:r>
            <a:r>
              <a:rPr lang="tr-TR" sz="1800" dirty="0" err="1">
                <a:highlight>
                  <a:srgbClr val="FFFFFF"/>
                </a:highlight>
              </a:rPr>
              <a:t>the</a:t>
            </a:r>
            <a:r>
              <a:rPr lang="tr-TR" sz="1800" dirty="0">
                <a:highlight>
                  <a:srgbClr val="FFFFFF"/>
                </a:highlight>
              </a:rPr>
              <a:t> desktop </a:t>
            </a:r>
            <a:r>
              <a:rPr lang="tr-TR" sz="1800" dirty="0" err="1">
                <a:highlight>
                  <a:srgbClr val="FFFFFF"/>
                </a:highlight>
              </a:rPr>
              <a:t>environment</a:t>
            </a:r>
            <a:r>
              <a:rPr lang="tr-TR" sz="1800" dirty="0">
                <a:highlight>
                  <a:srgbClr val="FFFFFF"/>
                </a:highlight>
              </a:rPr>
              <a:t> </a:t>
            </a:r>
            <a:r>
              <a:rPr lang="tr-TR" sz="1800" dirty="0" err="1">
                <a:highlight>
                  <a:srgbClr val="FFFFFF"/>
                </a:highlight>
              </a:rPr>
              <a:t>which</a:t>
            </a:r>
            <a:r>
              <a:rPr lang="tr-TR" sz="1800" dirty="0">
                <a:highlight>
                  <a:srgbClr val="FFFFFF"/>
                </a:highlight>
              </a:rPr>
              <a:t> is </a:t>
            </a:r>
            <a:r>
              <a:rPr lang="tr-TR" sz="1800" dirty="0" err="1">
                <a:highlight>
                  <a:srgbClr val="FFFFFF"/>
                </a:highlight>
              </a:rPr>
              <a:t>bundled</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your</a:t>
            </a:r>
            <a:r>
              <a:rPr lang="tr-TR" sz="1800" dirty="0">
                <a:highlight>
                  <a:srgbClr val="FFFFFF"/>
                </a:highlight>
              </a:rPr>
              <a:t> Linux OS </a:t>
            </a:r>
            <a:r>
              <a:rPr lang="tr-TR" sz="1800" dirty="0" err="1">
                <a:highlight>
                  <a:srgbClr val="FFFFFF"/>
                </a:highlight>
              </a:rPr>
              <a:t>or</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choose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install</a:t>
            </a:r>
            <a:r>
              <a:rPr lang="tr-TR" sz="1800" dirty="0">
                <a:highlight>
                  <a:srgbClr val="FFFFFF"/>
                </a:highlight>
              </a:rPr>
              <a:t> </a:t>
            </a:r>
            <a:r>
              <a:rPr lang="tr-TR" sz="1800" dirty="0" err="1">
                <a:highlight>
                  <a:srgbClr val="FFFFFF"/>
                </a:highlight>
              </a:rPr>
              <a:t>cannot</a:t>
            </a:r>
            <a:r>
              <a:rPr lang="tr-TR" sz="1800" dirty="0">
                <a:highlight>
                  <a:srgbClr val="FFFFFF"/>
                </a:highlight>
              </a:rPr>
              <a:t> </a:t>
            </a:r>
            <a:r>
              <a:rPr lang="tr-TR" sz="1800" dirty="0" err="1">
                <a:highlight>
                  <a:srgbClr val="FFFFFF"/>
                </a:highlight>
              </a:rPr>
              <a:t>cater</a:t>
            </a:r>
            <a:r>
              <a:rPr lang="tr-TR" sz="1800" dirty="0">
                <a:highlight>
                  <a:srgbClr val="FFFFFF"/>
                </a:highlight>
              </a:rPr>
              <a:t> </a:t>
            </a:r>
            <a:r>
              <a:rPr lang="tr-TR" sz="1800" dirty="0" err="1">
                <a:highlight>
                  <a:srgbClr val="FFFFFF"/>
                </a:highlight>
              </a:rPr>
              <a:t>for</a:t>
            </a:r>
            <a:r>
              <a:rPr lang="tr-TR" sz="1800" dirty="0">
                <a:highlight>
                  <a:srgbClr val="FFFFFF"/>
                </a:highlight>
              </a:rPr>
              <a:t> </a:t>
            </a:r>
            <a:r>
              <a:rPr lang="tr-TR" sz="1800" dirty="0" err="1">
                <a:highlight>
                  <a:srgbClr val="FFFFFF"/>
                </a:highlight>
              </a:rPr>
              <a:t>every</a:t>
            </a:r>
            <a:r>
              <a:rPr lang="tr-TR" sz="1800" dirty="0">
                <a:highlight>
                  <a:srgbClr val="FFFFFF"/>
                </a:highlight>
              </a:rPr>
              <a:t> </a:t>
            </a:r>
            <a:r>
              <a:rPr lang="tr-TR" sz="1800" dirty="0" err="1">
                <a:highlight>
                  <a:srgbClr val="FFFFFF"/>
                </a:highlight>
              </a:rPr>
              <a:t>application</a:t>
            </a:r>
            <a:r>
              <a:rPr lang="tr-TR" sz="1800" dirty="0">
                <a:highlight>
                  <a:srgbClr val="FFFFFF"/>
                </a:highlight>
              </a:rPr>
              <a:t> </a:t>
            </a:r>
            <a:r>
              <a:rPr lang="tr-TR" sz="1800" dirty="0" err="1">
                <a:highlight>
                  <a:srgbClr val="FFFFFF"/>
                </a:highlight>
              </a:rPr>
              <a:t>need</a:t>
            </a:r>
            <a:r>
              <a:rPr lang="tr-TR" sz="1800" dirty="0">
                <a:highlight>
                  <a:srgbClr val="FFFFFF"/>
                </a:highlight>
              </a:rPr>
              <a:t>, </a:t>
            </a:r>
            <a:r>
              <a:rPr lang="tr-TR" sz="1800" dirty="0" err="1">
                <a:highlight>
                  <a:srgbClr val="FFFFFF"/>
                </a:highlight>
              </a:rPr>
              <a:t>there</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too</a:t>
            </a:r>
            <a:r>
              <a:rPr lang="tr-TR" sz="1800" dirty="0">
                <a:highlight>
                  <a:srgbClr val="FFFFFF"/>
                </a:highlight>
              </a:rPr>
              <a:t> </a:t>
            </a:r>
            <a:r>
              <a:rPr lang="tr-TR" sz="1800" dirty="0" err="1">
                <a:highlight>
                  <a:srgbClr val="FFFFFF"/>
                </a:highlight>
              </a:rPr>
              <a:t>many</a:t>
            </a:r>
            <a:r>
              <a:rPr lang="tr-TR" sz="1800" dirty="0">
                <a:highlight>
                  <a:srgbClr val="FFFFFF"/>
                </a:highlight>
              </a:rPr>
              <a:t>. </a:t>
            </a:r>
            <a:r>
              <a:rPr lang="tr-TR" sz="1800" dirty="0" err="1">
                <a:highlight>
                  <a:srgbClr val="FFFFFF"/>
                </a:highlight>
              </a:rPr>
              <a:t>Individual</a:t>
            </a:r>
            <a:r>
              <a:rPr lang="tr-TR" sz="1800" dirty="0">
                <a:highlight>
                  <a:srgbClr val="FFFFFF"/>
                </a:highlight>
              </a:rPr>
              <a:t> </a:t>
            </a:r>
            <a:r>
              <a:rPr lang="tr-TR" sz="1800" dirty="0" err="1">
                <a:highlight>
                  <a:srgbClr val="FFFFFF"/>
                </a:highlight>
              </a:rPr>
              <a:t>applications</a:t>
            </a:r>
            <a:r>
              <a:rPr lang="tr-TR" sz="1800" dirty="0">
                <a:highlight>
                  <a:srgbClr val="FFFFFF"/>
                </a:highlight>
              </a:rPr>
              <a:t>, </a:t>
            </a:r>
            <a:r>
              <a:rPr lang="tr-TR" sz="1800" dirty="0" err="1">
                <a:highlight>
                  <a:srgbClr val="FFFFFF"/>
                </a:highlight>
              </a:rPr>
              <a:t>however</a:t>
            </a:r>
            <a:r>
              <a:rPr lang="tr-TR" sz="1800" dirty="0">
                <a:highlight>
                  <a:srgbClr val="FFFFFF"/>
                </a:highlight>
              </a:rPr>
              <a:t>, can </a:t>
            </a:r>
            <a:r>
              <a:rPr lang="tr-TR" sz="1800" dirty="0" err="1">
                <a:highlight>
                  <a:srgbClr val="FFFFFF"/>
                </a:highlight>
              </a:rPr>
              <a:t>and</a:t>
            </a:r>
            <a:r>
              <a:rPr lang="tr-TR" sz="1800" dirty="0">
                <a:highlight>
                  <a:srgbClr val="FFFFFF"/>
                </a:highlight>
              </a:rPr>
              <a:t> </a:t>
            </a:r>
            <a:r>
              <a:rPr lang="tr-TR" sz="1800" dirty="0" err="1">
                <a:highlight>
                  <a:srgbClr val="FFFFFF"/>
                </a:highlight>
              </a:rPr>
              <a:t>there</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thousands</a:t>
            </a:r>
            <a:r>
              <a:rPr lang="tr-TR" sz="1800" dirty="0">
                <a:highlight>
                  <a:srgbClr val="FFFFFF"/>
                </a:highlight>
              </a:rPr>
              <a:t> </a:t>
            </a:r>
            <a:r>
              <a:rPr lang="tr-TR" sz="1800" dirty="0" err="1">
                <a:highlight>
                  <a:srgbClr val="FFFFFF"/>
                </a:highlight>
              </a:rPr>
              <a:t>for</a:t>
            </a:r>
            <a:r>
              <a:rPr lang="tr-TR" sz="1800" dirty="0">
                <a:highlight>
                  <a:srgbClr val="FFFFFF"/>
                </a:highlight>
              </a:rPr>
              <a:t> Linux </a:t>
            </a:r>
            <a:r>
              <a:rPr lang="tr-TR" sz="1800" dirty="0" err="1">
                <a:highlight>
                  <a:srgbClr val="FFFFFF"/>
                </a:highlight>
              </a:rPr>
              <a:t>just</a:t>
            </a:r>
            <a:r>
              <a:rPr lang="tr-TR" sz="1800" dirty="0">
                <a:highlight>
                  <a:srgbClr val="FFFFFF"/>
                </a:highlight>
              </a:rPr>
              <a:t> </a:t>
            </a:r>
            <a:r>
              <a:rPr lang="tr-TR" sz="1800" dirty="0" err="1">
                <a:highlight>
                  <a:srgbClr val="FFFFFF"/>
                </a:highlight>
              </a:rPr>
              <a:t>like</a:t>
            </a:r>
            <a:r>
              <a:rPr lang="tr-TR" sz="1800" dirty="0">
                <a:highlight>
                  <a:srgbClr val="FFFFFF"/>
                </a:highlight>
              </a:rPr>
              <a:t> Windows </a:t>
            </a:r>
            <a:r>
              <a:rPr lang="tr-TR" sz="1800" dirty="0" err="1">
                <a:highlight>
                  <a:srgbClr val="FFFFFF"/>
                </a:highlight>
              </a:rPr>
              <a:t>and</a:t>
            </a:r>
            <a:r>
              <a:rPr lang="tr-TR" sz="1800" dirty="0">
                <a:highlight>
                  <a:srgbClr val="FFFFFF"/>
                </a:highlight>
              </a:rPr>
              <a:t> </a:t>
            </a:r>
            <a:r>
              <a:rPr lang="tr-TR" sz="1800" dirty="0" err="1">
                <a:highlight>
                  <a:srgbClr val="FFFFFF"/>
                </a:highlight>
              </a:rPr>
              <a:t>Apple’s</a:t>
            </a:r>
            <a:r>
              <a:rPr lang="tr-TR" sz="1800" dirty="0">
                <a:highlight>
                  <a:srgbClr val="FFFFFF"/>
                </a:highlight>
              </a:rPr>
              <a:t> OS X has </a:t>
            </a:r>
            <a:r>
              <a:rPr lang="tr-TR" sz="1800" dirty="0" err="1">
                <a:highlight>
                  <a:srgbClr val="FFFFFF"/>
                </a:highlight>
              </a:rPr>
              <a:t>thousands</a:t>
            </a:r>
            <a:r>
              <a:rPr lang="tr-TR" sz="1800" dirty="0">
                <a:highlight>
                  <a:srgbClr val="FFFFFF"/>
                </a:highlight>
              </a:rPr>
              <a:t> of </a:t>
            </a:r>
            <a:r>
              <a:rPr lang="tr-TR" sz="1800" dirty="0" err="1">
                <a:highlight>
                  <a:srgbClr val="FFFFFF"/>
                </a:highlight>
              </a:rPr>
              <a:t>applications</a:t>
            </a:r>
            <a:r>
              <a:rPr lang="tr-TR" sz="1800" dirty="0">
                <a:highlight>
                  <a:srgbClr val="FFFFFF"/>
                </a:highlight>
              </a:rPr>
              <a:t>. </a:t>
            </a:r>
            <a:r>
              <a:rPr lang="tr-TR" sz="1800" dirty="0" err="1">
                <a:highlight>
                  <a:srgbClr val="FFFFFF"/>
                </a:highlight>
              </a:rPr>
              <a:t>Most</a:t>
            </a:r>
            <a:r>
              <a:rPr lang="tr-TR" sz="1800" dirty="0">
                <a:highlight>
                  <a:srgbClr val="FFFFFF"/>
                </a:highlight>
              </a:rPr>
              <a:t> Linux </a:t>
            </a:r>
            <a:r>
              <a:rPr lang="tr-TR" sz="1800" dirty="0" err="1">
                <a:highlight>
                  <a:srgbClr val="FFFFFF"/>
                </a:highlight>
              </a:rPr>
              <a:t>distros</a:t>
            </a:r>
            <a:r>
              <a:rPr lang="tr-TR" sz="1800" dirty="0">
                <a:highlight>
                  <a:srgbClr val="FFFFFF"/>
                </a:highlight>
              </a:rPr>
              <a:t> </a:t>
            </a:r>
            <a:r>
              <a:rPr lang="tr-TR" sz="1800" dirty="0" err="1">
                <a:highlight>
                  <a:srgbClr val="FFFFFF"/>
                </a:highlight>
              </a:rPr>
              <a:t>have</a:t>
            </a:r>
            <a:r>
              <a:rPr lang="tr-TR" sz="1800" dirty="0">
                <a:highlight>
                  <a:srgbClr val="FFFFFF"/>
                </a:highlight>
              </a:rPr>
              <a:t> </a:t>
            </a:r>
            <a:r>
              <a:rPr lang="tr-TR" sz="1800" dirty="0" err="1">
                <a:highlight>
                  <a:srgbClr val="FFFFFF"/>
                </a:highlight>
              </a:rPr>
              <a:t>app</a:t>
            </a:r>
            <a:r>
              <a:rPr lang="tr-TR" sz="1800" dirty="0">
                <a:highlight>
                  <a:srgbClr val="FFFFFF"/>
                </a:highlight>
              </a:rPr>
              <a:t> </a:t>
            </a:r>
            <a:r>
              <a:rPr lang="tr-TR" sz="1800" dirty="0" err="1">
                <a:highlight>
                  <a:srgbClr val="FFFFFF"/>
                </a:highlight>
              </a:rPr>
              <a:t>stores</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help</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find</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install</a:t>
            </a:r>
            <a:r>
              <a:rPr lang="tr-TR" sz="1800" dirty="0">
                <a:highlight>
                  <a:srgbClr val="FFFFFF"/>
                </a:highlight>
              </a:rPr>
              <a:t> </a:t>
            </a:r>
            <a:r>
              <a:rPr lang="tr-TR" sz="1800" dirty="0" err="1">
                <a:highlight>
                  <a:srgbClr val="FFFFFF"/>
                </a:highlight>
              </a:rPr>
              <a:t>apps</a:t>
            </a:r>
            <a:r>
              <a:rPr lang="tr-TR" sz="1800" dirty="0">
                <a:highlight>
                  <a:srgbClr val="FFFFFF"/>
                </a:highlight>
              </a:rPr>
              <a:t>, </a:t>
            </a:r>
            <a:r>
              <a:rPr lang="tr-TR" sz="1800" dirty="0" err="1">
                <a:highlight>
                  <a:srgbClr val="FFFFFF"/>
                </a:highlight>
              </a:rPr>
              <a:t>for</a:t>
            </a:r>
            <a:r>
              <a:rPr lang="tr-TR" sz="1800" dirty="0">
                <a:highlight>
                  <a:srgbClr val="FFFFFF"/>
                </a:highlight>
              </a:rPr>
              <a:t> </a:t>
            </a:r>
            <a:r>
              <a:rPr lang="tr-TR" sz="1800" dirty="0" err="1">
                <a:highlight>
                  <a:srgbClr val="FFFFFF"/>
                </a:highlight>
              </a:rPr>
              <a:t>example</a:t>
            </a:r>
            <a:r>
              <a:rPr lang="tr-TR" sz="1800" dirty="0">
                <a:highlight>
                  <a:srgbClr val="FFFFFF"/>
                </a:highlight>
              </a:rPr>
              <a:t> Ubuntu Software </a:t>
            </a:r>
            <a:r>
              <a:rPr lang="tr-TR" sz="1800" dirty="0" err="1">
                <a:highlight>
                  <a:srgbClr val="FFFFFF"/>
                </a:highlight>
              </a:rPr>
              <a:t>which</a:t>
            </a:r>
            <a:r>
              <a:rPr lang="tr-TR" sz="1800" dirty="0">
                <a:highlight>
                  <a:srgbClr val="FFFFFF"/>
                </a:highlight>
              </a:rPr>
              <a:t> </a:t>
            </a:r>
            <a:r>
              <a:rPr lang="tr-TR" sz="1800" dirty="0" err="1">
                <a:highlight>
                  <a:srgbClr val="FFFFFF"/>
                </a:highlight>
              </a:rPr>
              <a:t>comes</a:t>
            </a:r>
            <a:r>
              <a:rPr lang="tr-TR" sz="1800" dirty="0">
                <a:highlight>
                  <a:srgbClr val="FFFFFF"/>
                </a:highlight>
              </a:rPr>
              <a:t> </a:t>
            </a:r>
            <a:r>
              <a:rPr lang="tr-TR" sz="1800" dirty="0" err="1">
                <a:highlight>
                  <a:srgbClr val="FFFFFF"/>
                </a:highlight>
              </a:rPr>
              <a:t>with</a:t>
            </a:r>
            <a:r>
              <a:rPr lang="tr-TR" sz="1800" dirty="0">
                <a:highlight>
                  <a:srgbClr val="FFFFFF"/>
                </a:highlight>
              </a:rPr>
              <a:t> Ubuntu.</a:t>
            </a:r>
            <a:endParaRPr sz="1800" dirty="0">
              <a:highlight>
                <a:srgbClr val="FFFFFF"/>
              </a:highlight>
            </a:endParaRPr>
          </a:p>
          <a:p>
            <a:pPr marL="0" lvl="0" indent="0" algn="l" rtl="0">
              <a:lnSpc>
                <a:spcPct val="166000"/>
              </a:lnSpc>
              <a:spcBef>
                <a:spcPts val="2300"/>
              </a:spcBef>
              <a:spcAft>
                <a:spcPts val="0"/>
              </a:spcAft>
              <a:buClr>
                <a:schemeClr val="dk1"/>
              </a:buClr>
              <a:buSzPts val="1100"/>
              <a:buFont typeface="Arial"/>
              <a:buNone/>
            </a:pPr>
            <a:r>
              <a:rPr lang="tr-TR" sz="1800" dirty="0" err="1">
                <a:highlight>
                  <a:srgbClr val="FFFFFF"/>
                </a:highlight>
              </a:rPr>
              <a:t>It’s</a:t>
            </a:r>
            <a:r>
              <a:rPr lang="tr-TR" sz="1800" dirty="0">
                <a:highlight>
                  <a:srgbClr val="FFFFFF"/>
                </a:highlight>
              </a:rPr>
              <a:t> </a:t>
            </a:r>
            <a:r>
              <a:rPr lang="tr-TR" sz="1800" dirty="0" err="1">
                <a:highlight>
                  <a:srgbClr val="FFFFFF"/>
                </a:highlight>
              </a:rPr>
              <a:t>worth</a:t>
            </a:r>
            <a:r>
              <a:rPr lang="tr-TR" sz="1800" dirty="0">
                <a:highlight>
                  <a:srgbClr val="FFFFFF"/>
                </a:highlight>
              </a:rPr>
              <a:t> </a:t>
            </a:r>
            <a:r>
              <a:rPr lang="tr-TR" sz="1800" dirty="0" err="1">
                <a:highlight>
                  <a:srgbClr val="FFFFFF"/>
                </a:highlight>
              </a:rPr>
              <a:t>noting</a:t>
            </a:r>
            <a:r>
              <a:rPr lang="tr-TR" sz="1800" dirty="0">
                <a:highlight>
                  <a:srgbClr val="FFFFFF"/>
                </a:highlight>
              </a:rPr>
              <a:t> </a:t>
            </a:r>
            <a:r>
              <a:rPr lang="tr-TR" sz="1800" dirty="0" err="1">
                <a:highlight>
                  <a:srgbClr val="FFFFFF"/>
                </a:highlight>
              </a:rPr>
              <a:t>that</a:t>
            </a:r>
            <a:r>
              <a:rPr lang="tr-TR" sz="1800" dirty="0">
                <a:highlight>
                  <a:srgbClr val="FFFFFF"/>
                </a:highlight>
              </a:rPr>
              <a:t> </a:t>
            </a:r>
            <a:r>
              <a:rPr lang="tr-TR" sz="1800" dirty="0" err="1">
                <a:highlight>
                  <a:srgbClr val="FFFFFF"/>
                </a:highlight>
              </a:rPr>
              <a:t>Ubuntu’s</a:t>
            </a:r>
            <a:r>
              <a:rPr lang="tr-TR" sz="1800" dirty="0">
                <a:highlight>
                  <a:srgbClr val="FFFFFF"/>
                </a:highlight>
              </a:rPr>
              <a:t> </a:t>
            </a:r>
            <a:r>
              <a:rPr lang="tr-TR" sz="1800" dirty="0" err="1">
                <a:highlight>
                  <a:srgbClr val="FFFFFF"/>
                </a:highlight>
              </a:rPr>
              <a:t>application</a:t>
            </a:r>
            <a:r>
              <a:rPr lang="tr-TR" sz="1800" dirty="0">
                <a:highlight>
                  <a:srgbClr val="FFFFFF"/>
                </a:highlight>
              </a:rPr>
              <a:t> </a:t>
            </a:r>
            <a:r>
              <a:rPr lang="tr-TR" sz="1800" dirty="0" err="1">
                <a:highlight>
                  <a:srgbClr val="FFFFFF"/>
                </a:highlight>
              </a:rPr>
              <a:t>repository</a:t>
            </a:r>
            <a:r>
              <a:rPr lang="tr-TR" sz="1800" dirty="0">
                <a:highlight>
                  <a:srgbClr val="FFFFFF"/>
                </a:highlight>
              </a:rPr>
              <a:t>, </a:t>
            </a:r>
            <a:r>
              <a:rPr lang="tr-TR" sz="1800" dirty="0" err="1">
                <a:highlight>
                  <a:srgbClr val="FFFFFF"/>
                </a:highlight>
              </a:rPr>
              <a:t>the</a:t>
            </a:r>
            <a:r>
              <a:rPr lang="tr-TR" sz="1800" dirty="0">
                <a:highlight>
                  <a:srgbClr val="FFFFFF"/>
                </a:highlight>
              </a:rPr>
              <a:t> Ubuntu software </a:t>
            </a:r>
            <a:r>
              <a:rPr lang="tr-TR" sz="1800" dirty="0" err="1">
                <a:highlight>
                  <a:srgbClr val="FFFFFF"/>
                </a:highlight>
              </a:rPr>
              <a:t>centre</a:t>
            </a:r>
            <a:r>
              <a:rPr lang="tr-TR" sz="1800" dirty="0">
                <a:highlight>
                  <a:srgbClr val="FFFFFF"/>
                </a:highlight>
              </a:rPr>
              <a:t>, is a </a:t>
            </a:r>
            <a:r>
              <a:rPr lang="tr-TR" sz="1800" dirty="0" err="1">
                <a:highlight>
                  <a:srgbClr val="FFFFFF"/>
                </a:highlight>
              </a:rPr>
              <a:t>great</a:t>
            </a:r>
            <a:r>
              <a:rPr lang="tr-TR" sz="1800" dirty="0">
                <a:highlight>
                  <a:srgbClr val="FFFFFF"/>
                </a:highlight>
              </a:rPr>
              <a:t> </a:t>
            </a:r>
            <a:r>
              <a:rPr lang="tr-TR" sz="1800" dirty="0" err="1">
                <a:highlight>
                  <a:srgbClr val="FFFFFF"/>
                </a:highlight>
              </a:rPr>
              <a:t>place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look</a:t>
            </a:r>
            <a:r>
              <a:rPr lang="tr-TR" sz="1800" dirty="0">
                <a:highlight>
                  <a:srgbClr val="FFFFFF"/>
                </a:highlight>
              </a:rPr>
              <a:t> </a:t>
            </a:r>
            <a:r>
              <a:rPr lang="tr-TR" sz="1800" dirty="0" err="1">
                <a:highlight>
                  <a:srgbClr val="FFFFFF"/>
                </a:highlight>
              </a:rPr>
              <a:t>around</a:t>
            </a:r>
            <a:r>
              <a:rPr lang="tr-TR" sz="1800" dirty="0">
                <a:highlight>
                  <a:srgbClr val="FFFFFF"/>
                </a:highlight>
              </a:rPr>
              <a:t> </a:t>
            </a:r>
            <a:r>
              <a:rPr lang="tr-TR" sz="1800" dirty="0" err="1">
                <a:highlight>
                  <a:srgbClr val="FFFFFF"/>
                </a:highlight>
              </a:rPr>
              <a:t>for</a:t>
            </a:r>
            <a:r>
              <a:rPr lang="tr-TR" sz="1800" dirty="0">
                <a:highlight>
                  <a:srgbClr val="FFFFFF"/>
                </a:highlight>
              </a:rPr>
              <a:t> Linux </a:t>
            </a:r>
            <a:r>
              <a:rPr lang="tr-TR" sz="1800" dirty="0" err="1">
                <a:highlight>
                  <a:srgbClr val="FFFFFF"/>
                </a:highlight>
              </a:rPr>
              <a:t>applications</a:t>
            </a:r>
            <a:r>
              <a:rPr lang="tr-TR" sz="1800" dirty="0">
                <a:highlight>
                  <a:srgbClr val="FFFFFF"/>
                </a:highlight>
              </a:rPr>
              <a:t>, </a:t>
            </a:r>
            <a:r>
              <a:rPr lang="tr-TR" sz="1800" dirty="0" err="1">
                <a:highlight>
                  <a:srgbClr val="FFFFFF"/>
                </a:highlight>
              </a:rPr>
              <a:t>both</a:t>
            </a:r>
            <a:r>
              <a:rPr lang="tr-TR" sz="1800" dirty="0">
                <a:highlight>
                  <a:srgbClr val="FFFFFF"/>
                </a:highlight>
              </a:rPr>
              <a:t> </a:t>
            </a:r>
            <a:r>
              <a:rPr lang="tr-TR" sz="1800" dirty="0" err="1">
                <a:highlight>
                  <a:srgbClr val="FFFFFF"/>
                </a:highlight>
              </a:rPr>
              <a:t>free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use</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paid</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use</a:t>
            </a:r>
            <a:r>
              <a:rPr lang="tr-TR" sz="1800" dirty="0">
                <a:highlight>
                  <a:srgbClr val="FFFFFF"/>
                </a:highlight>
              </a:rPr>
              <a:t>.</a:t>
            </a:r>
            <a:endParaRPr sz="1800" dirty="0">
              <a:highlight>
                <a:srgbClr val="FFFFFF"/>
              </a:highlight>
            </a:endParaRPr>
          </a:p>
          <a:p>
            <a:pPr marL="0" lvl="0" indent="0" algn="l" rtl="0">
              <a:lnSpc>
                <a:spcPct val="100000"/>
              </a:lnSpc>
              <a:spcBef>
                <a:spcPts val="1500"/>
              </a:spcBef>
              <a:spcAft>
                <a:spcPts val="0"/>
              </a:spcAft>
              <a:buSzPts val="1400"/>
              <a:buNone/>
            </a:pPr>
            <a:endParaRPr sz="18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92ca8ab8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092ca8ab83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Clr>
                <a:schemeClr val="dk1"/>
              </a:buClr>
              <a:buSzPts val="1100"/>
              <a:buFont typeface="Arial"/>
              <a:buNone/>
            </a:pPr>
            <a:r>
              <a:rPr lang="tr-TR" sz="1800" b="1" err="1">
                <a:highlight>
                  <a:srgbClr val="FFFFFF"/>
                </a:highlight>
              </a:rPr>
              <a:t>So</a:t>
            </a:r>
            <a:r>
              <a:rPr lang="tr-TR" sz="1800" b="1">
                <a:highlight>
                  <a:srgbClr val="FFFFFF"/>
                </a:highlight>
              </a:rPr>
              <a:t>, </a:t>
            </a:r>
            <a:r>
              <a:rPr lang="tr-TR" sz="1800" b="1" err="1">
                <a:highlight>
                  <a:srgbClr val="FFFFFF"/>
                </a:highlight>
              </a:rPr>
              <a:t>let’s</a:t>
            </a:r>
            <a:r>
              <a:rPr lang="tr-TR" sz="1800" b="1">
                <a:highlight>
                  <a:srgbClr val="FFFFFF"/>
                </a:highlight>
              </a:rPr>
              <a:t> </a:t>
            </a:r>
            <a:r>
              <a:rPr lang="tr-TR" sz="1800" b="1" err="1">
                <a:highlight>
                  <a:srgbClr val="FFFFFF"/>
                </a:highlight>
              </a:rPr>
              <a:t>change</a:t>
            </a:r>
            <a:r>
              <a:rPr lang="tr-TR" sz="1800" b="1">
                <a:highlight>
                  <a:srgbClr val="FFFFFF"/>
                </a:highlight>
              </a:rPr>
              <a:t> </a:t>
            </a:r>
            <a:r>
              <a:rPr lang="tr-TR" sz="1800" b="1" err="1">
                <a:highlight>
                  <a:srgbClr val="FFFFFF"/>
                </a:highlight>
              </a:rPr>
              <a:t>our</a:t>
            </a:r>
            <a:r>
              <a:rPr lang="tr-TR" sz="1800" b="1">
                <a:highlight>
                  <a:srgbClr val="FFFFFF"/>
                </a:highlight>
              </a:rPr>
              <a:t> </a:t>
            </a:r>
            <a:r>
              <a:rPr lang="tr-TR" sz="1800" b="1" err="1">
                <a:highlight>
                  <a:srgbClr val="FFFFFF"/>
                </a:highlight>
              </a:rPr>
              <a:t>view</a:t>
            </a:r>
            <a:r>
              <a:rPr lang="tr-TR" sz="1800" b="1">
                <a:highlight>
                  <a:srgbClr val="FFFFFF"/>
                </a:highlight>
              </a:rPr>
              <a:t> </a:t>
            </a:r>
            <a:r>
              <a:rPr lang="tr-TR" sz="1800" b="1" err="1">
                <a:highlight>
                  <a:srgbClr val="FFFFFF"/>
                </a:highlight>
              </a:rPr>
              <a:t>from</a:t>
            </a:r>
            <a:r>
              <a:rPr lang="tr-TR" sz="1800" b="1">
                <a:highlight>
                  <a:srgbClr val="FFFFFF"/>
                </a:highlight>
              </a:rPr>
              <a:t> </a:t>
            </a:r>
            <a:r>
              <a:rPr lang="tr-TR" sz="1800" b="1" err="1">
                <a:highlight>
                  <a:srgbClr val="FFFFFF"/>
                </a:highlight>
              </a:rPr>
              <a:t>historical</a:t>
            </a:r>
            <a:r>
              <a:rPr lang="tr-TR" sz="1800" b="1">
                <a:highlight>
                  <a:srgbClr val="FFFFFF"/>
                </a:highlight>
              </a:rPr>
              <a:t> </a:t>
            </a:r>
            <a:r>
              <a:rPr lang="tr-TR" sz="1800" b="1" err="1">
                <a:highlight>
                  <a:srgbClr val="FFFFFF"/>
                </a:highlight>
              </a:rPr>
              <a:t>evolution</a:t>
            </a:r>
            <a:r>
              <a:rPr lang="tr-TR" sz="1800" b="1">
                <a:highlight>
                  <a:srgbClr val="FFFFFF"/>
                </a:highlight>
              </a:rPr>
              <a:t> </a:t>
            </a:r>
            <a:r>
              <a:rPr lang="tr-TR" sz="1800" b="1" err="1">
                <a:highlight>
                  <a:srgbClr val="FFFFFF"/>
                </a:highlight>
              </a:rPr>
              <a:t>to</a:t>
            </a:r>
            <a:r>
              <a:rPr lang="tr-TR" sz="1800" b="1">
                <a:highlight>
                  <a:srgbClr val="FFFFFF"/>
                </a:highlight>
              </a:rPr>
              <a:t> </a:t>
            </a:r>
            <a:r>
              <a:rPr lang="tr-TR" sz="1800" b="1" err="1">
                <a:highlight>
                  <a:srgbClr val="FFFFFF"/>
                </a:highlight>
              </a:rPr>
              <a:t>more</a:t>
            </a:r>
            <a:r>
              <a:rPr lang="tr-TR" sz="1800" b="1">
                <a:highlight>
                  <a:srgbClr val="FFFFFF"/>
                </a:highlight>
              </a:rPr>
              <a:t> </a:t>
            </a:r>
            <a:r>
              <a:rPr lang="tr-TR" sz="1800" b="1" err="1">
                <a:highlight>
                  <a:srgbClr val="FFFFFF"/>
                </a:highlight>
              </a:rPr>
              <a:t>technical</a:t>
            </a:r>
            <a:r>
              <a:rPr lang="tr-TR" sz="1800" b="1">
                <a:highlight>
                  <a:srgbClr val="FFFFFF"/>
                </a:highlight>
              </a:rPr>
              <a:t> </a:t>
            </a:r>
            <a:r>
              <a:rPr lang="tr-TR" sz="1800" b="1" err="1">
                <a:highlight>
                  <a:srgbClr val="FFFFFF"/>
                </a:highlight>
              </a:rPr>
              <a:t>details</a:t>
            </a:r>
            <a:r>
              <a:rPr lang="tr-TR" sz="1800" b="1">
                <a:highlight>
                  <a:srgbClr val="FFFFFF"/>
                </a:highlight>
              </a:rPr>
              <a:t>.</a:t>
            </a:r>
            <a:endParaRPr sz="1800" b="1">
              <a:highlight>
                <a:srgbClr val="FFFFFF"/>
              </a:highlight>
            </a:endParaRPr>
          </a:p>
          <a:p>
            <a:pPr marL="0" lvl="0" indent="0" algn="l" rtl="0">
              <a:lnSpc>
                <a:spcPct val="166000"/>
              </a:lnSpc>
              <a:spcBef>
                <a:spcPts val="1500"/>
              </a:spcBef>
              <a:spcAft>
                <a:spcPts val="0"/>
              </a:spcAft>
              <a:buClr>
                <a:schemeClr val="dk1"/>
              </a:buClr>
              <a:buSzPts val="1100"/>
              <a:buFont typeface="Arial"/>
              <a:buNone/>
            </a:pPr>
            <a:r>
              <a:rPr lang="tr-TR" sz="1800" b="1" err="1">
                <a:highlight>
                  <a:srgbClr val="FFFFFF"/>
                </a:highlight>
              </a:rPr>
              <a:t>For</a:t>
            </a:r>
            <a:r>
              <a:rPr lang="tr-TR" sz="1800" b="1">
                <a:highlight>
                  <a:srgbClr val="FFFFFF"/>
                </a:highlight>
              </a:rPr>
              <a:t> </a:t>
            </a:r>
            <a:r>
              <a:rPr lang="tr-TR" sz="1800" b="1" err="1">
                <a:highlight>
                  <a:srgbClr val="FFFFFF"/>
                </a:highlight>
              </a:rPr>
              <a:t>understanding</a:t>
            </a:r>
            <a:r>
              <a:rPr lang="tr-TR" sz="1800" b="1">
                <a:highlight>
                  <a:srgbClr val="FFFFFF"/>
                </a:highlight>
              </a:rPr>
              <a:t> </a:t>
            </a:r>
            <a:r>
              <a:rPr lang="tr-TR" sz="1800" b="1" err="1">
                <a:highlight>
                  <a:srgbClr val="FFFFFF"/>
                </a:highlight>
              </a:rPr>
              <a:t>the</a:t>
            </a:r>
            <a:r>
              <a:rPr lang="tr-TR" sz="1800" b="1">
                <a:highlight>
                  <a:srgbClr val="FFFFFF"/>
                </a:highlight>
              </a:rPr>
              <a:t> </a:t>
            </a:r>
            <a:r>
              <a:rPr lang="tr-TR" sz="1800" b="1" err="1">
                <a:highlight>
                  <a:srgbClr val="FFFFFF"/>
                </a:highlight>
              </a:rPr>
              <a:t>components</a:t>
            </a:r>
            <a:r>
              <a:rPr lang="tr-TR" sz="1800" b="1">
                <a:highlight>
                  <a:srgbClr val="FFFFFF"/>
                </a:highlight>
              </a:rPr>
              <a:t>, </a:t>
            </a:r>
            <a:r>
              <a:rPr lang="tr-TR" sz="1800">
                <a:highlight>
                  <a:srgbClr val="FFFFFF"/>
                </a:highlight>
              </a:rPr>
              <a:t>First </a:t>
            </a:r>
            <a:r>
              <a:rPr lang="tr-TR" sz="1800" err="1">
                <a:highlight>
                  <a:srgbClr val="FFFFFF"/>
                </a:highlight>
              </a:rPr>
              <a:t>you</a:t>
            </a:r>
            <a:r>
              <a:rPr lang="tr-TR" sz="1800">
                <a:highlight>
                  <a:srgbClr val="FFFFFF"/>
                </a:highlight>
              </a:rPr>
              <a:t> </a:t>
            </a:r>
            <a:r>
              <a:rPr lang="tr-TR" sz="1800" err="1">
                <a:highlight>
                  <a:srgbClr val="FFFFFF"/>
                </a:highlight>
              </a:rPr>
              <a:t>need</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understand</a:t>
            </a:r>
            <a:r>
              <a:rPr lang="tr-TR" sz="1800">
                <a:highlight>
                  <a:srgbClr val="FFFFFF"/>
                </a:highlight>
              </a:rPr>
              <a:t> </a:t>
            </a:r>
            <a:r>
              <a:rPr lang="tr-TR" sz="1800" err="1">
                <a:highlight>
                  <a:srgbClr val="FFFFFF"/>
                </a:highlight>
              </a:rPr>
              <a:t>what</a:t>
            </a:r>
            <a:r>
              <a:rPr lang="tr-TR" sz="1800">
                <a:highlight>
                  <a:srgbClr val="FFFFFF"/>
                </a:highlight>
              </a:rPr>
              <a:t> a </a:t>
            </a:r>
            <a:r>
              <a:rPr lang="tr-TR" sz="1800" err="1">
                <a:highlight>
                  <a:srgbClr val="FFFFFF"/>
                </a:highlight>
              </a:rPr>
              <a:t>computer</a:t>
            </a:r>
            <a:r>
              <a:rPr lang="tr-TR" sz="1800">
                <a:highlight>
                  <a:srgbClr val="FFFFFF"/>
                </a:highlight>
              </a:rPr>
              <a:t> </a:t>
            </a:r>
            <a:r>
              <a:rPr lang="tr-TR" sz="1800" err="1">
                <a:highlight>
                  <a:srgbClr val="FFFFFF"/>
                </a:highlight>
              </a:rPr>
              <a:t>operating</a:t>
            </a:r>
            <a:r>
              <a:rPr lang="tr-TR" sz="1800">
                <a:highlight>
                  <a:srgbClr val="FFFFFF"/>
                </a:highlight>
              </a:rPr>
              <a:t> </a:t>
            </a:r>
            <a:r>
              <a:rPr lang="tr-TR" sz="1800" err="1">
                <a:highlight>
                  <a:srgbClr val="FFFFFF"/>
                </a:highlight>
              </a:rPr>
              <a:t>system</a:t>
            </a:r>
            <a:r>
              <a:rPr lang="tr-TR" sz="1800">
                <a:highlight>
                  <a:srgbClr val="FFFFFF"/>
                </a:highlight>
              </a:rPr>
              <a:t> </a:t>
            </a:r>
            <a:r>
              <a:rPr lang="tr-TR" sz="1800" err="1">
                <a:highlight>
                  <a:srgbClr val="FFFFFF"/>
                </a:highlight>
              </a:rPr>
              <a:t>or</a:t>
            </a:r>
            <a:r>
              <a:rPr lang="tr-TR" sz="1800">
                <a:highlight>
                  <a:srgbClr val="FFFFFF"/>
                </a:highlight>
              </a:rPr>
              <a:t> OS is. As </a:t>
            </a:r>
            <a:r>
              <a:rPr lang="tr-TR" sz="1800" err="1">
                <a:highlight>
                  <a:srgbClr val="FFFFFF"/>
                </a:highlight>
              </a:rPr>
              <a:t>I’ve</a:t>
            </a:r>
            <a:r>
              <a:rPr lang="tr-TR" sz="1800">
                <a:highlight>
                  <a:srgbClr val="FFFFFF"/>
                </a:highlight>
              </a:rPr>
              <a:t> </a:t>
            </a:r>
            <a:r>
              <a:rPr lang="tr-TR" sz="1800" err="1">
                <a:highlight>
                  <a:srgbClr val="FFFFFF"/>
                </a:highlight>
              </a:rPr>
              <a:t>stated</a:t>
            </a:r>
            <a:r>
              <a:rPr lang="tr-TR" sz="1800">
                <a:highlight>
                  <a:srgbClr val="FFFFFF"/>
                </a:highlight>
              </a:rPr>
              <a:t> </a:t>
            </a:r>
            <a:r>
              <a:rPr lang="tr-TR" sz="1800" err="1">
                <a:highlight>
                  <a:srgbClr val="FFFFFF"/>
                </a:highlight>
              </a:rPr>
              <a:t>earlier</a:t>
            </a:r>
            <a:r>
              <a:rPr lang="tr-TR" sz="1800">
                <a:highlight>
                  <a:srgbClr val="FFFFFF"/>
                </a:highlight>
              </a:rPr>
              <a:t>, an OS is </a:t>
            </a:r>
            <a:r>
              <a:rPr lang="tr-TR" sz="1800" err="1">
                <a:highlight>
                  <a:srgbClr val="FFFFFF"/>
                </a:highlight>
              </a:rPr>
              <a:t>the</a:t>
            </a:r>
            <a:r>
              <a:rPr lang="tr-TR" sz="1800">
                <a:highlight>
                  <a:srgbClr val="FFFFFF"/>
                </a:highlight>
              </a:rPr>
              <a:t> </a:t>
            </a:r>
            <a:r>
              <a:rPr lang="tr-TR" sz="1800" err="1">
                <a:highlight>
                  <a:srgbClr val="FFFFFF"/>
                </a:highlight>
              </a:rPr>
              <a:t>computer</a:t>
            </a:r>
            <a:r>
              <a:rPr lang="tr-TR" sz="1800">
                <a:highlight>
                  <a:srgbClr val="FFFFFF"/>
                </a:highlight>
              </a:rPr>
              <a:t> </a:t>
            </a:r>
            <a:r>
              <a:rPr lang="tr-TR" sz="1800" err="1">
                <a:highlight>
                  <a:srgbClr val="FFFFFF"/>
                </a:highlight>
              </a:rPr>
              <a:t>code</a:t>
            </a:r>
            <a:r>
              <a:rPr lang="tr-TR" sz="1800">
                <a:highlight>
                  <a:srgbClr val="FFFFFF"/>
                </a:highlight>
              </a:rPr>
              <a:t> </a:t>
            </a:r>
            <a:r>
              <a:rPr lang="tr-TR" sz="1800" err="1">
                <a:highlight>
                  <a:srgbClr val="FFFFFF"/>
                </a:highlight>
              </a:rPr>
              <a:t>which</a:t>
            </a:r>
            <a:r>
              <a:rPr lang="tr-TR" sz="1800">
                <a:highlight>
                  <a:srgbClr val="FFFFFF"/>
                </a:highlight>
              </a:rPr>
              <a:t> </a:t>
            </a:r>
            <a:r>
              <a:rPr lang="tr-TR" sz="1800" err="1">
                <a:highlight>
                  <a:srgbClr val="FFFFFF"/>
                </a:highlight>
              </a:rPr>
              <a:t>manages</a:t>
            </a:r>
            <a:r>
              <a:rPr lang="tr-TR" sz="1800">
                <a:highlight>
                  <a:srgbClr val="FFFFFF"/>
                </a:highlight>
              </a:rPr>
              <a:t> </a:t>
            </a:r>
            <a:r>
              <a:rPr lang="tr-TR" sz="1800" err="1">
                <a:highlight>
                  <a:srgbClr val="FFFFFF"/>
                </a:highlight>
              </a:rPr>
              <a:t>the</a:t>
            </a:r>
            <a:r>
              <a:rPr lang="tr-TR" sz="1800">
                <a:highlight>
                  <a:srgbClr val="FFFFFF"/>
                </a:highlight>
              </a:rPr>
              <a:t> hardware in a </a:t>
            </a:r>
            <a:r>
              <a:rPr lang="tr-TR" sz="1800" err="1">
                <a:highlight>
                  <a:srgbClr val="FFFFFF"/>
                </a:highlight>
              </a:rPr>
              <a:t>physical</a:t>
            </a:r>
            <a:r>
              <a:rPr lang="tr-TR" sz="1800">
                <a:highlight>
                  <a:srgbClr val="FFFFFF"/>
                </a:highlight>
              </a:rPr>
              <a:t> </a:t>
            </a:r>
            <a:r>
              <a:rPr lang="tr-TR" sz="1800" err="1">
                <a:highlight>
                  <a:srgbClr val="FFFFFF"/>
                </a:highlight>
              </a:rPr>
              <a:t>computer</a:t>
            </a:r>
            <a:r>
              <a:rPr lang="tr-TR" sz="1800">
                <a:highlight>
                  <a:srgbClr val="FFFFFF"/>
                </a:highlight>
              </a:rPr>
              <a:t>. </a:t>
            </a:r>
            <a:r>
              <a:rPr lang="tr-TR" sz="1800" err="1">
                <a:highlight>
                  <a:srgbClr val="FFFFFF"/>
                </a:highlight>
              </a:rPr>
              <a:t>It</a:t>
            </a:r>
            <a:r>
              <a:rPr lang="tr-TR" sz="1800">
                <a:highlight>
                  <a:srgbClr val="FFFFFF"/>
                </a:highlight>
              </a:rPr>
              <a:t> </a:t>
            </a:r>
            <a:r>
              <a:rPr lang="tr-TR" sz="1800" err="1">
                <a:highlight>
                  <a:srgbClr val="FFFFFF"/>
                </a:highlight>
              </a:rPr>
              <a:t>exists</a:t>
            </a:r>
            <a:r>
              <a:rPr lang="tr-TR" sz="1800">
                <a:highlight>
                  <a:srgbClr val="FFFFFF"/>
                </a:highlight>
              </a:rPr>
              <a:t> as a </a:t>
            </a:r>
            <a:r>
              <a:rPr lang="tr-TR" sz="1800" err="1">
                <a:highlight>
                  <a:srgbClr val="FFFFFF"/>
                </a:highlight>
              </a:rPr>
              <a:t>layer</a:t>
            </a:r>
            <a:r>
              <a:rPr lang="tr-TR" sz="1800">
                <a:highlight>
                  <a:srgbClr val="FFFFFF"/>
                </a:highlight>
              </a:rPr>
              <a:t> </a:t>
            </a:r>
            <a:r>
              <a:rPr lang="tr-TR" sz="1800" err="1">
                <a:highlight>
                  <a:srgbClr val="FFFFFF"/>
                </a:highlight>
              </a:rPr>
              <a:t>between</a:t>
            </a:r>
            <a:r>
              <a:rPr lang="tr-TR" sz="1800">
                <a:highlight>
                  <a:srgbClr val="FFFFFF"/>
                </a:highlight>
              </a:rPr>
              <a:t> </a:t>
            </a:r>
            <a:r>
              <a:rPr lang="tr-TR" sz="1800" err="1">
                <a:highlight>
                  <a:srgbClr val="FFFFFF"/>
                </a:highlight>
              </a:rPr>
              <a:t>your</a:t>
            </a:r>
            <a:r>
              <a:rPr lang="tr-TR" sz="1800">
                <a:highlight>
                  <a:srgbClr val="FFFFFF"/>
                </a:highlight>
              </a:rPr>
              <a:t> software </a:t>
            </a:r>
            <a:r>
              <a:rPr lang="tr-TR" sz="1800" err="1">
                <a:highlight>
                  <a:srgbClr val="FFFFFF"/>
                </a:highlight>
              </a:rPr>
              <a:t>and</a:t>
            </a:r>
            <a:r>
              <a:rPr lang="tr-TR" sz="1800">
                <a:highlight>
                  <a:srgbClr val="FFFFFF"/>
                </a:highlight>
              </a:rPr>
              <a:t> </a:t>
            </a:r>
            <a:r>
              <a:rPr lang="tr-TR" sz="1800" err="1">
                <a:highlight>
                  <a:srgbClr val="FFFFFF"/>
                </a:highlight>
              </a:rPr>
              <a:t>your</a:t>
            </a:r>
            <a:r>
              <a:rPr lang="tr-TR" sz="1800">
                <a:highlight>
                  <a:srgbClr val="FFFFFF"/>
                </a:highlight>
              </a:rPr>
              <a:t> hardware. </a:t>
            </a:r>
            <a:r>
              <a:rPr lang="tr-TR" sz="1800" err="1">
                <a:highlight>
                  <a:srgbClr val="FFFFFF"/>
                </a:highlight>
              </a:rPr>
              <a:t>Most</a:t>
            </a:r>
            <a:r>
              <a:rPr lang="tr-TR" sz="1800">
                <a:highlight>
                  <a:srgbClr val="FFFFFF"/>
                </a:highlight>
              </a:rPr>
              <a:t> </a:t>
            </a:r>
            <a:r>
              <a:rPr lang="tr-TR" sz="1800" err="1">
                <a:highlight>
                  <a:srgbClr val="FFFFFF"/>
                </a:highlight>
              </a:rPr>
              <a:t>people</a:t>
            </a:r>
            <a:r>
              <a:rPr lang="tr-TR" sz="1800">
                <a:highlight>
                  <a:srgbClr val="FFFFFF"/>
                </a:highlight>
              </a:rPr>
              <a:t> </a:t>
            </a:r>
            <a:r>
              <a:rPr lang="tr-TR" sz="1800" err="1">
                <a:highlight>
                  <a:srgbClr val="FFFFFF"/>
                </a:highlight>
              </a:rPr>
              <a:t>writing</a:t>
            </a:r>
            <a:r>
              <a:rPr lang="tr-TR" sz="1800">
                <a:highlight>
                  <a:srgbClr val="FFFFFF"/>
                </a:highlight>
              </a:rPr>
              <a:t> software do not </a:t>
            </a:r>
            <a:r>
              <a:rPr lang="tr-TR" sz="1800" err="1">
                <a:highlight>
                  <a:srgbClr val="FFFFFF"/>
                </a:highlight>
              </a:rPr>
              <a:t>want</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know</a:t>
            </a:r>
            <a:r>
              <a:rPr lang="tr-TR" sz="1800">
                <a:highlight>
                  <a:srgbClr val="FFFFFF"/>
                </a:highlight>
              </a:rPr>
              <a:t> how </a:t>
            </a:r>
            <a:r>
              <a:rPr lang="tr-TR" sz="1800" err="1">
                <a:highlight>
                  <a:srgbClr val="FFFFFF"/>
                </a:highlight>
              </a:rPr>
              <a:t>to</a:t>
            </a:r>
            <a:r>
              <a:rPr lang="tr-TR" sz="1800">
                <a:highlight>
                  <a:srgbClr val="FFFFFF"/>
                </a:highlight>
              </a:rPr>
              <a:t> </a:t>
            </a:r>
            <a:r>
              <a:rPr lang="tr-TR" sz="1800" err="1">
                <a:highlight>
                  <a:srgbClr val="FFFFFF"/>
                </a:highlight>
              </a:rPr>
              <a:t>address</a:t>
            </a:r>
            <a:r>
              <a:rPr lang="tr-TR" sz="1800">
                <a:highlight>
                  <a:srgbClr val="FFFFFF"/>
                </a:highlight>
              </a:rPr>
              <a:t> a CPU in </a:t>
            </a:r>
            <a:r>
              <a:rPr lang="tr-TR" sz="1800" err="1">
                <a:highlight>
                  <a:srgbClr val="FFFFFF"/>
                </a:highlight>
              </a:rPr>
              <a:t>assembler</a:t>
            </a:r>
            <a:r>
              <a:rPr lang="tr-TR" sz="1800">
                <a:highlight>
                  <a:srgbClr val="FFFFFF"/>
                </a:highlight>
              </a:rPr>
              <a:t>, </a:t>
            </a:r>
            <a:r>
              <a:rPr lang="tr-TR" sz="1800" err="1">
                <a:highlight>
                  <a:srgbClr val="FFFFFF"/>
                </a:highlight>
              </a:rPr>
              <a:t>or</a:t>
            </a:r>
            <a:r>
              <a:rPr lang="tr-TR" sz="1800">
                <a:highlight>
                  <a:srgbClr val="FFFFFF"/>
                </a:highlight>
              </a:rPr>
              <a:t> how </a:t>
            </a:r>
            <a:r>
              <a:rPr lang="tr-TR" sz="1800" err="1">
                <a:highlight>
                  <a:srgbClr val="FFFFFF"/>
                </a:highlight>
              </a:rPr>
              <a:t>to</a:t>
            </a:r>
            <a:r>
              <a:rPr lang="tr-TR" sz="1800">
                <a:highlight>
                  <a:srgbClr val="FFFFFF"/>
                </a:highlight>
              </a:rPr>
              <a:t> </a:t>
            </a:r>
            <a:r>
              <a:rPr lang="tr-TR" sz="1800" err="1">
                <a:highlight>
                  <a:srgbClr val="FFFFFF"/>
                </a:highlight>
              </a:rPr>
              <a:t>communicate</a:t>
            </a:r>
            <a:r>
              <a:rPr lang="tr-TR" sz="1800">
                <a:highlight>
                  <a:srgbClr val="FFFFFF"/>
                </a:highlight>
              </a:rPr>
              <a:t> </a:t>
            </a:r>
            <a:r>
              <a:rPr lang="tr-TR" sz="1800" err="1">
                <a:highlight>
                  <a:srgbClr val="FFFFFF"/>
                </a:highlight>
              </a:rPr>
              <a:t>with</a:t>
            </a:r>
            <a:r>
              <a:rPr lang="tr-TR" sz="1800">
                <a:highlight>
                  <a:srgbClr val="FFFFFF"/>
                </a:highlight>
              </a:rPr>
              <a:t> a </a:t>
            </a:r>
            <a:r>
              <a:rPr lang="tr-TR" sz="1800" err="1">
                <a:highlight>
                  <a:srgbClr val="FFFFFF"/>
                </a:highlight>
              </a:rPr>
              <a:t>graphics</a:t>
            </a:r>
            <a:r>
              <a:rPr lang="tr-TR" sz="1800">
                <a:highlight>
                  <a:srgbClr val="FFFFFF"/>
                </a:highlight>
              </a:rPr>
              <a:t> </a:t>
            </a:r>
            <a:r>
              <a:rPr lang="tr-TR" sz="1800" err="1">
                <a:highlight>
                  <a:srgbClr val="FFFFFF"/>
                </a:highlight>
              </a:rPr>
              <a:t>card</a:t>
            </a:r>
            <a:r>
              <a:rPr lang="tr-TR" sz="1800">
                <a:highlight>
                  <a:srgbClr val="FFFFFF"/>
                </a:highlight>
              </a:rPr>
              <a:t>. An OS </a:t>
            </a:r>
            <a:r>
              <a:rPr lang="tr-TR" sz="1800" err="1">
                <a:highlight>
                  <a:srgbClr val="FFFFFF"/>
                </a:highlight>
              </a:rPr>
              <a:t>such</a:t>
            </a:r>
            <a:r>
              <a:rPr lang="tr-TR" sz="1800">
                <a:highlight>
                  <a:srgbClr val="FFFFFF"/>
                </a:highlight>
              </a:rPr>
              <a:t> as Linux </a:t>
            </a:r>
            <a:r>
              <a:rPr lang="tr-TR" sz="1800" err="1">
                <a:highlight>
                  <a:srgbClr val="FFFFFF"/>
                </a:highlight>
              </a:rPr>
              <a:t>or</a:t>
            </a:r>
            <a:r>
              <a:rPr lang="tr-TR" sz="1800">
                <a:highlight>
                  <a:srgbClr val="FFFFFF"/>
                </a:highlight>
              </a:rPr>
              <a:t> Windows </a:t>
            </a:r>
            <a:r>
              <a:rPr lang="tr-TR" sz="1800" err="1">
                <a:highlight>
                  <a:srgbClr val="FFFFFF"/>
                </a:highlight>
              </a:rPr>
              <a:t>acts</a:t>
            </a:r>
            <a:r>
              <a:rPr lang="tr-TR" sz="1800">
                <a:highlight>
                  <a:srgbClr val="FFFFFF"/>
                </a:highlight>
              </a:rPr>
              <a:t> as a </a:t>
            </a:r>
            <a:r>
              <a:rPr lang="tr-TR" sz="1800" err="1">
                <a:highlight>
                  <a:srgbClr val="FFFFFF"/>
                </a:highlight>
              </a:rPr>
              <a:t>middleman</a:t>
            </a:r>
            <a:r>
              <a:rPr lang="tr-TR" sz="1800">
                <a:highlight>
                  <a:srgbClr val="FFFFFF"/>
                </a:highlight>
              </a:rPr>
              <a:t>.</a:t>
            </a:r>
            <a:endParaRPr sz="1800">
              <a:highlight>
                <a:srgbClr val="FFFFFF"/>
              </a:highlight>
            </a:endParaRPr>
          </a:p>
          <a:p>
            <a:pPr marL="0" lvl="0" indent="0" algn="l" rtl="0">
              <a:lnSpc>
                <a:spcPct val="166000"/>
              </a:lnSpc>
              <a:spcBef>
                <a:spcPts val="1500"/>
              </a:spcBef>
              <a:spcAft>
                <a:spcPts val="0"/>
              </a:spcAft>
              <a:buClr>
                <a:schemeClr val="dk1"/>
              </a:buClr>
              <a:buSzPts val="1100"/>
              <a:buFont typeface="Arial"/>
              <a:buNone/>
            </a:pPr>
            <a:r>
              <a:rPr lang="tr-TR" sz="1800" err="1">
                <a:highlight>
                  <a:srgbClr val="FFFFFF"/>
                </a:highlight>
              </a:rPr>
              <a:t>Every</a:t>
            </a:r>
            <a:r>
              <a:rPr lang="tr-TR" sz="1800">
                <a:highlight>
                  <a:srgbClr val="FFFFFF"/>
                </a:highlight>
              </a:rPr>
              <a:t> OS has </a:t>
            </a:r>
            <a:r>
              <a:rPr lang="tr-TR" sz="1800" err="1">
                <a:highlight>
                  <a:srgbClr val="FFFFFF"/>
                </a:highlight>
              </a:rPr>
              <a:t>component</a:t>
            </a:r>
            <a:r>
              <a:rPr lang="tr-TR" sz="1800">
                <a:highlight>
                  <a:srgbClr val="FFFFFF"/>
                </a:highlight>
              </a:rPr>
              <a:t> </a:t>
            </a:r>
            <a:r>
              <a:rPr lang="tr-TR" sz="1800" err="1">
                <a:highlight>
                  <a:srgbClr val="FFFFFF"/>
                </a:highlight>
              </a:rPr>
              <a:t>parts</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the</a:t>
            </a:r>
            <a:r>
              <a:rPr lang="tr-TR" sz="1800">
                <a:highlight>
                  <a:srgbClr val="FFFFFF"/>
                </a:highlight>
              </a:rPr>
              <a:t> Linux </a:t>
            </a:r>
            <a:r>
              <a:rPr lang="tr-TR" sz="1800" err="1">
                <a:highlight>
                  <a:srgbClr val="FFFFFF"/>
                </a:highlight>
              </a:rPr>
              <a:t>also</a:t>
            </a:r>
            <a:r>
              <a:rPr lang="tr-TR" sz="1800">
                <a:highlight>
                  <a:srgbClr val="FFFFFF"/>
                </a:highlight>
              </a:rPr>
              <a:t> has </a:t>
            </a:r>
            <a:r>
              <a:rPr lang="tr-TR" sz="1800" err="1">
                <a:highlight>
                  <a:srgbClr val="FFFFFF"/>
                </a:highlight>
              </a:rPr>
              <a:t>the</a:t>
            </a:r>
            <a:r>
              <a:rPr lang="tr-TR" sz="1800">
                <a:highlight>
                  <a:srgbClr val="FFFFFF"/>
                </a:highlight>
              </a:rPr>
              <a:t> </a:t>
            </a:r>
            <a:r>
              <a:rPr lang="tr-TR" sz="1800" err="1">
                <a:highlight>
                  <a:srgbClr val="FFFFFF"/>
                </a:highlight>
              </a:rPr>
              <a:t>following</a:t>
            </a:r>
            <a:r>
              <a:rPr lang="tr-TR" sz="1800">
                <a:highlight>
                  <a:srgbClr val="FFFFFF"/>
                </a:highlight>
              </a:rPr>
              <a:t> </a:t>
            </a:r>
            <a:r>
              <a:rPr lang="tr-TR" sz="1800" err="1">
                <a:highlight>
                  <a:srgbClr val="FFFFFF"/>
                </a:highlight>
              </a:rPr>
              <a:t>components</a:t>
            </a:r>
            <a:r>
              <a:rPr lang="tr-TR" sz="1800">
                <a:highlight>
                  <a:srgbClr val="FFFFFF"/>
                </a:highlight>
              </a:rPr>
              <a:t>:</a:t>
            </a:r>
            <a:endParaRPr sz="1800">
              <a:highlight>
                <a:srgbClr val="FFFFFF"/>
              </a:highlight>
            </a:endParaRPr>
          </a:p>
          <a:p>
            <a:pPr marL="800100" lvl="0" indent="-342900" algn="l" rtl="0">
              <a:lnSpc>
                <a:spcPct val="115000"/>
              </a:lnSpc>
              <a:spcBef>
                <a:spcPts val="1500"/>
              </a:spcBef>
              <a:spcAft>
                <a:spcPts val="0"/>
              </a:spcAft>
              <a:buClr>
                <a:srgbClr val="000000"/>
              </a:buClr>
              <a:buSzPts val="1800"/>
              <a:buChar char="●"/>
            </a:pPr>
            <a:r>
              <a:rPr lang="tr-TR" sz="1800" b="1" err="1">
                <a:highlight>
                  <a:srgbClr val="FFFFFF"/>
                </a:highlight>
              </a:rPr>
              <a:t>Bootloader</a:t>
            </a:r>
            <a:r>
              <a:rPr lang="tr-TR" sz="1800">
                <a:highlight>
                  <a:srgbClr val="FFFFFF"/>
                </a:highlight>
              </a:rPr>
              <a:t>. </a:t>
            </a:r>
            <a:r>
              <a:rPr lang="tr-TR" sz="1800" err="1">
                <a:highlight>
                  <a:srgbClr val="FFFFFF"/>
                </a:highlight>
              </a:rPr>
              <a:t>Your</a:t>
            </a:r>
            <a:r>
              <a:rPr lang="tr-TR" sz="1800">
                <a:highlight>
                  <a:srgbClr val="FFFFFF"/>
                </a:highlight>
              </a:rPr>
              <a:t> </a:t>
            </a:r>
            <a:r>
              <a:rPr lang="tr-TR" sz="1800" err="1">
                <a:highlight>
                  <a:srgbClr val="FFFFFF"/>
                </a:highlight>
              </a:rPr>
              <a:t>computer</a:t>
            </a:r>
            <a:r>
              <a:rPr lang="tr-TR" sz="1800">
                <a:highlight>
                  <a:srgbClr val="FFFFFF"/>
                </a:highlight>
              </a:rPr>
              <a:t> </a:t>
            </a:r>
            <a:r>
              <a:rPr lang="tr-TR" sz="1800" err="1">
                <a:highlight>
                  <a:srgbClr val="FFFFFF"/>
                </a:highlight>
              </a:rPr>
              <a:t>needs</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go</a:t>
            </a:r>
            <a:r>
              <a:rPr lang="tr-TR" sz="1800">
                <a:highlight>
                  <a:srgbClr val="FFFFFF"/>
                </a:highlight>
              </a:rPr>
              <a:t> </a:t>
            </a:r>
            <a:r>
              <a:rPr lang="tr-TR" sz="1800" err="1">
                <a:highlight>
                  <a:srgbClr val="FFFFFF"/>
                </a:highlight>
              </a:rPr>
              <a:t>through</a:t>
            </a:r>
            <a:r>
              <a:rPr lang="tr-TR" sz="1800">
                <a:highlight>
                  <a:srgbClr val="FFFFFF"/>
                </a:highlight>
              </a:rPr>
              <a:t> a </a:t>
            </a:r>
            <a:r>
              <a:rPr lang="tr-TR" sz="1800" err="1">
                <a:highlight>
                  <a:srgbClr val="FFFFFF"/>
                </a:highlight>
              </a:rPr>
              <a:t>startup</a:t>
            </a:r>
            <a:r>
              <a:rPr lang="tr-TR" sz="1800">
                <a:highlight>
                  <a:srgbClr val="FFFFFF"/>
                </a:highlight>
              </a:rPr>
              <a:t> </a:t>
            </a:r>
            <a:r>
              <a:rPr lang="tr-TR" sz="1800" err="1">
                <a:highlight>
                  <a:srgbClr val="FFFFFF"/>
                </a:highlight>
              </a:rPr>
              <a:t>sequence</a:t>
            </a:r>
            <a:r>
              <a:rPr lang="tr-TR" sz="1800">
                <a:highlight>
                  <a:srgbClr val="FFFFFF"/>
                </a:highlight>
              </a:rPr>
              <a:t> </a:t>
            </a:r>
            <a:r>
              <a:rPr lang="tr-TR" sz="1800" err="1">
                <a:highlight>
                  <a:srgbClr val="FFFFFF"/>
                </a:highlight>
              </a:rPr>
              <a:t>called</a:t>
            </a:r>
            <a:r>
              <a:rPr lang="tr-TR" sz="1800">
                <a:highlight>
                  <a:srgbClr val="FFFFFF"/>
                </a:highlight>
              </a:rPr>
              <a:t> </a:t>
            </a:r>
            <a:r>
              <a:rPr lang="tr-TR" sz="1800" err="1">
                <a:highlight>
                  <a:srgbClr val="FFFFFF"/>
                </a:highlight>
              </a:rPr>
              <a:t>booting</a:t>
            </a:r>
            <a:r>
              <a:rPr lang="tr-TR" sz="1800">
                <a:highlight>
                  <a:srgbClr val="FFFFFF"/>
                </a:highlight>
              </a:rPr>
              <a:t>. </a:t>
            </a:r>
            <a:r>
              <a:rPr lang="tr-TR" sz="1800" err="1">
                <a:highlight>
                  <a:srgbClr val="FFFFFF"/>
                </a:highlight>
              </a:rPr>
              <a:t>This</a:t>
            </a:r>
            <a:r>
              <a:rPr lang="tr-TR" sz="1800">
                <a:highlight>
                  <a:srgbClr val="FFFFFF"/>
                </a:highlight>
              </a:rPr>
              <a:t> </a:t>
            </a:r>
            <a:r>
              <a:rPr lang="tr-TR" sz="1800" err="1">
                <a:highlight>
                  <a:srgbClr val="FFFFFF"/>
                </a:highlight>
              </a:rPr>
              <a:t>boot</a:t>
            </a:r>
            <a:r>
              <a:rPr lang="tr-TR" sz="1800">
                <a:highlight>
                  <a:srgbClr val="FFFFFF"/>
                </a:highlight>
              </a:rPr>
              <a:t> </a:t>
            </a:r>
            <a:r>
              <a:rPr lang="tr-TR" sz="1800" err="1">
                <a:highlight>
                  <a:srgbClr val="FFFFFF"/>
                </a:highlight>
              </a:rPr>
              <a:t>process</a:t>
            </a:r>
            <a:r>
              <a:rPr lang="tr-TR" sz="1800">
                <a:highlight>
                  <a:srgbClr val="FFFFFF"/>
                </a:highlight>
              </a:rPr>
              <a:t> </a:t>
            </a:r>
            <a:r>
              <a:rPr lang="tr-TR" sz="1800" err="1">
                <a:highlight>
                  <a:srgbClr val="FFFFFF"/>
                </a:highlight>
              </a:rPr>
              <a:t>needs</a:t>
            </a:r>
            <a:r>
              <a:rPr lang="tr-TR" sz="1800">
                <a:highlight>
                  <a:srgbClr val="FFFFFF"/>
                </a:highlight>
              </a:rPr>
              <a:t> </a:t>
            </a:r>
            <a:r>
              <a:rPr lang="tr-TR" sz="1800" err="1">
                <a:highlight>
                  <a:srgbClr val="FFFFFF"/>
                </a:highlight>
              </a:rPr>
              <a:t>guidance</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your</a:t>
            </a:r>
            <a:r>
              <a:rPr lang="tr-TR" sz="1800">
                <a:highlight>
                  <a:srgbClr val="FFFFFF"/>
                </a:highlight>
              </a:rPr>
              <a:t> OS is </a:t>
            </a:r>
            <a:r>
              <a:rPr lang="tr-TR" sz="1800" err="1">
                <a:highlight>
                  <a:srgbClr val="FFFFFF"/>
                </a:highlight>
              </a:rPr>
              <a:t>the</a:t>
            </a:r>
            <a:r>
              <a:rPr lang="tr-TR" sz="1800">
                <a:highlight>
                  <a:srgbClr val="FFFFFF"/>
                </a:highlight>
              </a:rPr>
              <a:t> software in </a:t>
            </a:r>
            <a:r>
              <a:rPr lang="tr-TR" sz="1800" err="1">
                <a:highlight>
                  <a:srgbClr val="FFFFFF"/>
                </a:highlight>
              </a:rPr>
              <a:t>control</a:t>
            </a:r>
            <a:r>
              <a:rPr lang="tr-TR" sz="1800">
                <a:highlight>
                  <a:srgbClr val="FFFFFF"/>
                </a:highlight>
              </a:rPr>
              <a:t> </a:t>
            </a:r>
            <a:r>
              <a:rPr lang="tr-TR" sz="1800" err="1">
                <a:highlight>
                  <a:srgbClr val="FFFFFF"/>
                </a:highlight>
              </a:rPr>
              <a:t>throughout</a:t>
            </a:r>
            <a:r>
              <a:rPr lang="tr-TR" sz="1800">
                <a:highlight>
                  <a:srgbClr val="FFFFFF"/>
                </a:highlight>
              </a:rPr>
              <a:t> </a:t>
            </a:r>
            <a:r>
              <a:rPr lang="tr-TR" sz="1800" err="1">
                <a:highlight>
                  <a:srgbClr val="FFFFFF"/>
                </a:highlight>
              </a:rPr>
              <a:t>the</a:t>
            </a:r>
            <a:r>
              <a:rPr lang="tr-TR" sz="1800">
                <a:highlight>
                  <a:srgbClr val="FFFFFF"/>
                </a:highlight>
              </a:rPr>
              <a:t> </a:t>
            </a:r>
            <a:r>
              <a:rPr lang="tr-TR" sz="1800" err="1">
                <a:highlight>
                  <a:srgbClr val="FFFFFF"/>
                </a:highlight>
              </a:rPr>
              <a:t>boot</a:t>
            </a:r>
            <a:r>
              <a:rPr lang="tr-TR" sz="1800">
                <a:highlight>
                  <a:srgbClr val="FFFFFF"/>
                </a:highlight>
              </a:rPr>
              <a:t> </a:t>
            </a:r>
            <a:r>
              <a:rPr lang="tr-TR" sz="1800" err="1">
                <a:highlight>
                  <a:srgbClr val="FFFFFF"/>
                </a:highlight>
              </a:rPr>
              <a:t>process</a:t>
            </a:r>
            <a:r>
              <a:rPr lang="tr-TR" sz="1800">
                <a:highlight>
                  <a:srgbClr val="FFFFFF"/>
                </a:highlight>
              </a:rPr>
              <a:t>. </a:t>
            </a:r>
            <a:r>
              <a:rPr lang="tr-TR" sz="1800" err="1">
                <a:highlight>
                  <a:srgbClr val="FFFFFF"/>
                </a:highlight>
              </a:rPr>
              <a:t>When</a:t>
            </a:r>
            <a:r>
              <a:rPr lang="tr-TR" sz="1800">
                <a:highlight>
                  <a:srgbClr val="FFFFFF"/>
                </a:highlight>
              </a:rPr>
              <a:t> </a:t>
            </a:r>
            <a:r>
              <a:rPr lang="tr-TR" sz="1800" err="1">
                <a:highlight>
                  <a:srgbClr val="FFFFFF"/>
                </a:highlight>
              </a:rPr>
              <a:t>you</a:t>
            </a:r>
            <a:r>
              <a:rPr lang="tr-TR" sz="1800">
                <a:highlight>
                  <a:srgbClr val="FFFFFF"/>
                </a:highlight>
              </a:rPr>
              <a:t> start </a:t>
            </a:r>
            <a:r>
              <a:rPr lang="tr-TR" sz="1800" err="1">
                <a:highlight>
                  <a:srgbClr val="FFFFFF"/>
                </a:highlight>
              </a:rPr>
              <a:t>your</a:t>
            </a:r>
            <a:r>
              <a:rPr lang="tr-TR" sz="1800">
                <a:highlight>
                  <a:srgbClr val="FFFFFF"/>
                </a:highlight>
              </a:rPr>
              <a:t> </a:t>
            </a:r>
            <a:r>
              <a:rPr lang="tr-TR" sz="1800" err="1">
                <a:highlight>
                  <a:srgbClr val="FFFFFF"/>
                </a:highlight>
              </a:rPr>
              <a:t>computer</a:t>
            </a:r>
            <a:r>
              <a:rPr lang="tr-TR" sz="1800">
                <a:highlight>
                  <a:srgbClr val="FFFFFF"/>
                </a:highlight>
              </a:rPr>
              <a:t> </a:t>
            </a:r>
            <a:r>
              <a:rPr lang="tr-TR" sz="1800" err="1">
                <a:highlight>
                  <a:srgbClr val="FFFFFF"/>
                </a:highlight>
              </a:rPr>
              <a:t>the</a:t>
            </a:r>
            <a:r>
              <a:rPr lang="tr-TR" sz="1800">
                <a:highlight>
                  <a:srgbClr val="FFFFFF"/>
                </a:highlight>
              </a:rPr>
              <a:t> </a:t>
            </a:r>
            <a:r>
              <a:rPr lang="tr-TR" sz="1800" err="1">
                <a:highlight>
                  <a:srgbClr val="FFFFFF"/>
                </a:highlight>
              </a:rPr>
              <a:t>bootloader</a:t>
            </a:r>
            <a:r>
              <a:rPr lang="tr-TR" sz="1800">
                <a:highlight>
                  <a:srgbClr val="FFFFFF"/>
                </a:highlight>
              </a:rPr>
              <a:t> </a:t>
            </a:r>
            <a:r>
              <a:rPr lang="tr-TR" sz="1800" err="1">
                <a:highlight>
                  <a:srgbClr val="FFFFFF"/>
                </a:highlight>
              </a:rPr>
              <a:t>for</a:t>
            </a:r>
            <a:r>
              <a:rPr lang="tr-TR" sz="1800">
                <a:highlight>
                  <a:srgbClr val="FFFFFF"/>
                </a:highlight>
              </a:rPr>
              <a:t> </a:t>
            </a:r>
            <a:r>
              <a:rPr lang="tr-TR" sz="1800" err="1">
                <a:highlight>
                  <a:srgbClr val="FFFFFF"/>
                </a:highlight>
              </a:rPr>
              <a:t>your</a:t>
            </a:r>
            <a:r>
              <a:rPr lang="tr-TR" sz="1800">
                <a:highlight>
                  <a:srgbClr val="FFFFFF"/>
                </a:highlight>
              </a:rPr>
              <a:t> </a:t>
            </a:r>
            <a:r>
              <a:rPr lang="tr-TR" sz="1800" err="1">
                <a:highlight>
                  <a:srgbClr val="FFFFFF"/>
                </a:highlight>
              </a:rPr>
              <a:t>operating</a:t>
            </a:r>
            <a:r>
              <a:rPr lang="tr-TR" sz="1800">
                <a:highlight>
                  <a:srgbClr val="FFFFFF"/>
                </a:highlight>
              </a:rPr>
              <a:t> </a:t>
            </a:r>
            <a:r>
              <a:rPr lang="tr-TR" sz="1800" err="1">
                <a:highlight>
                  <a:srgbClr val="FFFFFF"/>
                </a:highlight>
              </a:rPr>
              <a:t>system</a:t>
            </a:r>
            <a:r>
              <a:rPr lang="tr-TR" sz="1800">
                <a:highlight>
                  <a:srgbClr val="FFFFFF"/>
                </a:highlight>
              </a:rPr>
              <a:t> </a:t>
            </a:r>
            <a:r>
              <a:rPr lang="tr-TR" sz="1800" err="1">
                <a:highlight>
                  <a:srgbClr val="FFFFFF"/>
                </a:highlight>
              </a:rPr>
              <a:t>kickstarts</a:t>
            </a:r>
            <a:r>
              <a:rPr lang="tr-TR" sz="1800">
                <a:highlight>
                  <a:srgbClr val="FFFFFF"/>
                </a:highlight>
              </a:rPr>
              <a:t> </a:t>
            </a:r>
            <a:r>
              <a:rPr lang="tr-TR" sz="1800" err="1">
                <a:highlight>
                  <a:srgbClr val="FFFFFF"/>
                </a:highlight>
              </a:rPr>
              <a:t>the</a:t>
            </a:r>
            <a:r>
              <a:rPr lang="tr-TR" sz="1800">
                <a:highlight>
                  <a:srgbClr val="FFFFFF"/>
                </a:highlight>
              </a:rPr>
              <a:t> </a:t>
            </a:r>
            <a:r>
              <a:rPr lang="tr-TR" sz="1800" err="1">
                <a:highlight>
                  <a:srgbClr val="FFFFFF"/>
                </a:highlight>
              </a:rPr>
              <a:t>process</a:t>
            </a:r>
            <a:r>
              <a:rPr lang="tr-TR" sz="1800">
                <a:highlight>
                  <a:srgbClr val="FFFFFF"/>
                </a:highlight>
              </a:rPr>
              <a:t>.</a:t>
            </a:r>
            <a:endParaRPr sz="180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a:highlight>
                  <a:srgbClr val="FFFFFF"/>
                </a:highlight>
              </a:rPr>
              <a:t>OS Kernel</a:t>
            </a:r>
            <a:r>
              <a:rPr lang="tr-TR" sz="1800">
                <a:highlight>
                  <a:srgbClr val="FFFFFF"/>
                </a:highlight>
              </a:rPr>
              <a:t>. </a:t>
            </a:r>
            <a:r>
              <a:rPr lang="tr-TR" sz="1800" err="1">
                <a:highlight>
                  <a:srgbClr val="FFFFFF"/>
                </a:highlight>
              </a:rPr>
              <a:t>You</a:t>
            </a:r>
            <a:r>
              <a:rPr lang="tr-TR" sz="1800">
                <a:highlight>
                  <a:srgbClr val="FFFFFF"/>
                </a:highlight>
              </a:rPr>
              <a:t> can </a:t>
            </a:r>
            <a:r>
              <a:rPr lang="tr-TR" sz="1800" err="1">
                <a:highlight>
                  <a:srgbClr val="FFFFFF"/>
                </a:highlight>
              </a:rPr>
              <a:t>call</a:t>
            </a:r>
            <a:r>
              <a:rPr lang="tr-TR" sz="1800">
                <a:highlight>
                  <a:srgbClr val="FFFFFF"/>
                </a:highlight>
              </a:rPr>
              <a:t> </a:t>
            </a:r>
            <a:r>
              <a:rPr lang="tr-TR" sz="1800" err="1">
                <a:highlight>
                  <a:srgbClr val="FFFFFF"/>
                </a:highlight>
              </a:rPr>
              <a:t>the</a:t>
            </a:r>
            <a:r>
              <a:rPr lang="tr-TR" sz="1800">
                <a:highlight>
                  <a:srgbClr val="FFFFFF"/>
                </a:highlight>
              </a:rPr>
              <a:t> </a:t>
            </a:r>
            <a:r>
              <a:rPr lang="tr-TR" sz="1800" err="1">
                <a:highlight>
                  <a:srgbClr val="FFFFFF"/>
                </a:highlight>
              </a:rPr>
              <a:t>kernel</a:t>
            </a:r>
            <a:r>
              <a:rPr lang="tr-TR" sz="1800">
                <a:highlight>
                  <a:srgbClr val="FFFFFF"/>
                </a:highlight>
              </a:rPr>
              <a:t> </a:t>
            </a:r>
            <a:r>
              <a:rPr lang="tr-TR" sz="1800" err="1">
                <a:highlight>
                  <a:srgbClr val="FFFFFF"/>
                </a:highlight>
              </a:rPr>
              <a:t>the</a:t>
            </a:r>
            <a:r>
              <a:rPr lang="tr-TR" sz="1800">
                <a:highlight>
                  <a:srgbClr val="FFFFFF"/>
                </a:highlight>
              </a:rPr>
              <a:t> </a:t>
            </a:r>
            <a:r>
              <a:rPr lang="tr-TR" sz="1800" err="1">
                <a:highlight>
                  <a:srgbClr val="FFFFFF"/>
                </a:highlight>
              </a:rPr>
              <a:t>part</a:t>
            </a:r>
            <a:r>
              <a:rPr lang="tr-TR" sz="1800">
                <a:highlight>
                  <a:srgbClr val="FFFFFF"/>
                </a:highlight>
              </a:rPr>
              <a:t> of </a:t>
            </a:r>
            <a:r>
              <a:rPr lang="tr-TR" sz="1800" err="1">
                <a:highlight>
                  <a:srgbClr val="FFFFFF"/>
                </a:highlight>
              </a:rPr>
              <a:t>the</a:t>
            </a:r>
            <a:r>
              <a:rPr lang="tr-TR" sz="1800">
                <a:highlight>
                  <a:srgbClr val="FFFFFF"/>
                </a:highlight>
              </a:rPr>
              <a:t> </a:t>
            </a:r>
            <a:r>
              <a:rPr lang="tr-TR" sz="1800" err="1">
                <a:highlight>
                  <a:srgbClr val="FFFFFF"/>
                </a:highlight>
              </a:rPr>
              <a:t>operating</a:t>
            </a:r>
            <a:r>
              <a:rPr lang="tr-TR" sz="1800">
                <a:highlight>
                  <a:srgbClr val="FFFFFF"/>
                </a:highlight>
              </a:rPr>
              <a:t> </a:t>
            </a:r>
            <a:r>
              <a:rPr lang="tr-TR" sz="1800" err="1">
                <a:highlight>
                  <a:srgbClr val="FFFFFF"/>
                </a:highlight>
              </a:rPr>
              <a:t>system</a:t>
            </a:r>
            <a:r>
              <a:rPr lang="tr-TR" sz="1800">
                <a:highlight>
                  <a:srgbClr val="FFFFFF"/>
                </a:highlight>
              </a:rPr>
              <a:t> </a:t>
            </a:r>
            <a:r>
              <a:rPr lang="tr-TR" sz="1800" err="1">
                <a:highlight>
                  <a:srgbClr val="FFFFFF"/>
                </a:highlight>
              </a:rPr>
              <a:t>which</a:t>
            </a:r>
            <a:r>
              <a:rPr lang="tr-TR" sz="1800">
                <a:highlight>
                  <a:srgbClr val="FFFFFF"/>
                </a:highlight>
              </a:rPr>
              <a:t> is </a:t>
            </a:r>
            <a:r>
              <a:rPr lang="tr-TR" sz="1800" err="1">
                <a:highlight>
                  <a:srgbClr val="FFFFFF"/>
                </a:highlight>
              </a:rPr>
              <a:t>the</a:t>
            </a:r>
            <a:r>
              <a:rPr lang="tr-TR" sz="1800">
                <a:highlight>
                  <a:srgbClr val="FFFFFF"/>
                </a:highlight>
              </a:rPr>
              <a:t> “</a:t>
            </a:r>
            <a:r>
              <a:rPr lang="tr-TR" sz="1800" err="1">
                <a:highlight>
                  <a:srgbClr val="FFFFFF"/>
                </a:highlight>
              </a:rPr>
              <a:t>closest</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your</a:t>
            </a:r>
            <a:r>
              <a:rPr lang="tr-TR" sz="1800">
                <a:highlight>
                  <a:srgbClr val="FFFFFF"/>
                </a:highlight>
              </a:rPr>
              <a:t> </a:t>
            </a:r>
            <a:r>
              <a:rPr lang="tr-TR" sz="1800" err="1">
                <a:highlight>
                  <a:srgbClr val="FFFFFF"/>
                </a:highlight>
              </a:rPr>
              <a:t>computing</a:t>
            </a:r>
            <a:r>
              <a:rPr lang="tr-TR" sz="1800">
                <a:highlight>
                  <a:srgbClr val="FFFFFF"/>
                </a:highlight>
              </a:rPr>
              <a:t> hardware as it is </a:t>
            </a:r>
            <a:r>
              <a:rPr lang="tr-TR" sz="1800" err="1">
                <a:highlight>
                  <a:srgbClr val="FFFFFF"/>
                </a:highlight>
              </a:rPr>
              <a:t>the</a:t>
            </a:r>
            <a:r>
              <a:rPr lang="tr-TR" sz="1800">
                <a:highlight>
                  <a:srgbClr val="FFFFFF"/>
                </a:highlight>
              </a:rPr>
              <a:t> </a:t>
            </a:r>
            <a:r>
              <a:rPr lang="tr-TR" sz="1800" err="1">
                <a:highlight>
                  <a:srgbClr val="FFFFFF"/>
                </a:highlight>
              </a:rPr>
              <a:t>part</a:t>
            </a:r>
            <a:r>
              <a:rPr lang="tr-TR" sz="1800">
                <a:highlight>
                  <a:srgbClr val="FFFFFF"/>
                </a:highlight>
              </a:rPr>
              <a:t> </a:t>
            </a:r>
            <a:r>
              <a:rPr lang="tr-TR" sz="1800" err="1">
                <a:highlight>
                  <a:srgbClr val="FFFFFF"/>
                </a:highlight>
              </a:rPr>
              <a:t>which</a:t>
            </a:r>
            <a:r>
              <a:rPr lang="tr-TR" sz="1800">
                <a:highlight>
                  <a:srgbClr val="FFFFFF"/>
                </a:highlight>
              </a:rPr>
              <a:t> </a:t>
            </a:r>
            <a:r>
              <a:rPr lang="tr-TR" sz="1800" err="1">
                <a:highlight>
                  <a:srgbClr val="FFFFFF"/>
                </a:highlight>
              </a:rPr>
              <a:t>controls</a:t>
            </a:r>
            <a:r>
              <a:rPr lang="tr-TR" sz="1800">
                <a:highlight>
                  <a:srgbClr val="FFFFFF"/>
                </a:highlight>
              </a:rPr>
              <a:t> </a:t>
            </a:r>
            <a:r>
              <a:rPr lang="tr-TR" sz="1800" err="1">
                <a:highlight>
                  <a:srgbClr val="FFFFFF"/>
                </a:highlight>
              </a:rPr>
              <a:t>the</a:t>
            </a:r>
            <a:r>
              <a:rPr lang="tr-TR" sz="1800">
                <a:highlight>
                  <a:srgbClr val="FFFFFF"/>
                </a:highlight>
              </a:rPr>
              <a:t> CPU, </a:t>
            </a:r>
            <a:r>
              <a:rPr lang="tr-TR" sz="1800" err="1">
                <a:highlight>
                  <a:srgbClr val="FFFFFF"/>
                </a:highlight>
              </a:rPr>
              <a:t>access</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memory</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any</a:t>
            </a:r>
            <a:r>
              <a:rPr lang="tr-TR" sz="1800">
                <a:highlight>
                  <a:srgbClr val="FFFFFF"/>
                </a:highlight>
              </a:rPr>
              <a:t> </a:t>
            </a:r>
            <a:r>
              <a:rPr lang="tr-TR" sz="1800" err="1">
                <a:highlight>
                  <a:srgbClr val="FFFFFF"/>
                </a:highlight>
              </a:rPr>
              <a:t>peripheral</a:t>
            </a:r>
            <a:r>
              <a:rPr lang="tr-TR" sz="1800">
                <a:highlight>
                  <a:srgbClr val="FFFFFF"/>
                </a:highlight>
              </a:rPr>
              <a:t> </a:t>
            </a:r>
            <a:r>
              <a:rPr lang="tr-TR" sz="1800" err="1">
                <a:highlight>
                  <a:srgbClr val="FFFFFF"/>
                </a:highlight>
              </a:rPr>
              <a:t>devices</a:t>
            </a:r>
            <a:r>
              <a:rPr lang="tr-TR" sz="1800">
                <a:highlight>
                  <a:srgbClr val="FFFFFF"/>
                </a:highlight>
              </a:rPr>
              <a:t>. </a:t>
            </a:r>
            <a:r>
              <a:rPr lang="tr-TR" sz="1800" err="1">
                <a:highlight>
                  <a:srgbClr val="FFFFFF"/>
                </a:highlight>
              </a:rPr>
              <a:t>It</a:t>
            </a:r>
            <a:r>
              <a:rPr lang="tr-TR" sz="1800">
                <a:highlight>
                  <a:srgbClr val="FFFFFF"/>
                </a:highlight>
              </a:rPr>
              <a:t> is </a:t>
            </a:r>
            <a:r>
              <a:rPr lang="tr-TR" sz="1800" err="1">
                <a:highlight>
                  <a:srgbClr val="FFFFFF"/>
                </a:highlight>
              </a:rPr>
              <a:t>the</a:t>
            </a:r>
            <a:r>
              <a:rPr lang="tr-TR" sz="1800">
                <a:highlight>
                  <a:srgbClr val="FFFFFF"/>
                </a:highlight>
              </a:rPr>
              <a:t> “</a:t>
            </a:r>
            <a:r>
              <a:rPr lang="tr-TR" sz="1800" err="1">
                <a:highlight>
                  <a:srgbClr val="FFFFFF"/>
                </a:highlight>
              </a:rPr>
              <a:t>lowest</a:t>
            </a:r>
            <a:r>
              <a:rPr lang="tr-TR" sz="1800">
                <a:highlight>
                  <a:srgbClr val="FFFFFF"/>
                </a:highlight>
              </a:rPr>
              <a:t>” </a:t>
            </a:r>
            <a:r>
              <a:rPr lang="tr-TR" sz="1800" err="1">
                <a:highlight>
                  <a:srgbClr val="FFFFFF"/>
                </a:highlight>
              </a:rPr>
              <a:t>level</a:t>
            </a:r>
            <a:r>
              <a:rPr lang="tr-TR" sz="1800">
                <a:highlight>
                  <a:srgbClr val="FFFFFF"/>
                </a:highlight>
              </a:rPr>
              <a:t> at </a:t>
            </a:r>
            <a:r>
              <a:rPr lang="tr-TR" sz="1800" err="1">
                <a:highlight>
                  <a:srgbClr val="FFFFFF"/>
                </a:highlight>
              </a:rPr>
              <a:t>which</a:t>
            </a:r>
            <a:r>
              <a:rPr lang="tr-TR" sz="1800">
                <a:highlight>
                  <a:srgbClr val="FFFFFF"/>
                </a:highlight>
              </a:rPr>
              <a:t> </a:t>
            </a:r>
            <a:r>
              <a:rPr lang="tr-TR" sz="1800" err="1">
                <a:highlight>
                  <a:srgbClr val="FFFFFF"/>
                </a:highlight>
              </a:rPr>
              <a:t>your</a:t>
            </a:r>
            <a:r>
              <a:rPr lang="tr-TR" sz="1800">
                <a:highlight>
                  <a:srgbClr val="FFFFFF"/>
                </a:highlight>
              </a:rPr>
              <a:t> </a:t>
            </a:r>
            <a:r>
              <a:rPr lang="tr-TR" sz="1800" err="1">
                <a:highlight>
                  <a:srgbClr val="FFFFFF"/>
                </a:highlight>
              </a:rPr>
              <a:t>operating</a:t>
            </a:r>
            <a:r>
              <a:rPr lang="tr-TR" sz="1800">
                <a:highlight>
                  <a:srgbClr val="FFFFFF"/>
                </a:highlight>
              </a:rPr>
              <a:t> </a:t>
            </a:r>
            <a:r>
              <a:rPr lang="tr-TR" sz="1800" err="1">
                <a:highlight>
                  <a:srgbClr val="FFFFFF"/>
                </a:highlight>
              </a:rPr>
              <a:t>system</a:t>
            </a:r>
            <a:r>
              <a:rPr lang="tr-TR" sz="1800">
                <a:highlight>
                  <a:srgbClr val="FFFFFF"/>
                </a:highlight>
              </a:rPr>
              <a:t> </a:t>
            </a:r>
            <a:r>
              <a:rPr lang="tr-TR" sz="1800" err="1">
                <a:highlight>
                  <a:srgbClr val="FFFFFF"/>
                </a:highlight>
              </a:rPr>
              <a:t>works</a:t>
            </a:r>
            <a:r>
              <a:rPr lang="tr-TR" sz="1800">
                <a:highlight>
                  <a:srgbClr val="FFFFFF"/>
                </a:highlight>
              </a:rPr>
              <a:t>.</a:t>
            </a:r>
            <a:endParaRPr sz="180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a:highlight>
                  <a:srgbClr val="FFFFFF"/>
                </a:highlight>
              </a:rPr>
              <a:t>Background </a:t>
            </a:r>
            <a:r>
              <a:rPr lang="tr-TR" sz="1800" b="1" err="1">
                <a:highlight>
                  <a:srgbClr val="FFFFFF"/>
                </a:highlight>
              </a:rPr>
              <a:t>services</a:t>
            </a:r>
            <a:r>
              <a:rPr lang="tr-TR" sz="1800">
                <a:highlight>
                  <a:srgbClr val="FFFFFF"/>
                </a:highlight>
              </a:rPr>
              <a:t>. </a:t>
            </a:r>
            <a:r>
              <a:rPr lang="tr-TR" sz="1800" err="1">
                <a:highlight>
                  <a:srgbClr val="FFFFFF"/>
                </a:highlight>
              </a:rPr>
              <a:t>Called</a:t>
            </a:r>
            <a:r>
              <a:rPr lang="tr-TR" sz="1800">
                <a:highlight>
                  <a:srgbClr val="FFFFFF"/>
                </a:highlight>
              </a:rPr>
              <a:t> “</a:t>
            </a:r>
            <a:r>
              <a:rPr lang="tr-TR" sz="1800" err="1">
                <a:highlight>
                  <a:srgbClr val="FFFFFF"/>
                </a:highlight>
              </a:rPr>
              <a:t>daemons</a:t>
            </a:r>
            <a:r>
              <a:rPr lang="tr-TR" sz="1800">
                <a:highlight>
                  <a:srgbClr val="FFFFFF"/>
                </a:highlight>
              </a:rPr>
              <a:t>” in Linux, </a:t>
            </a:r>
            <a:r>
              <a:rPr lang="tr-TR" sz="1800" err="1">
                <a:highlight>
                  <a:srgbClr val="FFFFFF"/>
                </a:highlight>
              </a:rPr>
              <a:t>these</a:t>
            </a:r>
            <a:r>
              <a:rPr lang="tr-TR" sz="1800">
                <a:highlight>
                  <a:srgbClr val="FFFFFF"/>
                </a:highlight>
              </a:rPr>
              <a:t> </a:t>
            </a:r>
            <a:r>
              <a:rPr lang="tr-TR" sz="1800" err="1">
                <a:highlight>
                  <a:srgbClr val="FFFFFF"/>
                </a:highlight>
              </a:rPr>
              <a:t>small</a:t>
            </a:r>
            <a:r>
              <a:rPr lang="tr-TR" sz="1800">
                <a:highlight>
                  <a:srgbClr val="FFFFFF"/>
                </a:highlight>
              </a:rPr>
              <a:t> </a:t>
            </a:r>
            <a:r>
              <a:rPr lang="tr-TR" sz="1800" err="1">
                <a:highlight>
                  <a:srgbClr val="FFFFFF"/>
                </a:highlight>
              </a:rPr>
              <a:t>applications</a:t>
            </a:r>
            <a:r>
              <a:rPr lang="tr-TR" sz="1800">
                <a:highlight>
                  <a:srgbClr val="FFFFFF"/>
                </a:highlight>
              </a:rPr>
              <a:t> </a:t>
            </a:r>
            <a:r>
              <a:rPr lang="tr-TR" sz="1800" err="1">
                <a:highlight>
                  <a:srgbClr val="FFFFFF"/>
                </a:highlight>
              </a:rPr>
              <a:t>act</a:t>
            </a:r>
            <a:r>
              <a:rPr lang="tr-TR" sz="1800">
                <a:highlight>
                  <a:srgbClr val="FFFFFF"/>
                </a:highlight>
              </a:rPr>
              <a:t> as </a:t>
            </a:r>
            <a:r>
              <a:rPr lang="tr-TR" sz="1800" err="1">
                <a:highlight>
                  <a:srgbClr val="FFFFFF"/>
                </a:highlight>
              </a:rPr>
              <a:t>servants</a:t>
            </a:r>
            <a:r>
              <a:rPr lang="tr-TR" sz="1800">
                <a:highlight>
                  <a:srgbClr val="FFFFFF"/>
                </a:highlight>
              </a:rPr>
              <a:t> in </a:t>
            </a:r>
            <a:r>
              <a:rPr lang="tr-TR" sz="1800" err="1">
                <a:highlight>
                  <a:srgbClr val="FFFFFF"/>
                </a:highlight>
              </a:rPr>
              <a:t>the</a:t>
            </a:r>
            <a:r>
              <a:rPr lang="tr-TR" sz="1800">
                <a:highlight>
                  <a:srgbClr val="FFFFFF"/>
                </a:highlight>
              </a:rPr>
              <a:t> background, </a:t>
            </a:r>
            <a:r>
              <a:rPr lang="tr-TR" sz="1800" err="1">
                <a:highlight>
                  <a:srgbClr val="FFFFFF"/>
                </a:highlight>
              </a:rPr>
              <a:t>ensuring</a:t>
            </a:r>
            <a:r>
              <a:rPr lang="tr-TR" sz="1800">
                <a:highlight>
                  <a:srgbClr val="FFFFFF"/>
                </a:highlight>
              </a:rPr>
              <a:t> </a:t>
            </a:r>
            <a:r>
              <a:rPr lang="tr-TR" sz="1800" err="1">
                <a:highlight>
                  <a:srgbClr val="FFFFFF"/>
                </a:highlight>
              </a:rPr>
              <a:t>that</a:t>
            </a:r>
            <a:r>
              <a:rPr lang="tr-TR" sz="1800">
                <a:highlight>
                  <a:srgbClr val="FFFFFF"/>
                </a:highlight>
              </a:rPr>
              <a:t> </a:t>
            </a:r>
            <a:r>
              <a:rPr lang="tr-TR" sz="1800" err="1">
                <a:highlight>
                  <a:srgbClr val="FFFFFF"/>
                </a:highlight>
              </a:rPr>
              <a:t>key</a:t>
            </a:r>
            <a:r>
              <a:rPr lang="tr-TR" sz="1800">
                <a:highlight>
                  <a:srgbClr val="FFFFFF"/>
                </a:highlight>
              </a:rPr>
              <a:t> </a:t>
            </a:r>
            <a:r>
              <a:rPr lang="tr-TR" sz="1800" err="1">
                <a:highlight>
                  <a:srgbClr val="FFFFFF"/>
                </a:highlight>
              </a:rPr>
              <a:t>functions</a:t>
            </a:r>
            <a:r>
              <a:rPr lang="tr-TR" sz="1800">
                <a:highlight>
                  <a:srgbClr val="FFFFFF"/>
                </a:highlight>
              </a:rPr>
              <a:t> </a:t>
            </a:r>
            <a:r>
              <a:rPr lang="tr-TR" sz="1800" err="1">
                <a:highlight>
                  <a:srgbClr val="FFFFFF"/>
                </a:highlight>
              </a:rPr>
              <a:t>such</a:t>
            </a:r>
            <a:r>
              <a:rPr lang="tr-TR" sz="1800">
                <a:highlight>
                  <a:srgbClr val="FFFFFF"/>
                </a:highlight>
              </a:rPr>
              <a:t> as </a:t>
            </a:r>
            <a:r>
              <a:rPr lang="tr-TR" sz="1800" err="1">
                <a:highlight>
                  <a:srgbClr val="FFFFFF"/>
                </a:highlight>
              </a:rPr>
              <a:t>scheduling</a:t>
            </a:r>
            <a:r>
              <a:rPr lang="tr-TR" sz="1800">
                <a:highlight>
                  <a:srgbClr val="FFFFFF"/>
                </a:highlight>
              </a:rPr>
              <a:t>, </a:t>
            </a:r>
            <a:r>
              <a:rPr lang="tr-TR" sz="1800" err="1">
                <a:highlight>
                  <a:srgbClr val="FFFFFF"/>
                </a:highlight>
              </a:rPr>
              <a:t>printing</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multimedia</a:t>
            </a:r>
            <a:r>
              <a:rPr lang="tr-TR" sz="1800">
                <a:highlight>
                  <a:srgbClr val="FFFFFF"/>
                </a:highlight>
              </a:rPr>
              <a:t> </a:t>
            </a:r>
            <a:r>
              <a:rPr lang="tr-TR" sz="1800" err="1">
                <a:highlight>
                  <a:srgbClr val="FFFFFF"/>
                </a:highlight>
              </a:rPr>
              <a:t>function</a:t>
            </a:r>
            <a:r>
              <a:rPr lang="tr-TR" sz="1800">
                <a:highlight>
                  <a:srgbClr val="FFFFFF"/>
                </a:highlight>
              </a:rPr>
              <a:t> </a:t>
            </a:r>
            <a:r>
              <a:rPr lang="tr-TR" sz="1800" err="1">
                <a:highlight>
                  <a:srgbClr val="FFFFFF"/>
                </a:highlight>
              </a:rPr>
              <a:t>correctly</a:t>
            </a:r>
            <a:r>
              <a:rPr lang="tr-TR" sz="1800">
                <a:highlight>
                  <a:srgbClr val="FFFFFF"/>
                </a:highlight>
              </a:rPr>
              <a:t>. They </a:t>
            </a:r>
            <a:r>
              <a:rPr lang="tr-TR" sz="1800" err="1">
                <a:highlight>
                  <a:srgbClr val="FFFFFF"/>
                </a:highlight>
              </a:rPr>
              <a:t>load</a:t>
            </a:r>
            <a:r>
              <a:rPr lang="tr-TR" sz="1800">
                <a:highlight>
                  <a:srgbClr val="FFFFFF"/>
                </a:highlight>
              </a:rPr>
              <a:t> </a:t>
            </a:r>
            <a:r>
              <a:rPr lang="tr-TR" sz="1800" err="1">
                <a:highlight>
                  <a:srgbClr val="FFFFFF"/>
                </a:highlight>
              </a:rPr>
              <a:t>after</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have</a:t>
            </a:r>
            <a:r>
              <a:rPr lang="tr-TR" sz="1800">
                <a:highlight>
                  <a:srgbClr val="FFFFFF"/>
                </a:highlight>
              </a:rPr>
              <a:t> </a:t>
            </a:r>
            <a:r>
              <a:rPr lang="tr-TR" sz="1800" err="1">
                <a:highlight>
                  <a:srgbClr val="FFFFFF"/>
                </a:highlight>
              </a:rPr>
              <a:t>booted</a:t>
            </a:r>
            <a:r>
              <a:rPr lang="tr-TR" sz="1800">
                <a:highlight>
                  <a:srgbClr val="FFFFFF"/>
                </a:highlight>
              </a:rPr>
              <a:t> </a:t>
            </a:r>
            <a:r>
              <a:rPr lang="tr-TR" sz="1800" err="1">
                <a:highlight>
                  <a:srgbClr val="FFFFFF"/>
                </a:highlight>
              </a:rPr>
              <a:t>up</a:t>
            </a:r>
            <a:r>
              <a:rPr lang="tr-TR" sz="1800">
                <a:highlight>
                  <a:srgbClr val="FFFFFF"/>
                </a:highlight>
              </a:rPr>
              <a:t>, </a:t>
            </a:r>
            <a:r>
              <a:rPr lang="tr-TR" sz="1800" err="1">
                <a:highlight>
                  <a:srgbClr val="FFFFFF"/>
                </a:highlight>
              </a:rPr>
              <a:t>or</a:t>
            </a:r>
            <a:r>
              <a:rPr lang="tr-TR" sz="1800">
                <a:highlight>
                  <a:srgbClr val="FFFFFF"/>
                </a:highlight>
              </a:rPr>
              <a:t> </a:t>
            </a:r>
            <a:r>
              <a:rPr lang="tr-TR" sz="1800" err="1">
                <a:highlight>
                  <a:srgbClr val="FFFFFF"/>
                </a:highlight>
              </a:rPr>
              <a:t>when</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have</a:t>
            </a:r>
            <a:r>
              <a:rPr lang="tr-TR" sz="1800">
                <a:highlight>
                  <a:srgbClr val="FFFFFF"/>
                </a:highlight>
              </a:rPr>
              <a:t> </a:t>
            </a:r>
            <a:r>
              <a:rPr lang="tr-TR" sz="1800" err="1">
                <a:highlight>
                  <a:srgbClr val="FFFFFF"/>
                </a:highlight>
              </a:rPr>
              <a:t>logged</a:t>
            </a:r>
            <a:r>
              <a:rPr lang="tr-TR" sz="1800">
                <a:highlight>
                  <a:srgbClr val="FFFFFF"/>
                </a:highlight>
              </a:rPr>
              <a:t> </a:t>
            </a:r>
            <a:r>
              <a:rPr lang="tr-TR" sz="1800" err="1">
                <a:highlight>
                  <a:srgbClr val="FFFFFF"/>
                </a:highlight>
              </a:rPr>
              <a:t>into</a:t>
            </a:r>
            <a:r>
              <a:rPr lang="tr-TR" sz="1800">
                <a:highlight>
                  <a:srgbClr val="FFFFFF"/>
                </a:highlight>
              </a:rPr>
              <a:t> </a:t>
            </a:r>
            <a:r>
              <a:rPr lang="tr-TR" sz="1800" err="1">
                <a:highlight>
                  <a:srgbClr val="FFFFFF"/>
                </a:highlight>
              </a:rPr>
              <a:t>your</a:t>
            </a:r>
            <a:r>
              <a:rPr lang="tr-TR" sz="1800">
                <a:highlight>
                  <a:srgbClr val="FFFFFF"/>
                </a:highlight>
              </a:rPr>
              <a:t> </a:t>
            </a:r>
            <a:r>
              <a:rPr lang="tr-TR" sz="1800" err="1">
                <a:highlight>
                  <a:srgbClr val="FFFFFF"/>
                </a:highlight>
              </a:rPr>
              <a:t>computer</a:t>
            </a:r>
            <a:r>
              <a:rPr lang="tr-TR" sz="1800">
                <a:highlight>
                  <a:srgbClr val="FFFFFF"/>
                </a:highlight>
              </a:rPr>
              <a:t>.</a:t>
            </a:r>
            <a:endParaRPr sz="180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a:highlight>
                  <a:srgbClr val="FFFFFF"/>
                </a:highlight>
              </a:rPr>
              <a:t>OS Shell.</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need</a:t>
            </a:r>
            <a:r>
              <a:rPr lang="tr-TR" sz="1800">
                <a:highlight>
                  <a:srgbClr val="FFFFFF"/>
                </a:highlight>
              </a:rPr>
              <a:t> </a:t>
            </a:r>
            <a:r>
              <a:rPr lang="tr-TR" sz="1800" err="1">
                <a:highlight>
                  <a:srgbClr val="FFFFFF"/>
                </a:highlight>
              </a:rPr>
              <a:t>to</a:t>
            </a:r>
            <a:r>
              <a:rPr lang="tr-TR" sz="1800">
                <a:highlight>
                  <a:srgbClr val="FFFFFF"/>
                </a:highlight>
              </a:rPr>
              <a:t> be </a:t>
            </a:r>
            <a:r>
              <a:rPr lang="tr-TR" sz="1800" err="1">
                <a:highlight>
                  <a:srgbClr val="FFFFFF"/>
                </a:highlight>
              </a:rPr>
              <a:t>able</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tell</a:t>
            </a:r>
            <a:r>
              <a:rPr lang="tr-TR" sz="1800">
                <a:highlight>
                  <a:srgbClr val="FFFFFF"/>
                </a:highlight>
              </a:rPr>
              <a:t> </a:t>
            </a:r>
            <a:r>
              <a:rPr lang="tr-TR" sz="1800" err="1">
                <a:highlight>
                  <a:srgbClr val="FFFFFF"/>
                </a:highlight>
              </a:rPr>
              <a:t>our</a:t>
            </a:r>
            <a:r>
              <a:rPr lang="tr-TR" sz="1800">
                <a:highlight>
                  <a:srgbClr val="FFFFFF"/>
                </a:highlight>
              </a:rPr>
              <a:t> </a:t>
            </a:r>
            <a:r>
              <a:rPr lang="tr-TR" sz="1800" err="1">
                <a:highlight>
                  <a:srgbClr val="FFFFFF"/>
                </a:highlight>
              </a:rPr>
              <a:t>operating</a:t>
            </a:r>
            <a:r>
              <a:rPr lang="tr-TR" sz="1800">
                <a:highlight>
                  <a:srgbClr val="FFFFFF"/>
                </a:highlight>
              </a:rPr>
              <a:t> </a:t>
            </a:r>
            <a:r>
              <a:rPr lang="tr-TR" sz="1800" err="1">
                <a:highlight>
                  <a:srgbClr val="FFFFFF"/>
                </a:highlight>
              </a:rPr>
              <a:t>system</a:t>
            </a:r>
            <a:r>
              <a:rPr lang="tr-TR" sz="1800">
                <a:highlight>
                  <a:srgbClr val="FFFFFF"/>
                </a:highlight>
              </a:rPr>
              <a:t> </a:t>
            </a:r>
            <a:r>
              <a:rPr lang="tr-TR" sz="1800" err="1">
                <a:highlight>
                  <a:srgbClr val="FFFFFF"/>
                </a:highlight>
              </a:rPr>
              <a:t>what</a:t>
            </a:r>
            <a:r>
              <a:rPr lang="tr-TR" sz="1800">
                <a:highlight>
                  <a:srgbClr val="FFFFFF"/>
                </a:highlight>
              </a:rPr>
              <a:t> </a:t>
            </a:r>
            <a:r>
              <a:rPr lang="tr-TR" sz="1800" err="1">
                <a:highlight>
                  <a:srgbClr val="FFFFFF"/>
                </a:highlight>
              </a:rPr>
              <a:t>to</a:t>
            </a:r>
            <a:r>
              <a:rPr lang="tr-TR" sz="1800">
                <a:highlight>
                  <a:srgbClr val="FFFFFF"/>
                </a:highlight>
              </a:rPr>
              <a:t> do, </a:t>
            </a:r>
            <a:r>
              <a:rPr lang="tr-TR" sz="1800" err="1">
                <a:highlight>
                  <a:srgbClr val="FFFFFF"/>
                </a:highlight>
              </a:rPr>
              <a:t>and</a:t>
            </a:r>
            <a:r>
              <a:rPr lang="tr-TR" sz="1800">
                <a:highlight>
                  <a:srgbClr val="FFFFFF"/>
                </a:highlight>
              </a:rPr>
              <a:t> </a:t>
            </a:r>
            <a:r>
              <a:rPr lang="tr-TR" sz="1800" err="1">
                <a:highlight>
                  <a:srgbClr val="FFFFFF"/>
                </a:highlight>
              </a:rPr>
              <a:t>this</a:t>
            </a:r>
            <a:r>
              <a:rPr lang="tr-TR" sz="1800">
                <a:highlight>
                  <a:srgbClr val="FFFFFF"/>
                </a:highlight>
              </a:rPr>
              <a:t> is </a:t>
            </a:r>
            <a:r>
              <a:rPr lang="tr-TR" sz="1800" err="1">
                <a:highlight>
                  <a:srgbClr val="FFFFFF"/>
                </a:highlight>
              </a:rPr>
              <a:t>the</a:t>
            </a:r>
            <a:r>
              <a:rPr lang="tr-TR" sz="1800">
                <a:highlight>
                  <a:srgbClr val="FFFFFF"/>
                </a:highlight>
              </a:rPr>
              <a:t> </a:t>
            </a:r>
            <a:r>
              <a:rPr lang="tr-TR" sz="1800" err="1">
                <a:highlight>
                  <a:srgbClr val="FFFFFF"/>
                </a:highlight>
              </a:rPr>
              <a:t>goal</a:t>
            </a:r>
            <a:r>
              <a:rPr lang="tr-TR" sz="1800">
                <a:highlight>
                  <a:srgbClr val="FFFFFF"/>
                </a:highlight>
              </a:rPr>
              <a:t> of </a:t>
            </a:r>
            <a:r>
              <a:rPr lang="tr-TR" sz="1800" err="1">
                <a:highlight>
                  <a:srgbClr val="FFFFFF"/>
                </a:highlight>
              </a:rPr>
              <a:t>the</a:t>
            </a:r>
            <a:r>
              <a:rPr lang="tr-TR" sz="1800">
                <a:highlight>
                  <a:srgbClr val="FFFFFF"/>
                </a:highlight>
              </a:rPr>
              <a:t> </a:t>
            </a:r>
            <a:r>
              <a:rPr lang="tr-TR" sz="1800" err="1">
                <a:highlight>
                  <a:srgbClr val="FFFFFF"/>
                </a:highlight>
              </a:rPr>
              <a:t>shell</a:t>
            </a:r>
            <a:r>
              <a:rPr lang="tr-TR" sz="1800">
                <a:highlight>
                  <a:srgbClr val="FFFFFF"/>
                </a:highlight>
              </a:rPr>
              <a:t>. </a:t>
            </a:r>
            <a:r>
              <a:rPr lang="tr-TR" sz="1800" err="1">
                <a:highlight>
                  <a:srgbClr val="FFFFFF"/>
                </a:highlight>
              </a:rPr>
              <a:t>Also</a:t>
            </a:r>
            <a:r>
              <a:rPr lang="tr-TR" sz="1800">
                <a:highlight>
                  <a:srgbClr val="FFFFFF"/>
                </a:highlight>
              </a:rPr>
              <a:t> </a:t>
            </a:r>
            <a:r>
              <a:rPr lang="tr-TR" sz="1800" err="1">
                <a:highlight>
                  <a:srgbClr val="FFFFFF"/>
                </a:highlight>
              </a:rPr>
              <a:t>known</a:t>
            </a:r>
            <a:r>
              <a:rPr lang="tr-TR" sz="1800">
                <a:highlight>
                  <a:srgbClr val="FFFFFF"/>
                </a:highlight>
              </a:rPr>
              <a:t> as </a:t>
            </a:r>
            <a:r>
              <a:rPr lang="tr-TR" sz="1800" err="1">
                <a:highlight>
                  <a:srgbClr val="FFFFFF"/>
                </a:highlight>
              </a:rPr>
              <a:t>the</a:t>
            </a:r>
            <a:r>
              <a:rPr lang="tr-TR" sz="1800">
                <a:highlight>
                  <a:srgbClr val="FFFFFF"/>
                </a:highlight>
              </a:rPr>
              <a:t> </a:t>
            </a:r>
            <a:r>
              <a:rPr lang="tr-TR" sz="1800" err="1">
                <a:highlight>
                  <a:srgbClr val="FFFFFF"/>
                </a:highlight>
              </a:rPr>
              <a:t>command</a:t>
            </a:r>
            <a:r>
              <a:rPr lang="tr-TR" sz="1800">
                <a:highlight>
                  <a:srgbClr val="FFFFFF"/>
                </a:highlight>
              </a:rPr>
              <a:t> </a:t>
            </a:r>
            <a:r>
              <a:rPr lang="tr-TR" sz="1800" err="1">
                <a:highlight>
                  <a:srgbClr val="FFFFFF"/>
                </a:highlight>
              </a:rPr>
              <a:t>line</a:t>
            </a:r>
            <a:r>
              <a:rPr lang="tr-TR" sz="1800">
                <a:highlight>
                  <a:srgbClr val="FFFFFF"/>
                </a:highlight>
              </a:rPr>
              <a:t>, it is a </a:t>
            </a:r>
            <a:r>
              <a:rPr lang="tr-TR" sz="1800" err="1">
                <a:highlight>
                  <a:srgbClr val="FFFFFF"/>
                </a:highlight>
              </a:rPr>
              <a:t>facility</a:t>
            </a:r>
            <a:r>
              <a:rPr lang="tr-TR" sz="1800">
                <a:highlight>
                  <a:srgbClr val="FFFFFF"/>
                </a:highlight>
              </a:rPr>
              <a:t> </a:t>
            </a:r>
            <a:r>
              <a:rPr lang="tr-TR" sz="1800" err="1">
                <a:highlight>
                  <a:srgbClr val="FFFFFF"/>
                </a:highlight>
              </a:rPr>
              <a:t>which</a:t>
            </a:r>
            <a:r>
              <a:rPr lang="tr-TR" sz="1800">
                <a:highlight>
                  <a:srgbClr val="FFFFFF"/>
                </a:highlight>
              </a:rPr>
              <a:t> </a:t>
            </a:r>
            <a:r>
              <a:rPr lang="tr-TR" sz="1800" err="1">
                <a:highlight>
                  <a:srgbClr val="FFFFFF"/>
                </a:highlight>
              </a:rPr>
              <a:t>lets</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instruct</a:t>
            </a:r>
            <a:r>
              <a:rPr lang="tr-TR" sz="1800">
                <a:highlight>
                  <a:srgbClr val="FFFFFF"/>
                </a:highlight>
              </a:rPr>
              <a:t> </a:t>
            </a:r>
            <a:r>
              <a:rPr lang="tr-TR" sz="1800" err="1">
                <a:highlight>
                  <a:srgbClr val="FFFFFF"/>
                </a:highlight>
              </a:rPr>
              <a:t>your</a:t>
            </a:r>
            <a:r>
              <a:rPr lang="tr-TR" sz="1800">
                <a:highlight>
                  <a:srgbClr val="FFFFFF"/>
                </a:highlight>
              </a:rPr>
              <a:t> OS </a:t>
            </a:r>
            <a:r>
              <a:rPr lang="tr-TR" sz="1800" err="1">
                <a:highlight>
                  <a:srgbClr val="FFFFFF"/>
                </a:highlight>
              </a:rPr>
              <a:t>using</a:t>
            </a:r>
            <a:r>
              <a:rPr lang="tr-TR" sz="1800">
                <a:highlight>
                  <a:srgbClr val="FFFFFF"/>
                </a:highlight>
              </a:rPr>
              <a:t> </a:t>
            </a:r>
            <a:r>
              <a:rPr lang="tr-TR" sz="1800" err="1">
                <a:highlight>
                  <a:srgbClr val="FFFFFF"/>
                </a:highlight>
              </a:rPr>
              <a:t>text</a:t>
            </a:r>
            <a:r>
              <a:rPr lang="tr-TR" sz="1800">
                <a:highlight>
                  <a:srgbClr val="FFFFFF"/>
                </a:highlight>
              </a:rPr>
              <a:t>. </a:t>
            </a:r>
            <a:r>
              <a:rPr lang="tr-TR" sz="1800" err="1">
                <a:highlight>
                  <a:srgbClr val="FFFFFF"/>
                </a:highlight>
              </a:rPr>
              <a:t>However</a:t>
            </a:r>
            <a:r>
              <a:rPr lang="tr-TR" sz="1800">
                <a:highlight>
                  <a:srgbClr val="FFFFFF"/>
                </a:highlight>
              </a:rPr>
              <a:t> </a:t>
            </a:r>
            <a:r>
              <a:rPr lang="tr-TR" sz="1800" err="1">
                <a:highlight>
                  <a:srgbClr val="FFFFFF"/>
                </a:highlight>
              </a:rPr>
              <a:t>few</a:t>
            </a:r>
            <a:r>
              <a:rPr lang="tr-TR" sz="1800">
                <a:highlight>
                  <a:srgbClr val="FFFFFF"/>
                </a:highlight>
              </a:rPr>
              <a:t> </a:t>
            </a:r>
            <a:r>
              <a:rPr lang="tr-TR" sz="1800" err="1">
                <a:highlight>
                  <a:srgbClr val="FFFFFF"/>
                </a:highlight>
              </a:rPr>
              <a:t>people</a:t>
            </a:r>
            <a:r>
              <a:rPr lang="tr-TR" sz="1800">
                <a:highlight>
                  <a:srgbClr val="FFFFFF"/>
                </a:highlight>
              </a:rPr>
              <a:t> </a:t>
            </a:r>
            <a:r>
              <a:rPr lang="tr-TR" sz="1800" err="1">
                <a:highlight>
                  <a:srgbClr val="FFFFFF"/>
                </a:highlight>
              </a:rPr>
              <a:t>nowadays</a:t>
            </a:r>
            <a:r>
              <a:rPr lang="tr-TR" sz="1800">
                <a:highlight>
                  <a:srgbClr val="FFFFFF"/>
                </a:highlight>
              </a:rPr>
              <a:t> </a:t>
            </a:r>
            <a:r>
              <a:rPr lang="tr-TR" sz="1800" err="1">
                <a:highlight>
                  <a:srgbClr val="FFFFFF"/>
                </a:highlight>
              </a:rPr>
              <a:t>are</a:t>
            </a:r>
            <a:r>
              <a:rPr lang="tr-TR" sz="1800">
                <a:highlight>
                  <a:srgbClr val="FFFFFF"/>
                </a:highlight>
              </a:rPr>
              <a:t> </a:t>
            </a:r>
            <a:r>
              <a:rPr lang="tr-TR" sz="1800" err="1">
                <a:highlight>
                  <a:srgbClr val="FFFFFF"/>
                </a:highlight>
              </a:rPr>
              <a:t>familiar</a:t>
            </a:r>
            <a:r>
              <a:rPr lang="tr-TR" sz="1800">
                <a:highlight>
                  <a:srgbClr val="FFFFFF"/>
                </a:highlight>
              </a:rPr>
              <a:t> </a:t>
            </a:r>
            <a:r>
              <a:rPr lang="tr-TR" sz="1800" err="1">
                <a:highlight>
                  <a:srgbClr val="FFFFFF"/>
                </a:highlight>
              </a:rPr>
              <a:t>with</a:t>
            </a:r>
            <a:r>
              <a:rPr lang="tr-TR" sz="1800">
                <a:highlight>
                  <a:srgbClr val="FFFFFF"/>
                </a:highlight>
              </a:rPr>
              <a:t> </a:t>
            </a:r>
            <a:r>
              <a:rPr lang="tr-TR" sz="1800" err="1">
                <a:highlight>
                  <a:srgbClr val="FFFFFF"/>
                </a:highlight>
              </a:rPr>
              <a:t>command</a:t>
            </a:r>
            <a:r>
              <a:rPr lang="tr-TR" sz="1800">
                <a:highlight>
                  <a:srgbClr val="FFFFFF"/>
                </a:highlight>
              </a:rPr>
              <a:t> </a:t>
            </a:r>
            <a:r>
              <a:rPr lang="tr-TR" sz="1800" err="1">
                <a:highlight>
                  <a:srgbClr val="FFFFFF"/>
                </a:highlight>
              </a:rPr>
              <a:t>line</a:t>
            </a:r>
            <a:r>
              <a:rPr lang="tr-TR" sz="1800">
                <a:highlight>
                  <a:srgbClr val="FFFFFF"/>
                </a:highlight>
              </a:rPr>
              <a:t> </a:t>
            </a:r>
            <a:r>
              <a:rPr lang="tr-TR" sz="1800" err="1">
                <a:highlight>
                  <a:srgbClr val="FFFFFF"/>
                </a:highlight>
              </a:rPr>
              <a:t>code</a:t>
            </a:r>
            <a:r>
              <a:rPr lang="tr-TR" sz="1800">
                <a:highlight>
                  <a:srgbClr val="FFFFFF"/>
                </a:highlight>
              </a:rPr>
              <a:t>, </a:t>
            </a:r>
            <a:r>
              <a:rPr lang="tr-TR" sz="1800" err="1">
                <a:highlight>
                  <a:srgbClr val="FFFFFF"/>
                </a:highlight>
              </a:rPr>
              <a:t>and</a:t>
            </a:r>
            <a:r>
              <a:rPr lang="tr-TR" sz="1800">
                <a:highlight>
                  <a:srgbClr val="FFFFFF"/>
                </a:highlight>
              </a:rPr>
              <a:t> it </a:t>
            </a:r>
            <a:r>
              <a:rPr lang="tr-TR" sz="1800" err="1">
                <a:highlight>
                  <a:srgbClr val="FFFFFF"/>
                </a:highlight>
              </a:rPr>
              <a:t>once</a:t>
            </a:r>
            <a:r>
              <a:rPr lang="tr-TR" sz="1800">
                <a:highlight>
                  <a:srgbClr val="FFFFFF"/>
                </a:highlight>
              </a:rPr>
              <a:t> </a:t>
            </a:r>
            <a:r>
              <a:rPr lang="tr-TR" sz="1800" err="1">
                <a:highlight>
                  <a:srgbClr val="FFFFFF"/>
                </a:highlight>
              </a:rPr>
              <a:t>used</a:t>
            </a:r>
            <a:r>
              <a:rPr lang="tr-TR" sz="1800">
                <a:highlight>
                  <a:srgbClr val="FFFFFF"/>
                </a:highlight>
              </a:rPr>
              <a:t> </a:t>
            </a:r>
            <a:r>
              <a:rPr lang="tr-TR" sz="1800" err="1">
                <a:highlight>
                  <a:srgbClr val="FFFFFF"/>
                </a:highlight>
              </a:rPr>
              <a:t>to</a:t>
            </a:r>
            <a:r>
              <a:rPr lang="tr-TR" sz="1800">
                <a:highlight>
                  <a:srgbClr val="FFFFFF"/>
                </a:highlight>
              </a:rPr>
              <a:t> put </a:t>
            </a:r>
            <a:r>
              <a:rPr lang="tr-TR" sz="1800" err="1">
                <a:highlight>
                  <a:srgbClr val="FFFFFF"/>
                </a:highlight>
              </a:rPr>
              <a:t>people</a:t>
            </a:r>
            <a:r>
              <a:rPr lang="tr-TR" sz="1800">
                <a:highlight>
                  <a:srgbClr val="FFFFFF"/>
                </a:highlight>
              </a:rPr>
              <a:t> </a:t>
            </a:r>
            <a:r>
              <a:rPr lang="tr-TR" sz="1800" err="1">
                <a:highlight>
                  <a:srgbClr val="FFFFFF"/>
                </a:highlight>
              </a:rPr>
              <a:t>off</a:t>
            </a:r>
            <a:r>
              <a:rPr lang="tr-TR" sz="1800">
                <a:highlight>
                  <a:srgbClr val="FFFFFF"/>
                </a:highlight>
              </a:rPr>
              <a:t> </a:t>
            </a:r>
            <a:r>
              <a:rPr lang="tr-TR" sz="1800" err="1">
                <a:highlight>
                  <a:srgbClr val="FFFFFF"/>
                </a:highlight>
              </a:rPr>
              <a:t>using</a:t>
            </a:r>
            <a:r>
              <a:rPr lang="tr-TR" sz="1800">
                <a:highlight>
                  <a:srgbClr val="FFFFFF"/>
                </a:highlight>
              </a:rPr>
              <a:t> Linux. </a:t>
            </a:r>
            <a:r>
              <a:rPr lang="tr-TR" sz="1800" err="1">
                <a:highlight>
                  <a:srgbClr val="FFFF00"/>
                </a:highlight>
              </a:rPr>
              <a:t>This</a:t>
            </a:r>
            <a:r>
              <a:rPr lang="tr-TR" sz="1800">
                <a:highlight>
                  <a:srgbClr val="FFFF00"/>
                </a:highlight>
              </a:rPr>
              <a:t> </a:t>
            </a:r>
            <a:r>
              <a:rPr lang="tr-TR" sz="1800" err="1">
                <a:highlight>
                  <a:srgbClr val="FFFF00"/>
                </a:highlight>
              </a:rPr>
              <a:t>changed</a:t>
            </a:r>
            <a:r>
              <a:rPr lang="tr-TR" sz="1800">
                <a:highlight>
                  <a:srgbClr val="FFFF00"/>
                </a:highlight>
              </a:rPr>
              <a:t> </a:t>
            </a:r>
            <a:r>
              <a:rPr lang="tr-TR" sz="1800" err="1">
                <a:highlight>
                  <a:srgbClr val="FFFF00"/>
                </a:highlight>
              </a:rPr>
              <a:t>because</a:t>
            </a:r>
            <a:r>
              <a:rPr lang="tr-TR" sz="1800">
                <a:highlight>
                  <a:srgbClr val="FFFF00"/>
                </a:highlight>
              </a:rPr>
              <a:t> a modern </a:t>
            </a:r>
            <a:r>
              <a:rPr lang="tr-TR" sz="1800" err="1">
                <a:highlight>
                  <a:srgbClr val="FFFF00"/>
                </a:highlight>
              </a:rPr>
              <a:t>distribution</a:t>
            </a:r>
            <a:r>
              <a:rPr lang="tr-TR" sz="1800">
                <a:highlight>
                  <a:srgbClr val="FFFF00"/>
                </a:highlight>
              </a:rPr>
              <a:t> of Linux </a:t>
            </a:r>
            <a:r>
              <a:rPr lang="tr-TR" sz="1800" err="1">
                <a:highlight>
                  <a:srgbClr val="FFFF00"/>
                </a:highlight>
              </a:rPr>
              <a:t>will</a:t>
            </a:r>
            <a:r>
              <a:rPr lang="tr-TR" sz="1800">
                <a:highlight>
                  <a:srgbClr val="FFFF00"/>
                </a:highlight>
              </a:rPr>
              <a:t> </a:t>
            </a:r>
            <a:r>
              <a:rPr lang="tr-TR" sz="1800" err="1">
                <a:highlight>
                  <a:srgbClr val="FFFF00"/>
                </a:highlight>
              </a:rPr>
              <a:t>use</a:t>
            </a:r>
            <a:r>
              <a:rPr lang="tr-TR" sz="1800">
                <a:highlight>
                  <a:srgbClr val="FFFF00"/>
                </a:highlight>
              </a:rPr>
              <a:t> a desktop </a:t>
            </a:r>
            <a:r>
              <a:rPr lang="tr-TR" sz="1800" err="1">
                <a:highlight>
                  <a:srgbClr val="FFFF00"/>
                </a:highlight>
              </a:rPr>
              <a:t>shell</a:t>
            </a:r>
            <a:r>
              <a:rPr lang="tr-TR" sz="1800">
                <a:highlight>
                  <a:srgbClr val="FFFF00"/>
                </a:highlight>
              </a:rPr>
              <a:t> </a:t>
            </a:r>
            <a:r>
              <a:rPr lang="tr-TR" sz="1800" err="1">
                <a:highlight>
                  <a:srgbClr val="FFFF00"/>
                </a:highlight>
              </a:rPr>
              <a:t>just</a:t>
            </a:r>
            <a:r>
              <a:rPr lang="tr-TR" sz="1800">
                <a:highlight>
                  <a:srgbClr val="FFFF00"/>
                </a:highlight>
              </a:rPr>
              <a:t> </a:t>
            </a:r>
            <a:r>
              <a:rPr lang="tr-TR" sz="1800" err="1">
                <a:highlight>
                  <a:srgbClr val="FFFF00"/>
                </a:highlight>
              </a:rPr>
              <a:t>like</a:t>
            </a:r>
            <a:r>
              <a:rPr lang="tr-TR" sz="1800">
                <a:highlight>
                  <a:srgbClr val="FFFF00"/>
                </a:highlight>
              </a:rPr>
              <a:t> Windows.</a:t>
            </a:r>
            <a:endParaRPr sz="1800">
              <a:highlight>
                <a:srgbClr val="FFFF00"/>
              </a:highlight>
            </a:endParaRPr>
          </a:p>
          <a:p>
            <a:pPr marL="800100" lvl="0" indent="-342900" algn="l" rtl="0">
              <a:lnSpc>
                <a:spcPct val="115000"/>
              </a:lnSpc>
              <a:spcBef>
                <a:spcPts val="0"/>
              </a:spcBef>
              <a:spcAft>
                <a:spcPts val="0"/>
              </a:spcAft>
              <a:buClr>
                <a:srgbClr val="000000"/>
              </a:buClr>
              <a:buSzPts val="1800"/>
              <a:buChar char="●"/>
            </a:pPr>
            <a:r>
              <a:rPr lang="tr-TR" sz="1800" b="1">
                <a:highlight>
                  <a:srgbClr val="FFFFFF"/>
                </a:highlight>
              </a:rPr>
              <a:t>Graphics server</a:t>
            </a:r>
            <a:r>
              <a:rPr lang="tr-TR" sz="1800">
                <a:highlight>
                  <a:srgbClr val="FFFFFF"/>
                </a:highlight>
              </a:rPr>
              <a:t>. </a:t>
            </a:r>
            <a:r>
              <a:rPr lang="tr-TR" sz="1800" err="1">
                <a:highlight>
                  <a:srgbClr val="FFFFFF"/>
                </a:highlight>
              </a:rPr>
              <a:t>This</a:t>
            </a:r>
            <a:r>
              <a:rPr lang="tr-TR" sz="1800">
                <a:highlight>
                  <a:srgbClr val="FFFFFF"/>
                </a:highlight>
              </a:rPr>
              <a:t> </a:t>
            </a:r>
            <a:r>
              <a:rPr lang="tr-TR" sz="1800" err="1">
                <a:highlight>
                  <a:srgbClr val="FFFFFF"/>
                </a:highlight>
              </a:rPr>
              <a:t>provides</a:t>
            </a:r>
            <a:r>
              <a:rPr lang="tr-TR" sz="1800">
                <a:highlight>
                  <a:srgbClr val="FFFFFF"/>
                </a:highlight>
              </a:rPr>
              <a:t> a </a:t>
            </a:r>
            <a:r>
              <a:rPr lang="tr-TR" sz="1800" err="1">
                <a:highlight>
                  <a:srgbClr val="FFFFFF"/>
                </a:highlight>
              </a:rPr>
              <a:t>graphical</a:t>
            </a:r>
            <a:r>
              <a:rPr lang="tr-TR" sz="1800">
                <a:highlight>
                  <a:srgbClr val="FFFFFF"/>
                </a:highlight>
              </a:rPr>
              <a:t> </a:t>
            </a:r>
            <a:r>
              <a:rPr lang="tr-TR" sz="1800" err="1">
                <a:highlight>
                  <a:srgbClr val="FFFFFF"/>
                </a:highlight>
              </a:rPr>
              <a:t>sub-system</a:t>
            </a:r>
            <a:r>
              <a:rPr lang="tr-TR" sz="1800">
                <a:highlight>
                  <a:srgbClr val="FFFFFF"/>
                </a:highlight>
              </a:rPr>
              <a:t> </a:t>
            </a:r>
            <a:r>
              <a:rPr lang="tr-TR" sz="1800" err="1">
                <a:highlight>
                  <a:srgbClr val="FFFFFF"/>
                </a:highlight>
              </a:rPr>
              <a:t>that</a:t>
            </a:r>
            <a:r>
              <a:rPr lang="tr-TR" sz="1800">
                <a:highlight>
                  <a:srgbClr val="FFFFFF"/>
                </a:highlight>
              </a:rPr>
              <a:t> </a:t>
            </a:r>
            <a:r>
              <a:rPr lang="tr-TR" sz="1800" err="1">
                <a:highlight>
                  <a:srgbClr val="FFFFFF"/>
                </a:highlight>
              </a:rPr>
              <a:t>renders</a:t>
            </a:r>
            <a:r>
              <a:rPr lang="tr-TR" sz="1800">
                <a:highlight>
                  <a:srgbClr val="FFFFFF"/>
                </a:highlight>
              </a:rPr>
              <a:t> </a:t>
            </a:r>
            <a:r>
              <a:rPr lang="tr-TR" sz="1800" err="1">
                <a:highlight>
                  <a:srgbClr val="FFFFFF"/>
                </a:highlight>
              </a:rPr>
              <a:t>images</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shapes</a:t>
            </a:r>
            <a:r>
              <a:rPr lang="tr-TR" sz="1800">
                <a:highlight>
                  <a:srgbClr val="FFFFFF"/>
                </a:highlight>
              </a:rPr>
              <a:t> on </a:t>
            </a:r>
            <a:r>
              <a:rPr lang="tr-TR" sz="1800" err="1">
                <a:highlight>
                  <a:srgbClr val="FFFFFF"/>
                </a:highlight>
              </a:rPr>
              <a:t>your</a:t>
            </a:r>
            <a:r>
              <a:rPr lang="tr-TR" sz="1800">
                <a:highlight>
                  <a:srgbClr val="FFFFFF"/>
                </a:highlight>
              </a:rPr>
              <a:t> </a:t>
            </a:r>
            <a:r>
              <a:rPr lang="tr-TR" sz="1800" err="1">
                <a:highlight>
                  <a:srgbClr val="FFFFFF"/>
                </a:highlight>
              </a:rPr>
              <a:t>computer</a:t>
            </a:r>
            <a:r>
              <a:rPr lang="tr-TR" sz="1800">
                <a:highlight>
                  <a:srgbClr val="FFFFFF"/>
                </a:highlight>
              </a:rPr>
              <a:t> </a:t>
            </a:r>
            <a:r>
              <a:rPr lang="tr-TR" sz="1800" err="1">
                <a:highlight>
                  <a:srgbClr val="FFFFFF"/>
                </a:highlight>
              </a:rPr>
              <a:t>monitor</a:t>
            </a:r>
            <a:r>
              <a:rPr lang="tr-TR" sz="1800">
                <a:highlight>
                  <a:srgbClr val="FFFFFF"/>
                </a:highlight>
              </a:rPr>
              <a:t>. Linux </a:t>
            </a:r>
            <a:r>
              <a:rPr lang="tr-TR" sz="1800" err="1">
                <a:highlight>
                  <a:srgbClr val="FFFFFF"/>
                </a:highlight>
              </a:rPr>
              <a:t>uses</a:t>
            </a:r>
            <a:r>
              <a:rPr lang="tr-TR" sz="1800">
                <a:highlight>
                  <a:srgbClr val="FFFFFF"/>
                </a:highlight>
              </a:rPr>
              <a:t> a </a:t>
            </a:r>
            <a:r>
              <a:rPr lang="tr-TR" sz="1800" err="1">
                <a:highlight>
                  <a:srgbClr val="FFFFFF"/>
                </a:highlight>
              </a:rPr>
              <a:t>graphical</a:t>
            </a:r>
            <a:r>
              <a:rPr lang="tr-TR" sz="1800">
                <a:highlight>
                  <a:srgbClr val="FFFFFF"/>
                </a:highlight>
              </a:rPr>
              <a:t> server </a:t>
            </a:r>
            <a:r>
              <a:rPr lang="tr-TR" sz="1800" err="1">
                <a:highlight>
                  <a:srgbClr val="FFFFFF"/>
                </a:highlight>
              </a:rPr>
              <a:t>called</a:t>
            </a:r>
            <a:r>
              <a:rPr lang="tr-TR" sz="1800">
                <a:highlight>
                  <a:srgbClr val="FFFFFF"/>
                </a:highlight>
              </a:rPr>
              <a:t> “X” </a:t>
            </a:r>
            <a:r>
              <a:rPr lang="tr-TR" sz="1800" err="1">
                <a:highlight>
                  <a:srgbClr val="FFFFFF"/>
                </a:highlight>
              </a:rPr>
              <a:t>or</a:t>
            </a:r>
            <a:r>
              <a:rPr lang="tr-TR" sz="1800">
                <a:highlight>
                  <a:srgbClr val="FFFFFF"/>
                </a:highlight>
              </a:rPr>
              <a:t> “X-server”.</a:t>
            </a:r>
            <a:endParaRPr sz="180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a:highlight>
                  <a:srgbClr val="FFFFFF"/>
                </a:highlight>
              </a:rPr>
              <a:t>Desktop </a:t>
            </a:r>
            <a:r>
              <a:rPr lang="tr-TR" sz="1800" b="1" err="1">
                <a:highlight>
                  <a:srgbClr val="FFFFFF"/>
                </a:highlight>
              </a:rPr>
              <a:t>environment</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can’t</a:t>
            </a:r>
            <a:r>
              <a:rPr lang="tr-TR" sz="1800">
                <a:highlight>
                  <a:srgbClr val="FFFFFF"/>
                </a:highlight>
              </a:rPr>
              <a:t> </a:t>
            </a:r>
            <a:r>
              <a:rPr lang="tr-TR" sz="1800" err="1">
                <a:highlight>
                  <a:srgbClr val="FFFFFF"/>
                </a:highlight>
              </a:rPr>
              <a:t>interact</a:t>
            </a:r>
            <a:r>
              <a:rPr lang="tr-TR" sz="1800">
                <a:highlight>
                  <a:srgbClr val="FFFFFF"/>
                </a:highlight>
              </a:rPr>
              <a:t> </a:t>
            </a:r>
            <a:r>
              <a:rPr lang="tr-TR" sz="1800" err="1">
                <a:highlight>
                  <a:srgbClr val="FFFFFF"/>
                </a:highlight>
              </a:rPr>
              <a:t>with</a:t>
            </a:r>
            <a:r>
              <a:rPr lang="tr-TR" sz="1800">
                <a:highlight>
                  <a:srgbClr val="FFFFFF"/>
                </a:highlight>
              </a:rPr>
              <a:t> </a:t>
            </a:r>
            <a:r>
              <a:rPr lang="tr-TR" sz="1800" err="1">
                <a:highlight>
                  <a:srgbClr val="FFFFFF"/>
                </a:highlight>
              </a:rPr>
              <a:t>the</a:t>
            </a:r>
            <a:r>
              <a:rPr lang="tr-TR" sz="1800">
                <a:highlight>
                  <a:srgbClr val="FFFFFF"/>
                </a:highlight>
              </a:rPr>
              <a:t> </a:t>
            </a:r>
            <a:r>
              <a:rPr lang="tr-TR" sz="1800" err="1">
                <a:highlight>
                  <a:srgbClr val="FFFFFF"/>
                </a:highlight>
              </a:rPr>
              <a:t>graphical</a:t>
            </a:r>
            <a:r>
              <a:rPr lang="tr-TR" sz="1800">
                <a:highlight>
                  <a:srgbClr val="FFFFFF"/>
                </a:highlight>
              </a:rPr>
              <a:t> server </a:t>
            </a:r>
            <a:r>
              <a:rPr lang="tr-TR" sz="1800" err="1">
                <a:highlight>
                  <a:srgbClr val="FFFFFF"/>
                </a:highlight>
              </a:rPr>
              <a:t>directly</a:t>
            </a:r>
            <a:r>
              <a:rPr lang="tr-TR" sz="1800">
                <a:highlight>
                  <a:srgbClr val="FFFFFF"/>
                </a:highlight>
              </a:rPr>
              <a:t>. </a:t>
            </a:r>
            <a:r>
              <a:rPr lang="tr-TR" sz="1800" err="1">
                <a:highlight>
                  <a:srgbClr val="FFFFFF"/>
                </a:highlight>
              </a:rPr>
              <a:t>Instead</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need</a:t>
            </a:r>
            <a:r>
              <a:rPr lang="tr-TR" sz="1800">
                <a:highlight>
                  <a:srgbClr val="FFFFFF"/>
                </a:highlight>
              </a:rPr>
              <a:t> software </a:t>
            </a:r>
            <a:r>
              <a:rPr lang="tr-TR" sz="1800" err="1">
                <a:highlight>
                  <a:srgbClr val="FFFFFF"/>
                </a:highlight>
              </a:rPr>
              <a:t>that</a:t>
            </a:r>
            <a:r>
              <a:rPr lang="tr-TR" sz="1800">
                <a:highlight>
                  <a:srgbClr val="FFFFFF"/>
                </a:highlight>
              </a:rPr>
              <a:t> can </a:t>
            </a:r>
            <a:r>
              <a:rPr lang="tr-TR" sz="1800" err="1">
                <a:highlight>
                  <a:srgbClr val="FFFFFF"/>
                </a:highlight>
              </a:rPr>
              <a:t>drive</a:t>
            </a:r>
            <a:r>
              <a:rPr lang="tr-TR" sz="1800">
                <a:highlight>
                  <a:srgbClr val="FFFFFF"/>
                </a:highlight>
              </a:rPr>
              <a:t> </a:t>
            </a:r>
            <a:r>
              <a:rPr lang="tr-TR" sz="1800" err="1">
                <a:highlight>
                  <a:srgbClr val="FFFFFF"/>
                </a:highlight>
              </a:rPr>
              <a:t>the</a:t>
            </a:r>
            <a:r>
              <a:rPr lang="tr-TR" sz="1800">
                <a:highlight>
                  <a:srgbClr val="FFFFFF"/>
                </a:highlight>
              </a:rPr>
              <a:t> server. </a:t>
            </a:r>
            <a:r>
              <a:rPr lang="tr-TR" sz="1800" err="1">
                <a:highlight>
                  <a:srgbClr val="FFFFFF"/>
                </a:highlight>
              </a:rPr>
              <a:t>This</a:t>
            </a:r>
            <a:r>
              <a:rPr lang="tr-TR" sz="1800">
                <a:highlight>
                  <a:srgbClr val="FFFFFF"/>
                </a:highlight>
              </a:rPr>
              <a:t> is </a:t>
            </a:r>
            <a:r>
              <a:rPr lang="tr-TR" sz="1800" err="1">
                <a:highlight>
                  <a:srgbClr val="FFFFFF"/>
                </a:highlight>
              </a:rPr>
              <a:t>called</a:t>
            </a:r>
            <a:r>
              <a:rPr lang="tr-TR" sz="1800">
                <a:highlight>
                  <a:srgbClr val="FFFFFF"/>
                </a:highlight>
              </a:rPr>
              <a:t> a desktop </a:t>
            </a:r>
            <a:r>
              <a:rPr lang="tr-TR" sz="1800" err="1">
                <a:highlight>
                  <a:srgbClr val="FFFFFF"/>
                </a:highlight>
              </a:rPr>
              <a:t>environment</a:t>
            </a:r>
            <a:r>
              <a:rPr lang="tr-TR" sz="1800">
                <a:highlight>
                  <a:srgbClr val="FFFFFF"/>
                </a:highlight>
              </a:rPr>
              <a:t> in Linux </a:t>
            </a:r>
            <a:r>
              <a:rPr lang="tr-TR" sz="1800" err="1">
                <a:highlight>
                  <a:srgbClr val="FFFFFF"/>
                </a:highlight>
              </a:rPr>
              <a:t>and</a:t>
            </a:r>
            <a:r>
              <a:rPr lang="tr-TR" sz="1800">
                <a:highlight>
                  <a:srgbClr val="FFFFFF"/>
                </a:highlight>
              </a:rPr>
              <a:t> </a:t>
            </a:r>
            <a:r>
              <a:rPr lang="tr-TR" sz="1800" err="1">
                <a:highlight>
                  <a:srgbClr val="FFFFFF"/>
                </a:highlight>
              </a:rPr>
              <a:t>there</a:t>
            </a:r>
            <a:r>
              <a:rPr lang="tr-TR" sz="1800">
                <a:highlight>
                  <a:srgbClr val="FFFFFF"/>
                </a:highlight>
              </a:rPr>
              <a:t> </a:t>
            </a:r>
            <a:r>
              <a:rPr lang="tr-TR" sz="1800" err="1">
                <a:highlight>
                  <a:srgbClr val="FFFFFF"/>
                </a:highlight>
              </a:rPr>
              <a:t>are</a:t>
            </a:r>
            <a:r>
              <a:rPr lang="tr-TR" sz="1800">
                <a:highlight>
                  <a:srgbClr val="FFFFFF"/>
                </a:highlight>
              </a:rPr>
              <a:t> </a:t>
            </a:r>
            <a:r>
              <a:rPr lang="tr-TR" sz="1800" err="1">
                <a:highlight>
                  <a:srgbClr val="FFFFFF"/>
                </a:highlight>
              </a:rPr>
              <a:t>plenty</a:t>
            </a:r>
            <a:r>
              <a:rPr lang="tr-TR" sz="1800">
                <a:highlight>
                  <a:srgbClr val="FFFFFF"/>
                </a:highlight>
              </a:rPr>
              <a:t> of </a:t>
            </a:r>
            <a:r>
              <a:rPr lang="tr-TR" sz="1800" err="1">
                <a:highlight>
                  <a:srgbClr val="FFFFFF"/>
                </a:highlight>
              </a:rPr>
              <a:t>options</a:t>
            </a:r>
            <a:r>
              <a:rPr lang="tr-TR" sz="1800">
                <a:highlight>
                  <a:srgbClr val="FFFFFF"/>
                </a:highlight>
              </a:rPr>
              <a:t> </a:t>
            </a:r>
            <a:r>
              <a:rPr lang="tr-TR" sz="1800" err="1">
                <a:highlight>
                  <a:srgbClr val="FFFFFF"/>
                </a:highlight>
              </a:rPr>
              <a:t>including</a:t>
            </a:r>
            <a:r>
              <a:rPr lang="tr-TR" sz="1800">
                <a:highlight>
                  <a:srgbClr val="FFFFFF"/>
                </a:highlight>
              </a:rPr>
              <a:t> KDE, </a:t>
            </a:r>
            <a:r>
              <a:rPr lang="tr-TR" sz="1800" err="1">
                <a:highlight>
                  <a:srgbClr val="FFFFFF"/>
                </a:highlight>
              </a:rPr>
              <a:t>Unity</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Cinnamon</a:t>
            </a:r>
            <a:r>
              <a:rPr lang="tr-TR" sz="1800">
                <a:highlight>
                  <a:srgbClr val="FFFFFF"/>
                </a:highlight>
              </a:rPr>
              <a:t>. A desktop </a:t>
            </a:r>
            <a:r>
              <a:rPr lang="tr-TR" sz="1800" err="1">
                <a:highlight>
                  <a:srgbClr val="FFFFFF"/>
                </a:highlight>
              </a:rPr>
              <a:t>environment</a:t>
            </a:r>
            <a:r>
              <a:rPr lang="tr-TR" sz="1800">
                <a:highlight>
                  <a:srgbClr val="FFFFFF"/>
                </a:highlight>
              </a:rPr>
              <a:t> is </a:t>
            </a:r>
            <a:r>
              <a:rPr lang="tr-TR" sz="1800" err="1">
                <a:highlight>
                  <a:srgbClr val="FFFFFF"/>
                </a:highlight>
              </a:rPr>
              <a:t>usually</a:t>
            </a:r>
            <a:r>
              <a:rPr lang="tr-TR" sz="1800">
                <a:highlight>
                  <a:srgbClr val="FFFFFF"/>
                </a:highlight>
              </a:rPr>
              <a:t> </a:t>
            </a:r>
            <a:r>
              <a:rPr lang="tr-TR" sz="1800" err="1">
                <a:highlight>
                  <a:srgbClr val="FFFFFF"/>
                </a:highlight>
              </a:rPr>
              <a:t>bundled</a:t>
            </a:r>
            <a:r>
              <a:rPr lang="tr-TR" sz="1800">
                <a:highlight>
                  <a:srgbClr val="FFFFFF"/>
                </a:highlight>
              </a:rPr>
              <a:t> </a:t>
            </a:r>
            <a:r>
              <a:rPr lang="tr-TR" sz="1800" err="1">
                <a:highlight>
                  <a:srgbClr val="FFFFFF"/>
                </a:highlight>
              </a:rPr>
              <a:t>with</a:t>
            </a:r>
            <a:r>
              <a:rPr lang="tr-TR" sz="1800">
                <a:highlight>
                  <a:srgbClr val="FFFFFF"/>
                </a:highlight>
              </a:rPr>
              <a:t> a </a:t>
            </a:r>
            <a:r>
              <a:rPr lang="tr-TR" sz="1800" err="1">
                <a:highlight>
                  <a:srgbClr val="FFFFFF"/>
                </a:highlight>
              </a:rPr>
              <a:t>number</a:t>
            </a:r>
            <a:r>
              <a:rPr lang="tr-TR" sz="1800">
                <a:highlight>
                  <a:srgbClr val="FFFFFF"/>
                </a:highlight>
              </a:rPr>
              <a:t> of </a:t>
            </a:r>
            <a:r>
              <a:rPr lang="tr-TR" sz="1800" err="1">
                <a:highlight>
                  <a:srgbClr val="FFFFFF"/>
                </a:highlight>
              </a:rPr>
              <a:t>applications</a:t>
            </a:r>
            <a:r>
              <a:rPr lang="tr-TR" sz="1800">
                <a:highlight>
                  <a:srgbClr val="FFFFFF"/>
                </a:highlight>
              </a:rPr>
              <a:t> </a:t>
            </a:r>
            <a:r>
              <a:rPr lang="tr-TR" sz="1800" err="1">
                <a:highlight>
                  <a:srgbClr val="FFFFFF"/>
                </a:highlight>
              </a:rPr>
              <a:t>including</a:t>
            </a:r>
            <a:r>
              <a:rPr lang="tr-TR" sz="1800">
                <a:highlight>
                  <a:srgbClr val="FFFFFF"/>
                </a:highlight>
              </a:rPr>
              <a:t> file </a:t>
            </a:r>
            <a:r>
              <a:rPr lang="tr-TR" sz="1800" err="1">
                <a:highlight>
                  <a:srgbClr val="FFFFFF"/>
                </a:highlight>
              </a:rPr>
              <a:t>and</a:t>
            </a:r>
            <a:r>
              <a:rPr lang="tr-TR" sz="1800">
                <a:highlight>
                  <a:srgbClr val="FFFFFF"/>
                </a:highlight>
              </a:rPr>
              <a:t> web </a:t>
            </a:r>
            <a:r>
              <a:rPr lang="tr-TR" sz="1800" err="1">
                <a:highlight>
                  <a:srgbClr val="FFFFFF"/>
                </a:highlight>
              </a:rPr>
              <a:t>browsers</a:t>
            </a:r>
            <a:r>
              <a:rPr lang="tr-TR" sz="1800">
                <a:highlight>
                  <a:srgbClr val="FFFFFF"/>
                </a:highlight>
              </a:rPr>
              <a:t> </a:t>
            </a:r>
            <a:r>
              <a:rPr lang="tr-TR" sz="1800" err="1">
                <a:highlight>
                  <a:srgbClr val="FFFFFF"/>
                </a:highlight>
              </a:rPr>
              <a:t>plus</a:t>
            </a:r>
            <a:r>
              <a:rPr lang="tr-TR" sz="1800">
                <a:highlight>
                  <a:srgbClr val="FFFFFF"/>
                </a:highlight>
              </a:rPr>
              <a:t> a </a:t>
            </a:r>
            <a:r>
              <a:rPr lang="tr-TR" sz="1800" err="1">
                <a:highlight>
                  <a:srgbClr val="FFFFFF"/>
                </a:highlight>
              </a:rPr>
              <a:t>couple</a:t>
            </a:r>
            <a:r>
              <a:rPr lang="tr-TR" sz="1800">
                <a:highlight>
                  <a:srgbClr val="FFFFFF"/>
                </a:highlight>
              </a:rPr>
              <a:t> of </a:t>
            </a:r>
            <a:r>
              <a:rPr lang="tr-TR" sz="1800" err="1">
                <a:highlight>
                  <a:srgbClr val="FFFFFF"/>
                </a:highlight>
              </a:rPr>
              <a:t>games</a:t>
            </a:r>
            <a:r>
              <a:rPr lang="tr-TR" sz="1800">
                <a:highlight>
                  <a:srgbClr val="FFFFFF"/>
                </a:highlight>
              </a:rPr>
              <a:t>.</a:t>
            </a:r>
            <a:endParaRPr sz="180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a:highlight>
                  <a:srgbClr val="FFFFFF"/>
                </a:highlight>
              </a:rPr>
              <a:t>Applications</a:t>
            </a:r>
            <a:r>
              <a:rPr lang="tr-TR" sz="1800">
                <a:highlight>
                  <a:srgbClr val="FFFFFF"/>
                </a:highlight>
              </a:rPr>
              <a:t>. </a:t>
            </a:r>
            <a:r>
              <a:rPr lang="tr-TR" sz="1800" err="1">
                <a:highlight>
                  <a:srgbClr val="FFFFFF"/>
                </a:highlight>
              </a:rPr>
              <a:t>Obviously</a:t>
            </a:r>
            <a:r>
              <a:rPr lang="tr-TR" sz="1800">
                <a:highlight>
                  <a:srgbClr val="FFFFFF"/>
                </a:highlight>
              </a:rPr>
              <a:t>, </a:t>
            </a:r>
            <a:r>
              <a:rPr lang="tr-TR" sz="1800" err="1">
                <a:highlight>
                  <a:srgbClr val="FFFFFF"/>
                </a:highlight>
              </a:rPr>
              <a:t>the</a:t>
            </a:r>
            <a:r>
              <a:rPr lang="tr-TR" sz="1800">
                <a:highlight>
                  <a:srgbClr val="FFFFFF"/>
                </a:highlight>
              </a:rPr>
              <a:t> desktop </a:t>
            </a:r>
            <a:r>
              <a:rPr lang="tr-TR" sz="1800" err="1">
                <a:highlight>
                  <a:srgbClr val="FFFFFF"/>
                </a:highlight>
              </a:rPr>
              <a:t>environment</a:t>
            </a:r>
            <a:r>
              <a:rPr lang="tr-TR" sz="1800">
                <a:highlight>
                  <a:srgbClr val="FFFFFF"/>
                </a:highlight>
              </a:rPr>
              <a:t> </a:t>
            </a:r>
            <a:r>
              <a:rPr lang="tr-TR" sz="1800" err="1">
                <a:highlight>
                  <a:srgbClr val="FFFFFF"/>
                </a:highlight>
              </a:rPr>
              <a:t>which</a:t>
            </a:r>
            <a:r>
              <a:rPr lang="tr-TR" sz="1800">
                <a:highlight>
                  <a:srgbClr val="FFFFFF"/>
                </a:highlight>
              </a:rPr>
              <a:t> is </a:t>
            </a:r>
            <a:r>
              <a:rPr lang="tr-TR" sz="1800" err="1">
                <a:highlight>
                  <a:srgbClr val="FFFFFF"/>
                </a:highlight>
              </a:rPr>
              <a:t>bundled</a:t>
            </a:r>
            <a:r>
              <a:rPr lang="tr-TR" sz="1800">
                <a:highlight>
                  <a:srgbClr val="FFFFFF"/>
                </a:highlight>
              </a:rPr>
              <a:t> </a:t>
            </a:r>
            <a:r>
              <a:rPr lang="tr-TR" sz="1800" err="1">
                <a:highlight>
                  <a:srgbClr val="FFFFFF"/>
                </a:highlight>
              </a:rPr>
              <a:t>with</a:t>
            </a:r>
            <a:r>
              <a:rPr lang="tr-TR" sz="1800">
                <a:highlight>
                  <a:srgbClr val="FFFFFF"/>
                </a:highlight>
              </a:rPr>
              <a:t> </a:t>
            </a:r>
            <a:r>
              <a:rPr lang="tr-TR" sz="1800" err="1">
                <a:highlight>
                  <a:srgbClr val="FFFFFF"/>
                </a:highlight>
              </a:rPr>
              <a:t>your</a:t>
            </a:r>
            <a:r>
              <a:rPr lang="tr-TR" sz="1800">
                <a:highlight>
                  <a:srgbClr val="FFFFFF"/>
                </a:highlight>
              </a:rPr>
              <a:t> Linux OS </a:t>
            </a:r>
            <a:r>
              <a:rPr lang="tr-TR" sz="1800" err="1">
                <a:highlight>
                  <a:srgbClr val="FFFFFF"/>
                </a:highlight>
              </a:rPr>
              <a:t>or</a:t>
            </a:r>
            <a:r>
              <a:rPr lang="tr-TR" sz="1800">
                <a:highlight>
                  <a:srgbClr val="FFFFFF"/>
                </a:highlight>
              </a:rPr>
              <a:t> </a:t>
            </a:r>
            <a:r>
              <a:rPr lang="tr-TR" sz="1800" err="1">
                <a:highlight>
                  <a:srgbClr val="FFFFFF"/>
                </a:highlight>
              </a:rPr>
              <a:t>which</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choose</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install</a:t>
            </a:r>
            <a:r>
              <a:rPr lang="tr-TR" sz="1800">
                <a:highlight>
                  <a:srgbClr val="FFFFFF"/>
                </a:highlight>
              </a:rPr>
              <a:t> </a:t>
            </a:r>
            <a:r>
              <a:rPr lang="tr-TR" sz="1800" err="1">
                <a:highlight>
                  <a:srgbClr val="FFFFFF"/>
                </a:highlight>
              </a:rPr>
              <a:t>cannot</a:t>
            </a:r>
            <a:r>
              <a:rPr lang="tr-TR" sz="1800">
                <a:highlight>
                  <a:srgbClr val="FFFFFF"/>
                </a:highlight>
              </a:rPr>
              <a:t> </a:t>
            </a:r>
            <a:r>
              <a:rPr lang="tr-TR" sz="1800" err="1">
                <a:highlight>
                  <a:srgbClr val="FFFFFF"/>
                </a:highlight>
              </a:rPr>
              <a:t>cater</a:t>
            </a:r>
            <a:r>
              <a:rPr lang="tr-TR" sz="1800">
                <a:highlight>
                  <a:srgbClr val="FFFFFF"/>
                </a:highlight>
              </a:rPr>
              <a:t> </a:t>
            </a:r>
            <a:r>
              <a:rPr lang="tr-TR" sz="1800" err="1">
                <a:highlight>
                  <a:srgbClr val="FFFFFF"/>
                </a:highlight>
              </a:rPr>
              <a:t>for</a:t>
            </a:r>
            <a:r>
              <a:rPr lang="tr-TR" sz="1800">
                <a:highlight>
                  <a:srgbClr val="FFFFFF"/>
                </a:highlight>
              </a:rPr>
              <a:t> </a:t>
            </a:r>
            <a:r>
              <a:rPr lang="tr-TR" sz="1800" err="1">
                <a:highlight>
                  <a:srgbClr val="FFFFFF"/>
                </a:highlight>
              </a:rPr>
              <a:t>every</a:t>
            </a:r>
            <a:r>
              <a:rPr lang="tr-TR" sz="1800">
                <a:highlight>
                  <a:srgbClr val="FFFFFF"/>
                </a:highlight>
              </a:rPr>
              <a:t> </a:t>
            </a:r>
            <a:r>
              <a:rPr lang="tr-TR" sz="1800" err="1">
                <a:highlight>
                  <a:srgbClr val="FFFFFF"/>
                </a:highlight>
              </a:rPr>
              <a:t>application</a:t>
            </a:r>
            <a:r>
              <a:rPr lang="tr-TR" sz="1800">
                <a:highlight>
                  <a:srgbClr val="FFFFFF"/>
                </a:highlight>
              </a:rPr>
              <a:t> </a:t>
            </a:r>
            <a:r>
              <a:rPr lang="tr-TR" sz="1800" err="1">
                <a:highlight>
                  <a:srgbClr val="FFFFFF"/>
                </a:highlight>
              </a:rPr>
              <a:t>need</a:t>
            </a:r>
            <a:r>
              <a:rPr lang="tr-TR" sz="1800">
                <a:highlight>
                  <a:srgbClr val="FFFFFF"/>
                </a:highlight>
              </a:rPr>
              <a:t>, </a:t>
            </a:r>
            <a:r>
              <a:rPr lang="tr-TR" sz="1800" err="1">
                <a:highlight>
                  <a:srgbClr val="FFFFFF"/>
                </a:highlight>
              </a:rPr>
              <a:t>there</a:t>
            </a:r>
            <a:r>
              <a:rPr lang="tr-TR" sz="1800">
                <a:highlight>
                  <a:srgbClr val="FFFFFF"/>
                </a:highlight>
              </a:rPr>
              <a:t> </a:t>
            </a:r>
            <a:r>
              <a:rPr lang="tr-TR" sz="1800" err="1">
                <a:highlight>
                  <a:srgbClr val="FFFFFF"/>
                </a:highlight>
              </a:rPr>
              <a:t>are</a:t>
            </a:r>
            <a:r>
              <a:rPr lang="tr-TR" sz="1800">
                <a:highlight>
                  <a:srgbClr val="FFFFFF"/>
                </a:highlight>
              </a:rPr>
              <a:t> </a:t>
            </a:r>
            <a:r>
              <a:rPr lang="tr-TR" sz="1800" err="1">
                <a:highlight>
                  <a:srgbClr val="FFFFFF"/>
                </a:highlight>
              </a:rPr>
              <a:t>too</a:t>
            </a:r>
            <a:r>
              <a:rPr lang="tr-TR" sz="1800">
                <a:highlight>
                  <a:srgbClr val="FFFFFF"/>
                </a:highlight>
              </a:rPr>
              <a:t> </a:t>
            </a:r>
            <a:r>
              <a:rPr lang="tr-TR" sz="1800" err="1">
                <a:highlight>
                  <a:srgbClr val="FFFFFF"/>
                </a:highlight>
              </a:rPr>
              <a:t>many</a:t>
            </a:r>
            <a:r>
              <a:rPr lang="tr-TR" sz="1800">
                <a:highlight>
                  <a:srgbClr val="FFFFFF"/>
                </a:highlight>
              </a:rPr>
              <a:t>. </a:t>
            </a:r>
            <a:r>
              <a:rPr lang="tr-TR" sz="1800" err="1">
                <a:highlight>
                  <a:srgbClr val="FFFFFF"/>
                </a:highlight>
              </a:rPr>
              <a:t>Individual</a:t>
            </a:r>
            <a:r>
              <a:rPr lang="tr-TR" sz="1800">
                <a:highlight>
                  <a:srgbClr val="FFFFFF"/>
                </a:highlight>
              </a:rPr>
              <a:t> </a:t>
            </a:r>
            <a:r>
              <a:rPr lang="tr-TR" sz="1800" err="1">
                <a:highlight>
                  <a:srgbClr val="FFFFFF"/>
                </a:highlight>
              </a:rPr>
              <a:t>applications</a:t>
            </a:r>
            <a:r>
              <a:rPr lang="tr-TR" sz="1800">
                <a:highlight>
                  <a:srgbClr val="FFFFFF"/>
                </a:highlight>
              </a:rPr>
              <a:t>, </a:t>
            </a:r>
            <a:r>
              <a:rPr lang="tr-TR" sz="1800" err="1">
                <a:highlight>
                  <a:srgbClr val="FFFFFF"/>
                </a:highlight>
              </a:rPr>
              <a:t>however</a:t>
            </a:r>
            <a:r>
              <a:rPr lang="tr-TR" sz="1800">
                <a:highlight>
                  <a:srgbClr val="FFFFFF"/>
                </a:highlight>
              </a:rPr>
              <a:t>, can </a:t>
            </a:r>
            <a:r>
              <a:rPr lang="tr-TR" sz="1800" err="1">
                <a:highlight>
                  <a:srgbClr val="FFFFFF"/>
                </a:highlight>
              </a:rPr>
              <a:t>and</a:t>
            </a:r>
            <a:r>
              <a:rPr lang="tr-TR" sz="1800">
                <a:highlight>
                  <a:srgbClr val="FFFFFF"/>
                </a:highlight>
              </a:rPr>
              <a:t> </a:t>
            </a:r>
            <a:r>
              <a:rPr lang="tr-TR" sz="1800" err="1">
                <a:highlight>
                  <a:srgbClr val="FFFFFF"/>
                </a:highlight>
              </a:rPr>
              <a:t>there</a:t>
            </a:r>
            <a:r>
              <a:rPr lang="tr-TR" sz="1800">
                <a:highlight>
                  <a:srgbClr val="FFFFFF"/>
                </a:highlight>
              </a:rPr>
              <a:t> </a:t>
            </a:r>
            <a:r>
              <a:rPr lang="tr-TR" sz="1800" err="1">
                <a:highlight>
                  <a:srgbClr val="FFFFFF"/>
                </a:highlight>
              </a:rPr>
              <a:t>are</a:t>
            </a:r>
            <a:r>
              <a:rPr lang="tr-TR" sz="1800">
                <a:highlight>
                  <a:srgbClr val="FFFFFF"/>
                </a:highlight>
              </a:rPr>
              <a:t> </a:t>
            </a:r>
            <a:r>
              <a:rPr lang="tr-TR" sz="1800" err="1">
                <a:highlight>
                  <a:srgbClr val="FFFFFF"/>
                </a:highlight>
              </a:rPr>
              <a:t>thousands</a:t>
            </a:r>
            <a:r>
              <a:rPr lang="tr-TR" sz="1800">
                <a:highlight>
                  <a:srgbClr val="FFFFFF"/>
                </a:highlight>
              </a:rPr>
              <a:t> </a:t>
            </a:r>
            <a:r>
              <a:rPr lang="tr-TR" sz="1800" err="1">
                <a:highlight>
                  <a:srgbClr val="FFFFFF"/>
                </a:highlight>
              </a:rPr>
              <a:t>for</a:t>
            </a:r>
            <a:r>
              <a:rPr lang="tr-TR" sz="1800">
                <a:highlight>
                  <a:srgbClr val="FFFFFF"/>
                </a:highlight>
              </a:rPr>
              <a:t> Linux </a:t>
            </a:r>
            <a:r>
              <a:rPr lang="tr-TR" sz="1800" err="1">
                <a:highlight>
                  <a:srgbClr val="FFFFFF"/>
                </a:highlight>
              </a:rPr>
              <a:t>just</a:t>
            </a:r>
            <a:r>
              <a:rPr lang="tr-TR" sz="1800">
                <a:highlight>
                  <a:srgbClr val="FFFFFF"/>
                </a:highlight>
              </a:rPr>
              <a:t> </a:t>
            </a:r>
            <a:r>
              <a:rPr lang="tr-TR" sz="1800" err="1">
                <a:highlight>
                  <a:srgbClr val="FFFFFF"/>
                </a:highlight>
              </a:rPr>
              <a:t>like</a:t>
            </a:r>
            <a:r>
              <a:rPr lang="tr-TR" sz="1800">
                <a:highlight>
                  <a:srgbClr val="FFFFFF"/>
                </a:highlight>
              </a:rPr>
              <a:t> Windows </a:t>
            </a:r>
            <a:r>
              <a:rPr lang="tr-TR" sz="1800" err="1">
                <a:highlight>
                  <a:srgbClr val="FFFFFF"/>
                </a:highlight>
              </a:rPr>
              <a:t>and</a:t>
            </a:r>
            <a:r>
              <a:rPr lang="tr-TR" sz="1800">
                <a:highlight>
                  <a:srgbClr val="FFFFFF"/>
                </a:highlight>
              </a:rPr>
              <a:t> </a:t>
            </a:r>
            <a:r>
              <a:rPr lang="tr-TR" sz="1800" err="1">
                <a:highlight>
                  <a:srgbClr val="FFFFFF"/>
                </a:highlight>
              </a:rPr>
              <a:t>Apple’s</a:t>
            </a:r>
            <a:r>
              <a:rPr lang="tr-TR" sz="1800">
                <a:highlight>
                  <a:srgbClr val="FFFFFF"/>
                </a:highlight>
              </a:rPr>
              <a:t> OS X has </a:t>
            </a:r>
            <a:r>
              <a:rPr lang="tr-TR" sz="1800" err="1">
                <a:highlight>
                  <a:srgbClr val="FFFFFF"/>
                </a:highlight>
              </a:rPr>
              <a:t>thousands</a:t>
            </a:r>
            <a:r>
              <a:rPr lang="tr-TR" sz="1800">
                <a:highlight>
                  <a:srgbClr val="FFFFFF"/>
                </a:highlight>
              </a:rPr>
              <a:t> of </a:t>
            </a:r>
            <a:r>
              <a:rPr lang="tr-TR" sz="1800" err="1">
                <a:highlight>
                  <a:srgbClr val="FFFFFF"/>
                </a:highlight>
              </a:rPr>
              <a:t>applications</a:t>
            </a:r>
            <a:r>
              <a:rPr lang="tr-TR" sz="1800">
                <a:highlight>
                  <a:srgbClr val="FFFFFF"/>
                </a:highlight>
              </a:rPr>
              <a:t>. </a:t>
            </a:r>
            <a:r>
              <a:rPr lang="tr-TR" sz="1800" err="1">
                <a:highlight>
                  <a:srgbClr val="FFFFFF"/>
                </a:highlight>
              </a:rPr>
              <a:t>Most</a:t>
            </a:r>
            <a:r>
              <a:rPr lang="tr-TR" sz="1800">
                <a:highlight>
                  <a:srgbClr val="FFFFFF"/>
                </a:highlight>
              </a:rPr>
              <a:t> Linux </a:t>
            </a:r>
            <a:r>
              <a:rPr lang="tr-TR" sz="1800" err="1">
                <a:highlight>
                  <a:srgbClr val="FFFFFF"/>
                </a:highlight>
              </a:rPr>
              <a:t>distros</a:t>
            </a:r>
            <a:r>
              <a:rPr lang="tr-TR" sz="1800">
                <a:highlight>
                  <a:srgbClr val="FFFFFF"/>
                </a:highlight>
              </a:rPr>
              <a:t> </a:t>
            </a:r>
            <a:r>
              <a:rPr lang="tr-TR" sz="1800" err="1">
                <a:highlight>
                  <a:srgbClr val="FFFFFF"/>
                </a:highlight>
              </a:rPr>
              <a:t>have</a:t>
            </a:r>
            <a:r>
              <a:rPr lang="tr-TR" sz="1800">
                <a:highlight>
                  <a:srgbClr val="FFFFFF"/>
                </a:highlight>
              </a:rPr>
              <a:t> </a:t>
            </a:r>
            <a:r>
              <a:rPr lang="tr-TR" sz="1800" err="1">
                <a:highlight>
                  <a:srgbClr val="FFFFFF"/>
                </a:highlight>
              </a:rPr>
              <a:t>app</a:t>
            </a:r>
            <a:r>
              <a:rPr lang="tr-TR" sz="1800">
                <a:highlight>
                  <a:srgbClr val="FFFFFF"/>
                </a:highlight>
              </a:rPr>
              <a:t> </a:t>
            </a:r>
            <a:r>
              <a:rPr lang="tr-TR" sz="1800" err="1">
                <a:highlight>
                  <a:srgbClr val="FFFFFF"/>
                </a:highlight>
              </a:rPr>
              <a:t>stores</a:t>
            </a:r>
            <a:r>
              <a:rPr lang="tr-TR" sz="1800">
                <a:highlight>
                  <a:srgbClr val="FFFFFF"/>
                </a:highlight>
              </a:rPr>
              <a:t> </a:t>
            </a:r>
            <a:r>
              <a:rPr lang="tr-TR" sz="1800" err="1">
                <a:highlight>
                  <a:srgbClr val="FFFFFF"/>
                </a:highlight>
              </a:rPr>
              <a:t>which</a:t>
            </a:r>
            <a:r>
              <a:rPr lang="tr-TR" sz="1800">
                <a:highlight>
                  <a:srgbClr val="FFFFFF"/>
                </a:highlight>
              </a:rPr>
              <a:t> </a:t>
            </a:r>
            <a:r>
              <a:rPr lang="tr-TR" sz="1800" err="1">
                <a:highlight>
                  <a:srgbClr val="FFFFFF"/>
                </a:highlight>
              </a:rPr>
              <a:t>help</a:t>
            </a:r>
            <a:r>
              <a:rPr lang="tr-TR" sz="1800">
                <a:highlight>
                  <a:srgbClr val="FFFFFF"/>
                </a:highlight>
              </a:rPr>
              <a:t> </a:t>
            </a:r>
            <a:r>
              <a:rPr lang="tr-TR" sz="1800" err="1">
                <a:highlight>
                  <a:srgbClr val="FFFFFF"/>
                </a:highlight>
              </a:rPr>
              <a:t>you</a:t>
            </a:r>
            <a:r>
              <a:rPr lang="tr-TR" sz="1800">
                <a:highlight>
                  <a:srgbClr val="FFFFFF"/>
                </a:highlight>
              </a:rPr>
              <a:t> </a:t>
            </a:r>
            <a:r>
              <a:rPr lang="tr-TR" sz="1800" err="1">
                <a:highlight>
                  <a:srgbClr val="FFFFFF"/>
                </a:highlight>
              </a:rPr>
              <a:t>find</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install</a:t>
            </a:r>
            <a:r>
              <a:rPr lang="tr-TR" sz="1800">
                <a:highlight>
                  <a:srgbClr val="FFFFFF"/>
                </a:highlight>
              </a:rPr>
              <a:t> </a:t>
            </a:r>
            <a:r>
              <a:rPr lang="tr-TR" sz="1800" err="1">
                <a:highlight>
                  <a:srgbClr val="FFFFFF"/>
                </a:highlight>
              </a:rPr>
              <a:t>apps</a:t>
            </a:r>
            <a:r>
              <a:rPr lang="tr-TR" sz="1800">
                <a:highlight>
                  <a:srgbClr val="FFFFFF"/>
                </a:highlight>
              </a:rPr>
              <a:t>, </a:t>
            </a:r>
            <a:r>
              <a:rPr lang="tr-TR" sz="1800" err="1">
                <a:highlight>
                  <a:srgbClr val="FFFFFF"/>
                </a:highlight>
              </a:rPr>
              <a:t>for</a:t>
            </a:r>
            <a:r>
              <a:rPr lang="tr-TR" sz="1800">
                <a:highlight>
                  <a:srgbClr val="FFFFFF"/>
                </a:highlight>
              </a:rPr>
              <a:t> </a:t>
            </a:r>
            <a:r>
              <a:rPr lang="tr-TR" sz="1800" err="1">
                <a:highlight>
                  <a:srgbClr val="FFFFFF"/>
                </a:highlight>
              </a:rPr>
              <a:t>example</a:t>
            </a:r>
            <a:r>
              <a:rPr lang="tr-TR" sz="1800">
                <a:highlight>
                  <a:srgbClr val="FFFFFF"/>
                </a:highlight>
              </a:rPr>
              <a:t> Ubuntu Software </a:t>
            </a:r>
            <a:r>
              <a:rPr lang="tr-TR" sz="1800" err="1">
                <a:highlight>
                  <a:srgbClr val="FFFFFF"/>
                </a:highlight>
              </a:rPr>
              <a:t>which</a:t>
            </a:r>
            <a:r>
              <a:rPr lang="tr-TR" sz="1800">
                <a:highlight>
                  <a:srgbClr val="FFFFFF"/>
                </a:highlight>
              </a:rPr>
              <a:t> </a:t>
            </a:r>
            <a:r>
              <a:rPr lang="tr-TR" sz="1800" err="1">
                <a:highlight>
                  <a:srgbClr val="FFFFFF"/>
                </a:highlight>
              </a:rPr>
              <a:t>comes</a:t>
            </a:r>
            <a:r>
              <a:rPr lang="tr-TR" sz="1800">
                <a:highlight>
                  <a:srgbClr val="FFFFFF"/>
                </a:highlight>
              </a:rPr>
              <a:t> </a:t>
            </a:r>
            <a:r>
              <a:rPr lang="tr-TR" sz="1800" err="1">
                <a:highlight>
                  <a:srgbClr val="FFFFFF"/>
                </a:highlight>
              </a:rPr>
              <a:t>with</a:t>
            </a:r>
            <a:r>
              <a:rPr lang="tr-TR" sz="1800">
                <a:highlight>
                  <a:srgbClr val="FFFFFF"/>
                </a:highlight>
              </a:rPr>
              <a:t> Ubuntu.</a:t>
            </a:r>
            <a:endParaRPr sz="1800">
              <a:highlight>
                <a:srgbClr val="FFFFFF"/>
              </a:highlight>
            </a:endParaRPr>
          </a:p>
          <a:p>
            <a:pPr marL="0" lvl="0" indent="0" algn="l" rtl="0">
              <a:lnSpc>
                <a:spcPct val="166000"/>
              </a:lnSpc>
              <a:spcBef>
                <a:spcPts val="2300"/>
              </a:spcBef>
              <a:spcAft>
                <a:spcPts val="0"/>
              </a:spcAft>
              <a:buClr>
                <a:schemeClr val="dk1"/>
              </a:buClr>
              <a:buSzPts val="1100"/>
              <a:buFont typeface="Arial"/>
              <a:buNone/>
            </a:pPr>
            <a:r>
              <a:rPr lang="tr-TR" sz="1800" err="1">
                <a:highlight>
                  <a:srgbClr val="FFFFFF"/>
                </a:highlight>
              </a:rPr>
              <a:t>It’s</a:t>
            </a:r>
            <a:r>
              <a:rPr lang="tr-TR" sz="1800">
                <a:highlight>
                  <a:srgbClr val="FFFFFF"/>
                </a:highlight>
              </a:rPr>
              <a:t> </a:t>
            </a:r>
            <a:r>
              <a:rPr lang="tr-TR" sz="1800" err="1">
                <a:highlight>
                  <a:srgbClr val="FFFFFF"/>
                </a:highlight>
              </a:rPr>
              <a:t>worth</a:t>
            </a:r>
            <a:r>
              <a:rPr lang="tr-TR" sz="1800">
                <a:highlight>
                  <a:srgbClr val="FFFFFF"/>
                </a:highlight>
              </a:rPr>
              <a:t> </a:t>
            </a:r>
            <a:r>
              <a:rPr lang="tr-TR" sz="1800" err="1">
                <a:highlight>
                  <a:srgbClr val="FFFFFF"/>
                </a:highlight>
              </a:rPr>
              <a:t>noting</a:t>
            </a:r>
            <a:r>
              <a:rPr lang="tr-TR" sz="1800">
                <a:highlight>
                  <a:srgbClr val="FFFFFF"/>
                </a:highlight>
              </a:rPr>
              <a:t> </a:t>
            </a:r>
            <a:r>
              <a:rPr lang="tr-TR" sz="1800" err="1">
                <a:highlight>
                  <a:srgbClr val="FFFFFF"/>
                </a:highlight>
              </a:rPr>
              <a:t>that</a:t>
            </a:r>
            <a:r>
              <a:rPr lang="tr-TR" sz="1800">
                <a:highlight>
                  <a:srgbClr val="FFFFFF"/>
                </a:highlight>
              </a:rPr>
              <a:t> </a:t>
            </a:r>
            <a:r>
              <a:rPr lang="tr-TR" sz="1800" err="1">
                <a:highlight>
                  <a:srgbClr val="FFFFFF"/>
                </a:highlight>
              </a:rPr>
              <a:t>Ubuntu’s</a:t>
            </a:r>
            <a:r>
              <a:rPr lang="tr-TR" sz="1800">
                <a:highlight>
                  <a:srgbClr val="FFFFFF"/>
                </a:highlight>
              </a:rPr>
              <a:t> </a:t>
            </a:r>
            <a:r>
              <a:rPr lang="tr-TR" sz="1800" err="1">
                <a:highlight>
                  <a:srgbClr val="FFFFFF"/>
                </a:highlight>
              </a:rPr>
              <a:t>application</a:t>
            </a:r>
            <a:r>
              <a:rPr lang="tr-TR" sz="1800">
                <a:highlight>
                  <a:srgbClr val="FFFFFF"/>
                </a:highlight>
              </a:rPr>
              <a:t> </a:t>
            </a:r>
            <a:r>
              <a:rPr lang="tr-TR" sz="1800" err="1">
                <a:highlight>
                  <a:srgbClr val="FFFFFF"/>
                </a:highlight>
              </a:rPr>
              <a:t>repository</a:t>
            </a:r>
            <a:r>
              <a:rPr lang="tr-TR" sz="1800">
                <a:highlight>
                  <a:srgbClr val="FFFFFF"/>
                </a:highlight>
              </a:rPr>
              <a:t>, </a:t>
            </a:r>
            <a:r>
              <a:rPr lang="tr-TR" sz="1800" err="1">
                <a:highlight>
                  <a:srgbClr val="FFFFFF"/>
                </a:highlight>
              </a:rPr>
              <a:t>the</a:t>
            </a:r>
            <a:r>
              <a:rPr lang="tr-TR" sz="1800">
                <a:highlight>
                  <a:srgbClr val="FFFFFF"/>
                </a:highlight>
              </a:rPr>
              <a:t> Ubuntu software </a:t>
            </a:r>
            <a:r>
              <a:rPr lang="tr-TR" sz="1800" err="1">
                <a:highlight>
                  <a:srgbClr val="FFFFFF"/>
                </a:highlight>
              </a:rPr>
              <a:t>centre</a:t>
            </a:r>
            <a:r>
              <a:rPr lang="tr-TR" sz="1800">
                <a:highlight>
                  <a:srgbClr val="FFFFFF"/>
                </a:highlight>
              </a:rPr>
              <a:t>, is a </a:t>
            </a:r>
            <a:r>
              <a:rPr lang="tr-TR" sz="1800" err="1">
                <a:highlight>
                  <a:srgbClr val="FFFFFF"/>
                </a:highlight>
              </a:rPr>
              <a:t>great</a:t>
            </a:r>
            <a:r>
              <a:rPr lang="tr-TR" sz="1800">
                <a:highlight>
                  <a:srgbClr val="FFFFFF"/>
                </a:highlight>
              </a:rPr>
              <a:t> </a:t>
            </a:r>
            <a:r>
              <a:rPr lang="tr-TR" sz="1800" err="1">
                <a:highlight>
                  <a:srgbClr val="FFFFFF"/>
                </a:highlight>
              </a:rPr>
              <a:t>place</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look</a:t>
            </a:r>
            <a:r>
              <a:rPr lang="tr-TR" sz="1800">
                <a:highlight>
                  <a:srgbClr val="FFFFFF"/>
                </a:highlight>
              </a:rPr>
              <a:t> </a:t>
            </a:r>
            <a:r>
              <a:rPr lang="tr-TR" sz="1800" err="1">
                <a:highlight>
                  <a:srgbClr val="FFFFFF"/>
                </a:highlight>
              </a:rPr>
              <a:t>around</a:t>
            </a:r>
            <a:r>
              <a:rPr lang="tr-TR" sz="1800">
                <a:highlight>
                  <a:srgbClr val="FFFFFF"/>
                </a:highlight>
              </a:rPr>
              <a:t> </a:t>
            </a:r>
            <a:r>
              <a:rPr lang="tr-TR" sz="1800" err="1">
                <a:highlight>
                  <a:srgbClr val="FFFFFF"/>
                </a:highlight>
              </a:rPr>
              <a:t>for</a:t>
            </a:r>
            <a:r>
              <a:rPr lang="tr-TR" sz="1800">
                <a:highlight>
                  <a:srgbClr val="FFFFFF"/>
                </a:highlight>
              </a:rPr>
              <a:t> Linux </a:t>
            </a:r>
            <a:r>
              <a:rPr lang="tr-TR" sz="1800" err="1">
                <a:highlight>
                  <a:srgbClr val="FFFFFF"/>
                </a:highlight>
              </a:rPr>
              <a:t>applications</a:t>
            </a:r>
            <a:r>
              <a:rPr lang="tr-TR" sz="1800">
                <a:highlight>
                  <a:srgbClr val="FFFFFF"/>
                </a:highlight>
              </a:rPr>
              <a:t>, </a:t>
            </a:r>
            <a:r>
              <a:rPr lang="tr-TR" sz="1800" err="1">
                <a:highlight>
                  <a:srgbClr val="FFFFFF"/>
                </a:highlight>
              </a:rPr>
              <a:t>both</a:t>
            </a:r>
            <a:r>
              <a:rPr lang="tr-TR" sz="1800">
                <a:highlight>
                  <a:srgbClr val="FFFFFF"/>
                </a:highlight>
              </a:rPr>
              <a:t> </a:t>
            </a:r>
            <a:r>
              <a:rPr lang="tr-TR" sz="1800" err="1">
                <a:highlight>
                  <a:srgbClr val="FFFFFF"/>
                </a:highlight>
              </a:rPr>
              <a:t>free</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use</a:t>
            </a:r>
            <a:r>
              <a:rPr lang="tr-TR" sz="1800">
                <a:highlight>
                  <a:srgbClr val="FFFFFF"/>
                </a:highlight>
              </a:rPr>
              <a:t> </a:t>
            </a:r>
            <a:r>
              <a:rPr lang="tr-TR" sz="1800" err="1">
                <a:highlight>
                  <a:srgbClr val="FFFFFF"/>
                </a:highlight>
              </a:rPr>
              <a:t>and</a:t>
            </a:r>
            <a:r>
              <a:rPr lang="tr-TR" sz="1800">
                <a:highlight>
                  <a:srgbClr val="FFFFFF"/>
                </a:highlight>
              </a:rPr>
              <a:t> </a:t>
            </a:r>
            <a:r>
              <a:rPr lang="tr-TR" sz="1800" err="1">
                <a:highlight>
                  <a:srgbClr val="FFFFFF"/>
                </a:highlight>
              </a:rPr>
              <a:t>paid</a:t>
            </a:r>
            <a:r>
              <a:rPr lang="tr-TR" sz="1800">
                <a:highlight>
                  <a:srgbClr val="FFFFFF"/>
                </a:highlight>
              </a:rPr>
              <a:t> </a:t>
            </a:r>
            <a:r>
              <a:rPr lang="tr-TR" sz="1800" err="1">
                <a:highlight>
                  <a:srgbClr val="FFFFFF"/>
                </a:highlight>
              </a:rPr>
              <a:t>to</a:t>
            </a:r>
            <a:r>
              <a:rPr lang="tr-TR" sz="1800">
                <a:highlight>
                  <a:srgbClr val="FFFFFF"/>
                </a:highlight>
              </a:rPr>
              <a:t> </a:t>
            </a:r>
            <a:r>
              <a:rPr lang="tr-TR" sz="1800" err="1">
                <a:highlight>
                  <a:srgbClr val="FFFFFF"/>
                </a:highlight>
              </a:rPr>
              <a:t>use</a:t>
            </a:r>
            <a:r>
              <a:rPr lang="tr-TR" sz="1800">
                <a:highlight>
                  <a:srgbClr val="FFFFFF"/>
                </a:highlight>
              </a:rPr>
              <a:t>.</a:t>
            </a:r>
            <a:endParaRPr sz="1800">
              <a:highlight>
                <a:srgbClr val="FFFFFF"/>
              </a:highlight>
            </a:endParaRPr>
          </a:p>
          <a:p>
            <a:pPr marL="0" lvl="0" indent="0" algn="l" rtl="0">
              <a:lnSpc>
                <a:spcPct val="100000"/>
              </a:lnSpc>
              <a:spcBef>
                <a:spcPts val="1500"/>
              </a:spcBef>
              <a:spcAft>
                <a:spcPts val="0"/>
              </a:spcAft>
              <a:buSzPts val="1400"/>
              <a:buNone/>
            </a:pP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And what the heck is this? Distro? A </a:t>
            </a:r>
            <a:r>
              <a:rPr lang="tr-TR" sz="1800" b="1">
                <a:highlight>
                  <a:srgbClr val="FFFFFF"/>
                </a:highlight>
              </a:rPr>
              <a:t>Linux distribution</a:t>
            </a:r>
            <a:r>
              <a:rPr lang="tr-TR" sz="1800">
                <a:highlight>
                  <a:srgbClr val="FFFFFF"/>
                </a:highlight>
              </a:rPr>
              <a:t> (often abbreviated as </a:t>
            </a:r>
            <a:r>
              <a:rPr lang="tr-TR" sz="1800" b="1">
                <a:highlight>
                  <a:srgbClr val="FFFFFF"/>
                </a:highlight>
              </a:rPr>
              <a:t>distro</a:t>
            </a:r>
            <a:r>
              <a:rPr lang="tr-TR" sz="1800">
                <a:highlight>
                  <a:srgbClr val="FFFFFF"/>
                </a:highlight>
              </a:rPr>
              <a:t>) is an </a:t>
            </a:r>
            <a:r>
              <a:rPr lang="tr-TR" sz="1800">
                <a:highlight>
                  <a:srgbClr val="FFFFFF"/>
                </a:highlight>
                <a:uFill>
                  <a:noFill/>
                </a:uFill>
                <a:hlinkClick r:id="rId3"/>
              </a:rPr>
              <a:t>operating system</a:t>
            </a:r>
            <a:r>
              <a:rPr lang="tr-TR" sz="1800">
                <a:highlight>
                  <a:srgbClr val="FFFFFF"/>
                </a:highlight>
              </a:rPr>
              <a:t> made from a software collection that is based upon the </a:t>
            </a:r>
            <a:r>
              <a:rPr lang="tr-TR" sz="1800">
                <a:highlight>
                  <a:srgbClr val="FFFFFF"/>
                </a:highlight>
                <a:uFill>
                  <a:noFill/>
                </a:uFill>
                <a:hlinkClick r:id="rId4"/>
              </a:rPr>
              <a:t>Linux kernel</a:t>
            </a:r>
            <a:r>
              <a:rPr lang="tr-TR" sz="1800">
                <a:highlight>
                  <a:srgbClr val="FFFFFF"/>
                </a:highlight>
              </a:rPr>
              <a:t> and, often, a </a:t>
            </a:r>
            <a:r>
              <a:rPr lang="tr-TR" sz="1800">
                <a:highlight>
                  <a:srgbClr val="FFFFFF"/>
                </a:highlight>
                <a:uFill>
                  <a:noFill/>
                </a:uFill>
                <a:hlinkClick r:id="rId5"/>
              </a:rPr>
              <a:t>package management system</a:t>
            </a:r>
            <a:r>
              <a:rPr lang="tr-TR" sz="1800">
                <a:highlight>
                  <a:srgbClr val="FFFFFF"/>
                </a:highlight>
              </a:rPr>
              <a:t>. Linux users usually obtain their operating system by downloading one of the Linux distributions, which are available for a wide variety of systems ranging from </a:t>
            </a:r>
            <a:r>
              <a:rPr lang="tr-TR" sz="1800">
                <a:highlight>
                  <a:srgbClr val="FFFFFF"/>
                </a:highlight>
                <a:uFill>
                  <a:noFill/>
                </a:uFill>
                <a:hlinkClick r:id="rId6"/>
              </a:rPr>
              <a:t>embedded devices</a:t>
            </a:r>
            <a:r>
              <a:rPr lang="tr-TR" sz="1800">
                <a:highlight>
                  <a:srgbClr val="FFFFFF"/>
                </a:highlight>
              </a:rPr>
              <a:t> (for example, </a:t>
            </a:r>
            <a:r>
              <a:rPr lang="tr-TR" sz="1800">
                <a:highlight>
                  <a:srgbClr val="FFFFFF"/>
                </a:highlight>
                <a:uFill>
                  <a:noFill/>
                </a:uFill>
                <a:hlinkClick r:id="rId7"/>
              </a:rPr>
              <a:t>OpenWrt</a:t>
            </a:r>
            <a:r>
              <a:rPr lang="tr-TR" sz="1800">
                <a:highlight>
                  <a:srgbClr val="FFFFFF"/>
                </a:highlight>
              </a:rPr>
              <a:t>) and </a:t>
            </a:r>
            <a:r>
              <a:rPr lang="tr-TR" sz="1800">
                <a:highlight>
                  <a:srgbClr val="FFFFFF"/>
                </a:highlight>
                <a:uFill>
                  <a:noFill/>
                </a:uFill>
                <a:hlinkClick r:id="rId8"/>
              </a:rPr>
              <a:t>personal computers</a:t>
            </a:r>
            <a:r>
              <a:rPr lang="tr-TR" sz="1800">
                <a:highlight>
                  <a:srgbClr val="FFFFFF"/>
                </a:highlight>
              </a:rPr>
              <a:t> (for example, </a:t>
            </a:r>
            <a:r>
              <a:rPr lang="tr-TR" sz="1800">
                <a:highlight>
                  <a:srgbClr val="FFFFFF"/>
                </a:highlight>
                <a:uFill>
                  <a:noFill/>
                </a:uFill>
                <a:hlinkClick r:id="rId9"/>
              </a:rPr>
              <a:t>Linux Mint</a:t>
            </a:r>
            <a:r>
              <a:rPr lang="tr-TR" sz="1800">
                <a:highlight>
                  <a:srgbClr val="FFFFFF"/>
                </a:highlight>
              </a:rPr>
              <a:t>) to powerful </a:t>
            </a:r>
            <a:r>
              <a:rPr lang="tr-TR" sz="1800">
                <a:highlight>
                  <a:srgbClr val="FFFFFF"/>
                </a:highlight>
                <a:uFill>
                  <a:noFill/>
                </a:uFill>
                <a:hlinkClick r:id="rId10"/>
              </a:rPr>
              <a:t>supercomputers</a:t>
            </a:r>
            <a:r>
              <a:rPr lang="tr-TR" sz="1800">
                <a:highlight>
                  <a:srgbClr val="FFFFFF"/>
                </a:highlight>
              </a:rPr>
              <a:t> (for example, </a:t>
            </a:r>
            <a:r>
              <a:rPr lang="tr-TR" sz="1800">
                <a:highlight>
                  <a:srgbClr val="FFFFFF"/>
                </a:highlight>
                <a:uFill>
                  <a:noFill/>
                </a:uFill>
                <a:hlinkClick r:id="rId11"/>
              </a:rPr>
              <a:t>Rocks Cluster Distribution</a:t>
            </a:r>
            <a:r>
              <a:rPr lang="tr-TR" sz="1800">
                <a:highlight>
                  <a:srgbClr val="FFFFFF"/>
                </a:highlight>
              </a:rPr>
              <a:t>).</a:t>
            </a:r>
            <a:endParaRPr sz="1800">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A typical Linux distribution comprises a Linux kernel, </a:t>
            </a:r>
            <a:r>
              <a:rPr lang="tr-TR" sz="1800">
                <a:highlight>
                  <a:srgbClr val="FFFFFF"/>
                </a:highlight>
                <a:uFill>
                  <a:noFill/>
                </a:uFill>
                <a:hlinkClick r:id="rId12"/>
              </a:rPr>
              <a:t>GNU</a:t>
            </a:r>
            <a:r>
              <a:rPr lang="tr-TR" sz="1800">
                <a:highlight>
                  <a:srgbClr val="FFFFFF"/>
                </a:highlight>
              </a:rPr>
              <a:t> tools and libraries, additional software, documentation, a </a:t>
            </a:r>
            <a:r>
              <a:rPr lang="tr-TR" sz="1800">
                <a:highlight>
                  <a:srgbClr val="FFFFFF"/>
                </a:highlight>
                <a:uFill>
                  <a:noFill/>
                </a:uFill>
                <a:hlinkClick r:id="rId13"/>
              </a:rPr>
              <a:t>window system</a:t>
            </a:r>
            <a:r>
              <a:rPr lang="tr-TR" sz="1800">
                <a:highlight>
                  <a:srgbClr val="FFFFFF"/>
                </a:highlight>
              </a:rPr>
              <a:t> (the most common being the </a:t>
            </a:r>
            <a:r>
              <a:rPr lang="tr-TR" sz="1800">
                <a:highlight>
                  <a:srgbClr val="FFFFFF"/>
                </a:highlight>
                <a:uFill>
                  <a:noFill/>
                </a:uFill>
                <a:hlinkClick r:id="rId14"/>
              </a:rPr>
              <a:t>X Window System</a:t>
            </a:r>
            <a:r>
              <a:rPr lang="tr-TR" sz="1800">
                <a:highlight>
                  <a:srgbClr val="FFFFFF"/>
                </a:highlight>
              </a:rPr>
              <a:t>), a </a:t>
            </a:r>
            <a:r>
              <a:rPr lang="tr-TR" sz="1800">
                <a:highlight>
                  <a:srgbClr val="FFFFFF"/>
                </a:highlight>
                <a:uFill>
                  <a:noFill/>
                </a:uFill>
                <a:hlinkClick r:id="rId15"/>
              </a:rPr>
              <a:t>window manager</a:t>
            </a:r>
            <a:r>
              <a:rPr lang="tr-TR" sz="1800">
                <a:highlight>
                  <a:srgbClr val="FFFFFF"/>
                </a:highlight>
              </a:rPr>
              <a:t>, and a </a:t>
            </a:r>
            <a:r>
              <a:rPr lang="tr-TR" sz="1800">
                <a:highlight>
                  <a:srgbClr val="FFFFFF"/>
                </a:highlight>
                <a:uFill>
                  <a:noFill/>
                </a:uFill>
                <a:hlinkClick r:id="rId16"/>
              </a:rPr>
              <a:t>desktop environment</a:t>
            </a:r>
            <a:r>
              <a:rPr lang="tr-TR" sz="1800">
                <a:highlight>
                  <a:srgbClr val="FFFFFF"/>
                </a:highlight>
              </a:rPr>
              <a:t>.</a:t>
            </a:r>
            <a:endParaRPr sz="1800">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Most of the included software is </a:t>
            </a:r>
            <a:r>
              <a:rPr lang="tr-TR" sz="1800">
                <a:highlight>
                  <a:srgbClr val="FFFFFF"/>
                </a:highlight>
                <a:uFill>
                  <a:noFill/>
                </a:uFill>
                <a:hlinkClick r:id="rId17"/>
              </a:rPr>
              <a:t>free and open-source software</a:t>
            </a:r>
            <a:r>
              <a:rPr lang="tr-TR" sz="1800">
                <a:highlight>
                  <a:srgbClr val="FFFFFF"/>
                </a:highlight>
              </a:rPr>
              <a:t> made available both as compiled binaries and in </a:t>
            </a:r>
            <a:r>
              <a:rPr lang="tr-TR" sz="1800">
                <a:highlight>
                  <a:srgbClr val="FFFFFF"/>
                </a:highlight>
                <a:uFill>
                  <a:noFill/>
                </a:uFill>
                <a:hlinkClick r:id="rId18"/>
              </a:rPr>
              <a:t>source code</a:t>
            </a:r>
            <a:r>
              <a:rPr lang="tr-TR" sz="1800">
                <a:highlight>
                  <a:srgbClr val="FFFFFF"/>
                </a:highlight>
              </a:rPr>
              <a:t> form, allowing modifications to the original software. Usually, Linux distributions optionally include some </a:t>
            </a:r>
            <a:r>
              <a:rPr lang="tr-TR" sz="1800">
                <a:highlight>
                  <a:srgbClr val="FFFFFF"/>
                </a:highlight>
                <a:uFill>
                  <a:noFill/>
                </a:uFill>
                <a:hlinkClick r:id="rId19"/>
              </a:rPr>
              <a:t>proprietary software</a:t>
            </a:r>
            <a:r>
              <a:rPr lang="tr-TR" sz="1800">
                <a:highlight>
                  <a:srgbClr val="FFFFFF"/>
                </a:highlight>
              </a:rPr>
              <a:t> that may not be available in source code form, such as </a:t>
            </a:r>
            <a:r>
              <a:rPr lang="tr-TR" sz="1800">
                <a:highlight>
                  <a:srgbClr val="FFFFFF"/>
                </a:highlight>
                <a:uFill>
                  <a:noFill/>
                </a:uFill>
                <a:hlinkClick r:id="rId20"/>
              </a:rPr>
              <a:t>binary blobs</a:t>
            </a:r>
            <a:r>
              <a:rPr lang="tr-TR" sz="1800">
                <a:highlight>
                  <a:srgbClr val="FFFFFF"/>
                </a:highlight>
              </a:rPr>
              <a:t> required for some </a:t>
            </a:r>
            <a:r>
              <a:rPr lang="tr-TR" sz="1800">
                <a:highlight>
                  <a:srgbClr val="FFFFFF"/>
                </a:highlight>
                <a:uFill>
                  <a:noFill/>
                </a:uFill>
                <a:hlinkClick r:id="rId21"/>
              </a:rPr>
              <a:t>device drivers</a:t>
            </a:r>
            <a:r>
              <a:rPr lang="tr-TR" sz="1800">
                <a:highlight>
                  <a:srgbClr val="FFFFFF"/>
                </a:highlight>
              </a:rPr>
              <a:t>.</a:t>
            </a:r>
            <a:r>
              <a:rPr lang="tr-TR" sz="1800" baseline="30000">
                <a:highlight>
                  <a:srgbClr val="FFFFFF"/>
                </a:highlight>
                <a:uFill>
                  <a:noFill/>
                </a:uFill>
                <a:hlinkClick r:id="rId22"/>
              </a:rPr>
              <a:t>[1]</a:t>
            </a:r>
            <a:endParaRPr sz="1800" baseline="30000">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A Linux distribution may also be described as a particular assortment of application and utility software (various GNU tools and libraries, for example), packaged together with the Linux kernel in such a way that its capabilities meet the needs of many users.</a:t>
            </a:r>
            <a:r>
              <a:rPr lang="tr-TR" sz="1800" baseline="30000">
                <a:highlight>
                  <a:srgbClr val="FFFFFF"/>
                </a:highlight>
                <a:uFill>
                  <a:noFill/>
                </a:uFill>
                <a:hlinkClick r:id="rId23"/>
              </a:rPr>
              <a:t>[2]</a:t>
            </a:r>
            <a:r>
              <a:rPr lang="tr-TR" sz="1800">
                <a:highlight>
                  <a:srgbClr val="FFFFFF"/>
                </a:highlight>
              </a:rPr>
              <a:t> The software is usually adapted to the distribution and then packaged into </a:t>
            </a:r>
            <a:r>
              <a:rPr lang="tr-TR" sz="1800">
                <a:highlight>
                  <a:srgbClr val="FFFFFF"/>
                </a:highlight>
                <a:uFill>
                  <a:noFill/>
                </a:uFill>
                <a:hlinkClick r:id="rId24"/>
              </a:rPr>
              <a:t>software packages</a:t>
            </a:r>
            <a:r>
              <a:rPr lang="tr-TR" sz="1800">
                <a:highlight>
                  <a:srgbClr val="FFFFFF"/>
                </a:highlight>
              </a:rPr>
              <a:t> by the distribution's maintainers. The software packages are available online in so-called </a:t>
            </a:r>
            <a:r>
              <a:rPr lang="tr-TR" sz="1800">
                <a:highlight>
                  <a:srgbClr val="FFFFFF"/>
                </a:highlight>
                <a:uFill>
                  <a:noFill/>
                </a:uFill>
                <a:hlinkClick r:id="rId25"/>
              </a:rPr>
              <a:t>repositories</a:t>
            </a:r>
            <a:r>
              <a:rPr lang="tr-TR" sz="1800">
                <a:highlight>
                  <a:srgbClr val="FFFFFF"/>
                </a:highlight>
              </a:rPr>
              <a:t>, which are storage locations usually distributed around the world.</a:t>
            </a:r>
            <a:r>
              <a:rPr lang="tr-TR" sz="1800" baseline="30000">
                <a:highlight>
                  <a:srgbClr val="FFFFFF"/>
                </a:highlight>
                <a:uFill>
                  <a:noFill/>
                </a:uFill>
                <a:hlinkClick r:id="rId26"/>
              </a:rPr>
              <a:t>[3]</a:t>
            </a:r>
            <a:r>
              <a:rPr lang="tr-TR" sz="1800" baseline="30000">
                <a:highlight>
                  <a:srgbClr val="FFFFFF"/>
                </a:highlight>
                <a:uFill>
                  <a:noFill/>
                </a:uFill>
                <a:hlinkClick r:id="rId27"/>
              </a:rPr>
              <a:t>[4]</a:t>
            </a:r>
            <a:r>
              <a:rPr lang="tr-TR" sz="1800">
                <a:highlight>
                  <a:srgbClr val="FFFFFF"/>
                </a:highlight>
              </a:rPr>
              <a:t> Beside glue components, such as the distribution installers (for example, </a:t>
            </a:r>
            <a:r>
              <a:rPr lang="tr-TR" sz="1800">
                <a:highlight>
                  <a:srgbClr val="FFFFFF"/>
                </a:highlight>
                <a:uFill>
                  <a:noFill/>
                </a:uFill>
                <a:hlinkClick r:id="rId28"/>
              </a:rPr>
              <a:t>Debian-Installer</a:t>
            </a:r>
            <a:r>
              <a:rPr lang="tr-TR" sz="1800">
                <a:highlight>
                  <a:srgbClr val="FFFFFF"/>
                </a:highlight>
              </a:rPr>
              <a:t> and </a:t>
            </a:r>
            <a:r>
              <a:rPr lang="tr-TR" sz="1800">
                <a:highlight>
                  <a:srgbClr val="FFFFFF"/>
                </a:highlight>
                <a:uFill>
                  <a:noFill/>
                </a:uFill>
                <a:hlinkClick r:id="rId29"/>
              </a:rPr>
              <a:t>Anaconda</a:t>
            </a:r>
            <a:r>
              <a:rPr lang="tr-TR" sz="1800">
                <a:highlight>
                  <a:srgbClr val="FFFFFF"/>
                </a:highlight>
              </a:rPr>
              <a:t>) or the package management systems, there are only very few packages that are originally written from the ground up by the maintainers of a Linux distribution.</a:t>
            </a:r>
            <a:endParaRPr sz="1800">
              <a:highlight>
                <a:srgbClr val="FFFFFF"/>
              </a:highlight>
            </a:endParaRPr>
          </a:p>
          <a:p>
            <a:pPr marL="0" lvl="0" indent="0" algn="l" rtl="0">
              <a:lnSpc>
                <a:spcPct val="100000"/>
              </a:lnSpc>
              <a:spcBef>
                <a:spcPts val="500"/>
              </a:spcBef>
              <a:spcAft>
                <a:spcPts val="0"/>
              </a:spcAft>
              <a:buNone/>
            </a:pPr>
            <a:endParaRPr sz="1800"/>
          </a:p>
          <a:p>
            <a:pPr marL="0" lvl="0" indent="0" algn="l" rtl="0">
              <a:lnSpc>
                <a:spcPct val="100000"/>
              </a:lnSpc>
              <a:spcBef>
                <a:spcPts val="0"/>
              </a:spcBef>
              <a:spcAft>
                <a:spcPts val="0"/>
              </a:spcAft>
              <a:buNone/>
            </a:pPr>
            <a:r>
              <a:rPr lang="tr-TR" sz="1800" b="1" u="sng">
                <a:hlinkClick r:id="rId30"/>
              </a:rPr>
              <a:t>https://en.wikipedia.org/wiki/Linux_distribution</a:t>
            </a:r>
            <a:endParaRPr sz="1800" b="1"/>
          </a:p>
          <a:p>
            <a:pPr marL="0" lvl="0" indent="0" algn="l" rtl="0">
              <a:lnSpc>
                <a:spcPct val="100000"/>
              </a:lnSpc>
              <a:spcBef>
                <a:spcPts val="0"/>
              </a:spcBef>
              <a:spcAft>
                <a:spcPts val="0"/>
              </a:spcAft>
              <a:buNone/>
            </a:pPr>
            <a:endParaRPr sz="1800"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8d0aa4fa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88d0aa4fa4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rgbClr val="3A3F50"/>
              </a:buClr>
              <a:buSzPts val="1100"/>
              <a:buFont typeface="Arial"/>
              <a:buNone/>
            </a:pPr>
            <a:endParaRPr sz="1800" dirty="0">
              <a:highlight>
                <a:schemeClr val="lt1"/>
              </a:highlight>
            </a:endParaRPr>
          </a:p>
          <a:p>
            <a:pPr marL="0" lvl="0" indent="0" algn="l" rtl="0">
              <a:lnSpc>
                <a:spcPct val="115000"/>
              </a:lnSpc>
              <a:spcBef>
                <a:spcPts val="500"/>
              </a:spcBef>
              <a:spcAft>
                <a:spcPts val="0"/>
              </a:spcAft>
              <a:buClr>
                <a:srgbClr val="3A3F50"/>
              </a:buClr>
              <a:buSzPts val="1100"/>
              <a:buFont typeface="Arial"/>
              <a:buNone/>
            </a:pPr>
            <a:r>
              <a:rPr lang="tr-TR" sz="1800" dirty="0" err="1">
                <a:highlight>
                  <a:schemeClr val="lt1"/>
                </a:highlight>
              </a:rPr>
              <a:t>Almost</a:t>
            </a:r>
            <a:r>
              <a:rPr lang="tr-TR" sz="1800" dirty="0">
                <a:highlight>
                  <a:schemeClr val="lt1"/>
                </a:highlight>
              </a:rPr>
              <a:t> </a:t>
            </a:r>
            <a:r>
              <a:rPr lang="tr-TR" sz="1800" dirty="0" err="1">
                <a:highlight>
                  <a:schemeClr val="lt1"/>
                </a:highlight>
              </a:rPr>
              <a:t>six</a:t>
            </a:r>
            <a:r>
              <a:rPr lang="tr-TR" sz="1800" dirty="0">
                <a:highlight>
                  <a:schemeClr val="lt1"/>
                </a:highlight>
              </a:rPr>
              <a:t> </a:t>
            </a:r>
            <a:r>
              <a:rPr lang="tr-TR" sz="1800" dirty="0" err="1">
                <a:highlight>
                  <a:schemeClr val="lt1"/>
                </a:highlight>
              </a:rPr>
              <a:t>hundred</a:t>
            </a:r>
            <a:r>
              <a:rPr lang="tr-TR" sz="1800" dirty="0">
                <a:highlight>
                  <a:schemeClr val="lt1"/>
                </a:highlight>
              </a:rPr>
              <a:t> </a:t>
            </a:r>
            <a:r>
              <a:rPr lang="tr-TR" sz="1800" dirty="0">
                <a:highlight>
                  <a:schemeClr val="lt1"/>
                </a:highlight>
                <a:uFill>
                  <a:noFill/>
                </a:uFill>
                <a:hlinkClick r:id="rId3"/>
              </a:rPr>
              <a:t>Linux </a:t>
            </a:r>
            <a:r>
              <a:rPr lang="tr-TR" sz="1800" dirty="0" err="1">
                <a:highlight>
                  <a:schemeClr val="lt1"/>
                </a:highlight>
                <a:uFill>
                  <a:noFill/>
                </a:uFill>
                <a:hlinkClick r:id="rId3"/>
              </a:rPr>
              <a:t>distributions</a:t>
            </a:r>
            <a:r>
              <a:rPr lang="tr-TR" sz="1800" dirty="0">
                <a:highlight>
                  <a:schemeClr val="lt1"/>
                </a:highlight>
              </a:rPr>
              <a:t> </a:t>
            </a:r>
            <a:r>
              <a:rPr lang="tr-TR" sz="1800" dirty="0" err="1">
                <a:highlight>
                  <a:schemeClr val="lt1"/>
                </a:highlight>
              </a:rPr>
              <a:t>exist</a:t>
            </a:r>
            <a:r>
              <a:rPr lang="tr-TR" sz="1800" dirty="0">
                <a:highlight>
                  <a:schemeClr val="lt1"/>
                </a:highlight>
              </a:rPr>
              <a:t>, </a:t>
            </a:r>
            <a:r>
              <a:rPr lang="tr-TR" sz="1800" dirty="0" err="1">
                <a:highlight>
                  <a:schemeClr val="lt1"/>
                </a:highlight>
              </a:rPr>
              <a:t>with</a:t>
            </a:r>
            <a:r>
              <a:rPr lang="tr-TR" sz="1800" dirty="0">
                <a:highlight>
                  <a:schemeClr val="lt1"/>
                </a:highlight>
              </a:rPr>
              <a:t> </a:t>
            </a:r>
            <a:r>
              <a:rPr lang="tr-TR" sz="1800" dirty="0" err="1">
                <a:highlight>
                  <a:schemeClr val="lt1"/>
                </a:highlight>
              </a:rPr>
              <a:t>close</a:t>
            </a:r>
            <a:r>
              <a:rPr lang="tr-TR" sz="1800" dirty="0">
                <a:highlight>
                  <a:schemeClr val="lt1"/>
                </a:highlight>
              </a:rPr>
              <a:t> </a:t>
            </a:r>
            <a:r>
              <a:rPr lang="tr-TR" sz="1800" dirty="0" err="1">
                <a:highlight>
                  <a:schemeClr val="lt1"/>
                </a:highlight>
              </a:rPr>
              <a:t>to</a:t>
            </a:r>
            <a:r>
              <a:rPr lang="tr-TR" sz="1800" dirty="0">
                <a:highlight>
                  <a:schemeClr val="lt1"/>
                </a:highlight>
              </a:rPr>
              <a:t> </a:t>
            </a:r>
            <a:r>
              <a:rPr lang="tr-TR" sz="1800" dirty="0" err="1">
                <a:highlight>
                  <a:schemeClr val="lt1"/>
                </a:highlight>
              </a:rPr>
              <a:t>five</a:t>
            </a:r>
            <a:r>
              <a:rPr lang="tr-TR" sz="1800" dirty="0">
                <a:highlight>
                  <a:schemeClr val="lt1"/>
                </a:highlight>
              </a:rPr>
              <a:t> </a:t>
            </a:r>
            <a:r>
              <a:rPr lang="tr-TR" sz="1800" dirty="0" err="1">
                <a:highlight>
                  <a:schemeClr val="lt1"/>
                </a:highlight>
              </a:rPr>
              <a:t>hundred</a:t>
            </a:r>
            <a:r>
              <a:rPr lang="tr-TR" sz="1800" dirty="0">
                <a:highlight>
                  <a:schemeClr val="lt1"/>
                </a:highlight>
              </a:rPr>
              <a:t> </a:t>
            </a:r>
            <a:r>
              <a:rPr lang="tr-TR" sz="1800" dirty="0" err="1">
                <a:highlight>
                  <a:schemeClr val="lt1"/>
                </a:highlight>
              </a:rPr>
              <a:t>out</a:t>
            </a:r>
            <a:r>
              <a:rPr lang="tr-TR" sz="1800" dirty="0">
                <a:highlight>
                  <a:schemeClr val="lt1"/>
                </a:highlight>
              </a:rPr>
              <a:t> of </a:t>
            </a:r>
            <a:r>
              <a:rPr lang="tr-TR" sz="1800" dirty="0" err="1">
                <a:highlight>
                  <a:schemeClr val="lt1"/>
                </a:highlight>
              </a:rPr>
              <a:t>those</a:t>
            </a:r>
            <a:r>
              <a:rPr lang="tr-TR" sz="1800" dirty="0">
                <a:highlight>
                  <a:schemeClr val="lt1"/>
                </a:highlight>
              </a:rPr>
              <a:t> in </a:t>
            </a:r>
            <a:r>
              <a:rPr lang="tr-TR" sz="1800" dirty="0" err="1">
                <a:highlight>
                  <a:schemeClr val="lt1"/>
                </a:highlight>
              </a:rPr>
              <a:t>active</a:t>
            </a:r>
            <a:r>
              <a:rPr lang="tr-TR" sz="1800" dirty="0">
                <a:highlight>
                  <a:schemeClr val="lt1"/>
                </a:highlight>
              </a:rPr>
              <a:t> </a:t>
            </a:r>
            <a:r>
              <a:rPr lang="tr-TR" sz="1800" dirty="0" err="1">
                <a:highlight>
                  <a:schemeClr val="lt1"/>
                </a:highlight>
              </a:rPr>
              <a:t>development</a:t>
            </a:r>
            <a:r>
              <a:rPr lang="tr-TR" sz="1800" dirty="0">
                <a:highlight>
                  <a:schemeClr val="lt1"/>
                </a:highlight>
              </a:rPr>
              <a:t>.</a:t>
            </a:r>
            <a:r>
              <a:rPr lang="tr-TR" sz="1800" baseline="30000" dirty="0">
                <a:highlight>
                  <a:schemeClr val="lt1"/>
                </a:highlight>
                <a:uFill>
                  <a:noFill/>
                </a:uFill>
                <a:hlinkClick r:id="rId4"/>
              </a:rPr>
              <a:t>[5]</a:t>
            </a:r>
            <a:r>
              <a:rPr lang="tr-TR" sz="1800" dirty="0">
                <a:highlight>
                  <a:schemeClr val="lt1"/>
                </a:highlight>
              </a:rPr>
              <a:t> </a:t>
            </a:r>
            <a:r>
              <a:rPr lang="tr-TR" sz="1800" dirty="0" err="1">
                <a:highlight>
                  <a:schemeClr val="lt1"/>
                </a:highlight>
              </a:rPr>
              <a:t>Because</a:t>
            </a:r>
            <a:r>
              <a:rPr lang="tr-TR" sz="1800" dirty="0">
                <a:highlight>
                  <a:schemeClr val="lt1"/>
                </a:highlight>
              </a:rPr>
              <a:t> of </a:t>
            </a:r>
            <a:r>
              <a:rPr lang="tr-TR" sz="1800" dirty="0" err="1">
                <a:highlight>
                  <a:schemeClr val="lt1"/>
                </a:highlight>
              </a:rPr>
              <a:t>the</a:t>
            </a:r>
            <a:r>
              <a:rPr lang="tr-TR" sz="1800" dirty="0">
                <a:highlight>
                  <a:schemeClr val="lt1"/>
                </a:highlight>
              </a:rPr>
              <a:t> </a:t>
            </a:r>
            <a:r>
              <a:rPr lang="tr-TR" sz="1800" dirty="0" err="1">
                <a:highlight>
                  <a:schemeClr val="lt1"/>
                </a:highlight>
              </a:rPr>
              <a:t>huge</a:t>
            </a:r>
            <a:r>
              <a:rPr lang="tr-TR" sz="1800" dirty="0">
                <a:highlight>
                  <a:schemeClr val="lt1"/>
                </a:highlight>
              </a:rPr>
              <a:t> </a:t>
            </a:r>
            <a:r>
              <a:rPr lang="tr-TR" sz="1800" dirty="0" err="1">
                <a:highlight>
                  <a:schemeClr val="lt1"/>
                </a:highlight>
              </a:rPr>
              <a:t>availability</a:t>
            </a:r>
            <a:r>
              <a:rPr lang="tr-TR" sz="1800" dirty="0">
                <a:highlight>
                  <a:schemeClr val="lt1"/>
                </a:highlight>
              </a:rPr>
              <a:t> of software, </a:t>
            </a:r>
            <a:r>
              <a:rPr lang="tr-TR" sz="1800" dirty="0" err="1">
                <a:highlight>
                  <a:schemeClr val="lt1"/>
                </a:highlight>
              </a:rPr>
              <a:t>distributions</a:t>
            </a:r>
            <a:r>
              <a:rPr lang="tr-TR" sz="1800" dirty="0">
                <a:highlight>
                  <a:schemeClr val="lt1"/>
                </a:highlight>
              </a:rPr>
              <a:t> </a:t>
            </a:r>
            <a:r>
              <a:rPr lang="tr-TR" sz="1800" dirty="0" err="1">
                <a:highlight>
                  <a:schemeClr val="lt1"/>
                </a:highlight>
              </a:rPr>
              <a:t>have</a:t>
            </a:r>
            <a:r>
              <a:rPr lang="tr-TR" sz="1800" dirty="0">
                <a:highlight>
                  <a:schemeClr val="lt1"/>
                </a:highlight>
              </a:rPr>
              <a:t> </a:t>
            </a:r>
            <a:r>
              <a:rPr lang="tr-TR" sz="1800" dirty="0" err="1">
                <a:highlight>
                  <a:schemeClr val="lt1"/>
                </a:highlight>
              </a:rPr>
              <a:t>taken</a:t>
            </a:r>
            <a:r>
              <a:rPr lang="tr-TR" sz="1800" dirty="0">
                <a:highlight>
                  <a:schemeClr val="lt1"/>
                </a:highlight>
              </a:rPr>
              <a:t> a </a:t>
            </a:r>
            <a:r>
              <a:rPr lang="tr-TR" sz="1800" dirty="0" err="1">
                <a:highlight>
                  <a:schemeClr val="lt1"/>
                </a:highlight>
              </a:rPr>
              <a:t>wide</a:t>
            </a:r>
            <a:r>
              <a:rPr lang="tr-TR" sz="1800" dirty="0">
                <a:highlight>
                  <a:schemeClr val="lt1"/>
                </a:highlight>
              </a:rPr>
              <a:t> </a:t>
            </a:r>
            <a:r>
              <a:rPr lang="tr-TR" sz="1800" dirty="0" err="1">
                <a:highlight>
                  <a:schemeClr val="lt1"/>
                </a:highlight>
              </a:rPr>
              <a:t>variety</a:t>
            </a:r>
            <a:r>
              <a:rPr lang="tr-TR" sz="1800" dirty="0">
                <a:highlight>
                  <a:schemeClr val="lt1"/>
                </a:highlight>
              </a:rPr>
              <a:t> of </a:t>
            </a:r>
            <a:r>
              <a:rPr lang="tr-TR" sz="1800" dirty="0" err="1">
                <a:highlight>
                  <a:schemeClr val="lt1"/>
                </a:highlight>
              </a:rPr>
              <a:t>forms</a:t>
            </a:r>
            <a:r>
              <a:rPr lang="tr-TR" sz="1800" dirty="0">
                <a:highlight>
                  <a:schemeClr val="lt1"/>
                </a:highlight>
              </a:rPr>
              <a:t>, </a:t>
            </a:r>
            <a:r>
              <a:rPr lang="tr-TR" sz="1800" dirty="0" err="1">
                <a:highlight>
                  <a:schemeClr val="lt1"/>
                </a:highlight>
              </a:rPr>
              <a:t>including</a:t>
            </a:r>
            <a:r>
              <a:rPr lang="tr-TR" sz="1800" dirty="0">
                <a:highlight>
                  <a:schemeClr val="lt1"/>
                </a:highlight>
              </a:rPr>
              <a:t> </a:t>
            </a:r>
            <a:r>
              <a:rPr lang="tr-TR" sz="1800" dirty="0" err="1">
                <a:highlight>
                  <a:schemeClr val="lt1"/>
                </a:highlight>
              </a:rPr>
              <a:t>those</a:t>
            </a:r>
            <a:r>
              <a:rPr lang="tr-TR" sz="1800" dirty="0">
                <a:highlight>
                  <a:schemeClr val="lt1"/>
                </a:highlight>
              </a:rPr>
              <a:t> </a:t>
            </a:r>
            <a:r>
              <a:rPr lang="tr-TR" sz="1800" dirty="0" err="1">
                <a:highlight>
                  <a:schemeClr val="lt1"/>
                </a:highlight>
              </a:rPr>
              <a:t>suitable</a:t>
            </a:r>
            <a:r>
              <a:rPr lang="tr-TR" sz="1800" dirty="0">
                <a:highlight>
                  <a:schemeClr val="lt1"/>
                </a:highlight>
              </a:rPr>
              <a:t> </a:t>
            </a:r>
            <a:r>
              <a:rPr lang="tr-TR" sz="1800" dirty="0" err="1">
                <a:highlight>
                  <a:schemeClr val="lt1"/>
                </a:highlight>
              </a:rPr>
              <a:t>for</a:t>
            </a:r>
            <a:r>
              <a:rPr lang="tr-TR" sz="1800" dirty="0">
                <a:highlight>
                  <a:schemeClr val="lt1"/>
                </a:highlight>
              </a:rPr>
              <a:t> </a:t>
            </a:r>
            <a:r>
              <a:rPr lang="tr-TR" sz="1800" dirty="0" err="1">
                <a:highlight>
                  <a:schemeClr val="lt1"/>
                </a:highlight>
              </a:rPr>
              <a:t>use</a:t>
            </a:r>
            <a:r>
              <a:rPr lang="tr-TR" sz="1800" dirty="0">
                <a:highlight>
                  <a:schemeClr val="lt1"/>
                </a:highlight>
              </a:rPr>
              <a:t> on </a:t>
            </a:r>
            <a:r>
              <a:rPr lang="tr-TR" sz="1800" dirty="0" err="1">
                <a:highlight>
                  <a:schemeClr val="lt1"/>
                </a:highlight>
              </a:rPr>
              <a:t>desktops</a:t>
            </a:r>
            <a:r>
              <a:rPr lang="tr-TR" sz="1800" dirty="0">
                <a:highlight>
                  <a:schemeClr val="lt1"/>
                </a:highlight>
              </a:rPr>
              <a:t>, </a:t>
            </a:r>
            <a:r>
              <a:rPr lang="tr-TR" sz="1800" dirty="0" err="1">
                <a:highlight>
                  <a:schemeClr val="lt1"/>
                </a:highlight>
              </a:rPr>
              <a:t>servers</a:t>
            </a:r>
            <a:r>
              <a:rPr lang="tr-TR" sz="1800" dirty="0">
                <a:highlight>
                  <a:schemeClr val="lt1"/>
                </a:highlight>
              </a:rPr>
              <a:t>, </a:t>
            </a:r>
            <a:r>
              <a:rPr lang="tr-TR" sz="1800" dirty="0" err="1">
                <a:highlight>
                  <a:schemeClr val="lt1"/>
                </a:highlight>
              </a:rPr>
              <a:t>laptops</a:t>
            </a:r>
            <a:r>
              <a:rPr lang="tr-TR" sz="1800" dirty="0">
                <a:highlight>
                  <a:schemeClr val="lt1"/>
                </a:highlight>
              </a:rPr>
              <a:t>, </a:t>
            </a:r>
            <a:r>
              <a:rPr lang="tr-TR" sz="1800" dirty="0" err="1">
                <a:highlight>
                  <a:schemeClr val="lt1"/>
                </a:highlight>
              </a:rPr>
              <a:t>netbooks</a:t>
            </a:r>
            <a:r>
              <a:rPr lang="tr-TR" sz="1800" dirty="0">
                <a:highlight>
                  <a:schemeClr val="lt1"/>
                </a:highlight>
              </a:rPr>
              <a:t>, mobile </a:t>
            </a:r>
            <a:r>
              <a:rPr lang="tr-TR" sz="1800" dirty="0" err="1">
                <a:highlight>
                  <a:schemeClr val="lt1"/>
                </a:highlight>
              </a:rPr>
              <a:t>phones</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rPr>
              <a:t>tablets</a:t>
            </a:r>
            <a:r>
              <a:rPr lang="tr-TR" sz="1800" dirty="0">
                <a:highlight>
                  <a:schemeClr val="lt1"/>
                </a:highlight>
              </a:rPr>
              <a:t>,</a:t>
            </a:r>
            <a:r>
              <a:rPr lang="tr-TR" sz="1800" baseline="30000" dirty="0">
                <a:highlight>
                  <a:schemeClr val="lt1"/>
                </a:highlight>
                <a:uFill>
                  <a:noFill/>
                </a:uFill>
                <a:hlinkClick r:id="rId5"/>
              </a:rPr>
              <a:t>[6]</a:t>
            </a:r>
            <a:r>
              <a:rPr lang="tr-TR" sz="1800" baseline="30000" dirty="0">
                <a:highlight>
                  <a:schemeClr val="lt1"/>
                </a:highlight>
                <a:uFill>
                  <a:noFill/>
                </a:uFill>
                <a:hlinkClick r:id="rId6"/>
              </a:rPr>
              <a:t>[7]</a:t>
            </a:r>
            <a:r>
              <a:rPr lang="tr-TR" sz="1800" dirty="0">
                <a:highlight>
                  <a:schemeClr val="lt1"/>
                </a:highlight>
              </a:rPr>
              <a:t> as </a:t>
            </a:r>
            <a:r>
              <a:rPr lang="tr-TR" sz="1800" dirty="0" err="1">
                <a:highlight>
                  <a:schemeClr val="lt1"/>
                </a:highlight>
              </a:rPr>
              <a:t>well</a:t>
            </a:r>
            <a:r>
              <a:rPr lang="tr-TR" sz="1800" dirty="0">
                <a:highlight>
                  <a:schemeClr val="lt1"/>
                </a:highlight>
              </a:rPr>
              <a:t> as minimal </a:t>
            </a:r>
            <a:r>
              <a:rPr lang="tr-TR" sz="1800" dirty="0" err="1">
                <a:highlight>
                  <a:schemeClr val="lt1"/>
                </a:highlight>
              </a:rPr>
              <a:t>environments</a:t>
            </a:r>
            <a:r>
              <a:rPr lang="tr-TR" sz="1800" dirty="0">
                <a:highlight>
                  <a:schemeClr val="lt1"/>
                </a:highlight>
              </a:rPr>
              <a:t> </a:t>
            </a:r>
            <a:r>
              <a:rPr lang="tr-TR" sz="1800" dirty="0" err="1">
                <a:highlight>
                  <a:schemeClr val="lt1"/>
                </a:highlight>
              </a:rPr>
              <a:t>typically</a:t>
            </a:r>
            <a:r>
              <a:rPr lang="tr-TR" sz="1800" dirty="0">
                <a:highlight>
                  <a:schemeClr val="lt1"/>
                </a:highlight>
              </a:rPr>
              <a:t> </a:t>
            </a:r>
            <a:r>
              <a:rPr lang="tr-TR" sz="1800" dirty="0" err="1">
                <a:highlight>
                  <a:schemeClr val="lt1"/>
                </a:highlight>
              </a:rPr>
              <a:t>for</a:t>
            </a:r>
            <a:r>
              <a:rPr lang="tr-TR" sz="1800" dirty="0">
                <a:highlight>
                  <a:schemeClr val="lt1"/>
                </a:highlight>
              </a:rPr>
              <a:t> </a:t>
            </a:r>
            <a:r>
              <a:rPr lang="tr-TR" sz="1800" dirty="0" err="1">
                <a:highlight>
                  <a:schemeClr val="lt1"/>
                </a:highlight>
              </a:rPr>
              <a:t>use</a:t>
            </a:r>
            <a:r>
              <a:rPr lang="tr-TR" sz="1800" dirty="0">
                <a:highlight>
                  <a:schemeClr val="lt1"/>
                </a:highlight>
              </a:rPr>
              <a:t> in </a:t>
            </a:r>
            <a:r>
              <a:rPr lang="tr-TR" sz="1800" dirty="0" err="1">
                <a:highlight>
                  <a:schemeClr val="lt1"/>
                </a:highlight>
              </a:rPr>
              <a:t>embedded</a:t>
            </a:r>
            <a:r>
              <a:rPr lang="tr-TR" sz="1800" dirty="0">
                <a:highlight>
                  <a:schemeClr val="lt1"/>
                </a:highlight>
              </a:rPr>
              <a:t> </a:t>
            </a:r>
            <a:r>
              <a:rPr lang="tr-TR" sz="1800" dirty="0" err="1">
                <a:highlight>
                  <a:schemeClr val="lt1"/>
                </a:highlight>
              </a:rPr>
              <a:t>systems</a:t>
            </a:r>
            <a:r>
              <a:rPr lang="tr-TR" sz="1800" dirty="0">
                <a:highlight>
                  <a:schemeClr val="lt1"/>
                </a:highlight>
              </a:rPr>
              <a:t>.</a:t>
            </a:r>
            <a:r>
              <a:rPr lang="tr-TR" sz="1800" baseline="30000" dirty="0">
                <a:highlight>
                  <a:schemeClr val="lt1"/>
                </a:highlight>
                <a:uFill>
                  <a:noFill/>
                </a:uFill>
                <a:hlinkClick r:id="rId7"/>
              </a:rPr>
              <a:t>[8]</a:t>
            </a:r>
            <a:r>
              <a:rPr lang="tr-TR" sz="1800" baseline="30000" dirty="0">
                <a:highlight>
                  <a:schemeClr val="lt1"/>
                </a:highlight>
                <a:uFill>
                  <a:noFill/>
                </a:uFill>
                <a:hlinkClick r:id="rId8"/>
              </a:rPr>
              <a:t>[9]</a:t>
            </a:r>
            <a:r>
              <a:rPr lang="tr-TR" sz="1800" dirty="0">
                <a:highlight>
                  <a:schemeClr val="lt1"/>
                </a:highlight>
              </a:rPr>
              <a:t> </a:t>
            </a:r>
            <a:r>
              <a:rPr lang="tr-TR" sz="1800" dirty="0" err="1">
                <a:highlight>
                  <a:schemeClr val="lt1"/>
                </a:highlight>
              </a:rPr>
              <a:t>There</a:t>
            </a:r>
            <a:r>
              <a:rPr lang="tr-TR" sz="1800" dirty="0">
                <a:highlight>
                  <a:schemeClr val="lt1"/>
                </a:highlight>
              </a:rPr>
              <a:t> </a:t>
            </a:r>
            <a:r>
              <a:rPr lang="tr-TR" sz="1800" dirty="0" err="1">
                <a:highlight>
                  <a:schemeClr val="lt1"/>
                </a:highlight>
              </a:rPr>
              <a:t>are</a:t>
            </a:r>
            <a:r>
              <a:rPr lang="tr-TR" sz="1800" dirty="0">
                <a:highlight>
                  <a:schemeClr val="lt1"/>
                </a:highlight>
              </a:rPr>
              <a:t> </a:t>
            </a:r>
            <a:r>
              <a:rPr lang="tr-TR" sz="1800" dirty="0" err="1">
                <a:highlight>
                  <a:schemeClr val="lt1"/>
                </a:highlight>
              </a:rPr>
              <a:t>commercially-backed</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such</a:t>
            </a:r>
            <a:r>
              <a:rPr lang="tr-TR" sz="1800" dirty="0">
                <a:highlight>
                  <a:schemeClr val="lt1"/>
                </a:highlight>
              </a:rPr>
              <a:t> as </a:t>
            </a:r>
            <a:r>
              <a:rPr lang="tr-TR" sz="1800" dirty="0" err="1">
                <a:highlight>
                  <a:schemeClr val="lt1"/>
                </a:highlight>
                <a:uFill>
                  <a:noFill/>
                </a:uFill>
                <a:hlinkClick r:id="rId9"/>
              </a:rPr>
              <a:t>Fedora</a:t>
            </a:r>
            <a:r>
              <a:rPr lang="tr-TR" sz="1800" dirty="0">
                <a:highlight>
                  <a:schemeClr val="lt1"/>
                </a:highlight>
              </a:rPr>
              <a:t> (</a:t>
            </a:r>
            <a:r>
              <a:rPr lang="tr-TR" sz="1800" dirty="0" err="1">
                <a:highlight>
                  <a:schemeClr val="lt1"/>
                </a:highlight>
                <a:uFill>
                  <a:noFill/>
                </a:uFill>
                <a:hlinkClick r:id="rId10"/>
              </a:rPr>
              <a:t>Red</a:t>
            </a:r>
            <a:r>
              <a:rPr lang="tr-TR" sz="1800" dirty="0">
                <a:highlight>
                  <a:schemeClr val="lt1"/>
                </a:highlight>
                <a:uFill>
                  <a:noFill/>
                </a:uFill>
                <a:hlinkClick r:id="rId10"/>
              </a:rPr>
              <a:t> Hat</a:t>
            </a:r>
            <a:r>
              <a:rPr lang="tr-TR" sz="1800" dirty="0">
                <a:highlight>
                  <a:schemeClr val="lt1"/>
                </a:highlight>
              </a:rPr>
              <a:t>), </a:t>
            </a:r>
            <a:r>
              <a:rPr lang="tr-TR" sz="1800" dirty="0" err="1">
                <a:highlight>
                  <a:schemeClr val="lt1"/>
                </a:highlight>
                <a:uFill>
                  <a:noFill/>
                </a:uFill>
                <a:hlinkClick r:id="rId11"/>
              </a:rPr>
              <a:t>openSUSE</a:t>
            </a:r>
            <a:r>
              <a:rPr lang="tr-TR" sz="1800" dirty="0">
                <a:highlight>
                  <a:schemeClr val="lt1"/>
                </a:highlight>
              </a:rPr>
              <a:t> (</a:t>
            </a:r>
            <a:r>
              <a:rPr lang="tr-TR" sz="1800" dirty="0">
                <a:highlight>
                  <a:schemeClr val="lt1"/>
                </a:highlight>
                <a:uFill>
                  <a:noFill/>
                </a:uFill>
                <a:hlinkClick r:id="rId12"/>
              </a:rPr>
              <a:t>SUSE</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a:highlight>
                  <a:schemeClr val="lt1"/>
                </a:highlight>
                <a:uFill>
                  <a:noFill/>
                </a:uFill>
                <a:hlinkClick r:id="rId13"/>
              </a:rPr>
              <a:t>Ubuntu</a:t>
            </a:r>
            <a:r>
              <a:rPr lang="tr-TR" sz="1800" dirty="0">
                <a:highlight>
                  <a:schemeClr val="lt1"/>
                </a:highlight>
              </a:rPr>
              <a:t> (</a:t>
            </a:r>
            <a:r>
              <a:rPr lang="tr-TR" sz="1800" dirty="0" err="1">
                <a:highlight>
                  <a:schemeClr val="lt1"/>
                </a:highlight>
                <a:uFill>
                  <a:noFill/>
                </a:uFill>
                <a:hlinkClick r:id="rId14"/>
              </a:rPr>
              <a:t>Canonical</a:t>
            </a:r>
            <a:r>
              <a:rPr lang="tr-TR" sz="1800" dirty="0">
                <a:highlight>
                  <a:schemeClr val="lt1"/>
                </a:highlight>
                <a:uFill>
                  <a:noFill/>
                </a:uFill>
                <a:hlinkClick r:id="rId14"/>
              </a:rPr>
              <a:t> Ltd.</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rPr>
              <a:t>entirely</a:t>
            </a:r>
            <a:r>
              <a:rPr lang="tr-TR" sz="1800" dirty="0">
                <a:highlight>
                  <a:schemeClr val="lt1"/>
                </a:highlight>
              </a:rPr>
              <a:t> </a:t>
            </a:r>
            <a:r>
              <a:rPr lang="tr-TR" sz="1800" dirty="0" err="1">
                <a:highlight>
                  <a:schemeClr val="lt1"/>
                </a:highlight>
              </a:rPr>
              <a:t>community-driven</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such</a:t>
            </a:r>
            <a:r>
              <a:rPr lang="tr-TR" sz="1800" dirty="0">
                <a:highlight>
                  <a:schemeClr val="lt1"/>
                </a:highlight>
              </a:rPr>
              <a:t> as </a:t>
            </a:r>
            <a:r>
              <a:rPr lang="tr-TR" sz="1800" dirty="0" err="1">
                <a:highlight>
                  <a:schemeClr val="lt1"/>
                </a:highlight>
                <a:uFill>
                  <a:noFill/>
                </a:uFill>
                <a:hlinkClick r:id="rId15"/>
              </a:rPr>
              <a:t>Debian</a:t>
            </a:r>
            <a:r>
              <a:rPr lang="tr-TR" sz="1800" dirty="0">
                <a:highlight>
                  <a:schemeClr val="lt1"/>
                </a:highlight>
              </a:rPr>
              <a:t>, </a:t>
            </a:r>
            <a:r>
              <a:rPr lang="tr-TR" sz="1800" dirty="0" err="1">
                <a:highlight>
                  <a:schemeClr val="lt1"/>
                </a:highlight>
                <a:uFill>
                  <a:noFill/>
                </a:uFill>
                <a:hlinkClick r:id="rId16"/>
              </a:rPr>
              <a:t>Slackware</a:t>
            </a:r>
            <a:r>
              <a:rPr lang="tr-TR" sz="1800" dirty="0">
                <a:highlight>
                  <a:schemeClr val="lt1"/>
                </a:highlight>
              </a:rPr>
              <a:t>, </a:t>
            </a:r>
            <a:r>
              <a:rPr lang="tr-TR" sz="1800" dirty="0" err="1">
                <a:highlight>
                  <a:schemeClr val="lt1"/>
                </a:highlight>
                <a:uFill>
                  <a:noFill/>
                </a:uFill>
                <a:hlinkClick r:id="rId17"/>
              </a:rPr>
              <a:t>Gentoo</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uFill>
                  <a:noFill/>
                </a:uFill>
                <a:hlinkClick r:id="rId18"/>
              </a:rPr>
              <a:t>Arch</a:t>
            </a:r>
            <a:r>
              <a:rPr lang="tr-TR" sz="1800" dirty="0">
                <a:highlight>
                  <a:schemeClr val="lt1"/>
                </a:highlight>
                <a:uFill>
                  <a:noFill/>
                </a:uFill>
                <a:hlinkClick r:id="rId18"/>
              </a:rPr>
              <a:t> Linux</a:t>
            </a:r>
            <a:r>
              <a:rPr lang="tr-TR" sz="1800" dirty="0">
                <a:highlight>
                  <a:schemeClr val="lt1"/>
                </a:highlight>
              </a:rPr>
              <a:t>. </a:t>
            </a:r>
            <a:r>
              <a:rPr lang="tr-TR" sz="1800" dirty="0" err="1">
                <a:highlight>
                  <a:schemeClr val="lt1"/>
                </a:highlight>
              </a:rPr>
              <a:t>Most</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come</a:t>
            </a:r>
            <a:r>
              <a:rPr lang="tr-TR" sz="1800" dirty="0">
                <a:highlight>
                  <a:schemeClr val="lt1"/>
                </a:highlight>
              </a:rPr>
              <a:t> </a:t>
            </a:r>
            <a:r>
              <a:rPr lang="tr-TR" sz="1800" dirty="0" err="1">
                <a:highlight>
                  <a:schemeClr val="lt1"/>
                </a:highlight>
              </a:rPr>
              <a:t>ready</a:t>
            </a:r>
            <a:r>
              <a:rPr lang="tr-TR" sz="1800" dirty="0">
                <a:highlight>
                  <a:schemeClr val="lt1"/>
                </a:highlight>
              </a:rPr>
              <a:t> </a:t>
            </a:r>
            <a:r>
              <a:rPr lang="tr-TR" sz="1800" dirty="0" err="1">
                <a:highlight>
                  <a:schemeClr val="lt1"/>
                </a:highlight>
              </a:rPr>
              <a:t>to</a:t>
            </a:r>
            <a:r>
              <a:rPr lang="tr-TR" sz="1800" dirty="0">
                <a:highlight>
                  <a:schemeClr val="lt1"/>
                </a:highlight>
              </a:rPr>
              <a:t> </a:t>
            </a:r>
            <a:r>
              <a:rPr lang="tr-TR" sz="1800" dirty="0" err="1">
                <a:highlight>
                  <a:schemeClr val="lt1"/>
                </a:highlight>
              </a:rPr>
              <a:t>use</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rPr>
              <a:t>pre-compiled</a:t>
            </a:r>
            <a:r>
              <a:rPr lang="tr-TR" sz="1800" dirty="0">
                <a:highlight>
                  <a:schemeClr val="lt1"/>
                </a:highlight>
              </a:rPr>
              <a:t> </a:t>
            </a:r>
            <a:r>
              <a:rPr lang="tr-TR" sz="1800" dirty="0" err="1">
                <a:highlight>
                  <a:schemeClr val="lt1"/>
                </a:highlight>
              </a:rPr>
              <a:t>for</a:t>
            </a:r>
            <a:r>
              <a:rPr lang="tr-TR" sz="1800" dirty="0">
                <a:highlight>
                  <a:schemeClr val="lt1"/>
                </a:highlight>
              </a:rPr>
              <a:t> a </a:t>
            </a:r>
            <a:r>
              <a:rPr lang="tr-TR" sz="1800" dirty="0" err="1">
                <a:highlight>
                  <a:schemeClr val="lt1"/>
                </a:highlight>
              </a:rPr>
              <a:t>specific</a:t>
            </a:r>
            <a:r>
              <a:rPr lang="tr-TR" sz="1800" dirty="0">
                <a:highlight>
                  <a:schemeClr val="lt1"/>
                </a:highlight>
              </a:rPr>
              <a:t> </a:t>
            </a:r>
            <a:r>
              <a:rPr lang="tr-TR" sz="1800" dirty="0" err="1">
                <a:highlight>
                  <a:schemeClr val="lt1"/>
                </a:highlight>
                <a:uFill>
                  <a:noFill/>
                </a:uFill>
                <a:hlinkClick r:id="rId19"/>
              </a:rPr>
              <a:t>instruction</a:t>
            </a:r>
            <a:r>
              <a:rPr lang="tr-TR" sz="1800" dirty="0">
                <a:highlight>
                  <a:schemeClr val="lt1"/>
                </a:highlight>
                <a:uFill>
                  <a:noFill/>
                </a:uFill>
                <a:hlinkClick r:id="rId19"/>
              </a:rPr>
              <a:t> set</a:t>
            </a:r>
            <a:r>
              <a:rPr lang="tr-TR" sz="1800" dirty="0">
                <a:highlight>
                  <a:schemeClr val="lt1"/>
                </a:highlight>
              </a:rPr>
              <a:t>, </a:t>
            </a:r>
            <a:r>
              <a:rPr lang="tr-TR" sz="1800" dirty="0" err="1">
                <a:highlight>
                  <a:schemeClr val="lt1"/>
                </a:highlight>
              </a:rPr>
              <a:t>while</a:t>
            </a:r>
            <a:r>
              <a:rPr lang="tr-TR" sz="1800" dirty="0">
                <a:highlight>
                  <a:schemeClr val="lt1"/>
                </a:highlight>
              </a:rPr>
              <a:t> </a:t>
            </a:r>
            <a:r>
              <a:rPr lang="tr-TR" sz="1800" dirty="0" err="1">
                <a:highlight>
                  <a:schemeClr val="lt1"/>
                </a:highlight>
              </a:rPr>
              <a:t>some</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such</a:t>
            </a:r>
            <a:r>
              <a:rPr lang="tr-TR" sz="1800" dirty="0">
                <a:highlight>
                  <a:schemeClr val="lt1"/>
                </a:highlight>
              </a:rPr>
              <a:t> as </a:t>
            </a:r>
            <a:r>
              <a:rPr lang="tr-TR" sz="1800" dirty="0" err="1">
                <a:highlight>
                  <a:schemeClr val="lt1"/>
                </a:highlight>
                <a:uFill>
                  <a:noFill/>
                </a:uFill>
                <a:hlinkClick r:id="rId17"/>
              </a:rPr>
              <a:t>Gentoo</a:t>
            </a:r>
            <a:r>
              <a:rPr lang="tr-TR" sz="1800" dirty="0">
                <a:highlight>
                  <a:schemeClr val="lt1"/>
                </a:highlight>
              </a:rPr>
              <a:t>) </a:t>
            </a:r>
            <a:r>
              <a:rPr lang="tr-TR" sz="1800" dirty="0" err="1">
                <a:highlight>
                  <a:schemeClr val="lt1"/>
                </a:highlight>
              </a:rPr>
              <a:t>are</a:t>
            </a:r>
            <a:r>
              <a:rPr lang="tr-TR" sz="1800" dirty="0">
                <a:highlight>
                  <a:schemeClr val="lt1"/>
                </a:highlight>
              </a:rPr>
              <a:t> </a:t>
            </a:r>
            <a:r>
              <a:rPr lang="tr-TR" sz="1800" dirty="0" err="1">
                <a:highlight>
                  <a:schemeClr val="lt1"/>
                </a:highlight>
              </a:rPr>
              <a:t>distributed</a:t>
            </a:r>
            <a:r>
              <a:rPr lang="tr-TR" sz="1800" dirty="0">
                <a:highlight>
                  <a:schemeClr val="lt1"/>
                </a:highlight>
              </a:rPr>
              <a:t> </a:t>
            </a:r>
            <a:r>
              <a:rPr lang="tr-TR" sz="1800" dirty="0" err="1">
                <a:highlight>
                  <a:schemeClr val="lt1"/>
                </a:highlight>
              </a:rPr>
              <a:t>mostly</a:t>
            </a:r>
            <a:r>
              <a:rPr lang="tr-TR" sz="1800" dirty="0">
                <a:highlight>
                  <a:schemeClr val="lt1"/>
                </a:highlight>
              </a:rPr>
              <a:t> in </a:t>
            </a:r>
            <a:r>
              <a:rPr lang="tr-TR" sz="1800" dirty="0" err="1">
                <a:highlight>
                  <a:schemeClr val="lt1"/>
                </a:highlight>
                <a:uFill>
                  <a:noFill/>
                </a:uFill>
                <a:hlinkClick r:id="rId20"/>
              </a:rPr>
              <a:t>source</a:t>
            </a:r>
            <a:r>
              <a:rPr lang="tr-TR" sz="1800" dirty="0">
                <a:highlight>
                  <a:schemeClr val="lt1"/>
                </a:highlight>
                <a:uFill>
                  <a:noFill/>
                </a:uFill>
                <a:hlinkClick r:id="rId20"/>
              </a:rPr>
              <a:t> </a:t>
            </a:r>
            <a:r>
              <a:rPr lang="tr-TR" sz="1800" dirty="0" err="1">
                <a:highlight>
                  <a:schemeClr val="lt1"/>
                </a:highlight>
                <a:uFill>
                  <a:noFill/>
                </a:uFill>
                <a:hlinkClick r:id="rId20"/>
              </a:rPr>
              <a:t>code</a:t>
            </a:r>
            <a:r>
              <a:rPr lang="tr-TR" sz="1800" dirty="0">
                <a:highlight>
                  <a:schemeClr val="lt1"/>
                </a:highlight>
              </a:rPr>
              <a:t> form </a:t>
            </a:r>
            <a:r>
              <a:rPr lang="tr-TR" sz="1800" dirty="0" err="1">
                <a:highlight>
                  <a:schemeClr val="lt1"/>
                </a:highlight>
              </a:rPr>
              <a:t>and</a:t>
            </a:r>
            <a:r>
              <a:rPr lang="tr-TR" sz="1800" dirty="0">
                <a:highlight>
                  <a:schemeClr val="lt1"/>
                </a:highlight>
              </a:rPr>
              <a:t> </a:t>
            </a:r>
            <a:r>
              <a:rPr lang="tr-TR" sz="1800" dirty="0" err="1">
                <a:highlight>
                  <a:schemeClr val="lt1"/>
                </a:highlight>
              </a:rPr>
              <a:t>compiled</a:t>
            </a:r>
            <a:r>
              <a:rPr lang="tr-TR" sz="1800" dirty="0">
                <a:highlight>
                  <a:schemeClr val="lt1"/>
                </a:highlight>
              </a:rPr>
              <a:t> </a:t>
            </a:r>
            <a:r>
              <a:rPr lang="tr-TR" sz="1800" dirty="0" err="1">
                <a:highlight>
                  <a:schemeClr val="lt1"/>
                </a:highlight>
              </a:rPr>
              <a:t>locally</a:t>
            </a:r>
            <a:r>
              <a:rPr lang="tr-TR" sz="1800" dirty="0">
                <a:highlight>
                  <a:schemeClr val="lt1"/>
                </a:highlight>
              </a:rPr>
              <a:t> </a:t>
            </a:r>
            <a:r>
              <a:rPr lang="tr-TR" sz="1800" dirty="0" err="1">
                <a:highlight>
                  <a:schemeClr val="lt1"/>
                </a:highlight>
              </a:rPr>
              <a:t>during</a:t>
            </a:r>
            <a:r>
              <a:rPr lang="tr-TR" sz="1800" dirty="0">
                <a:highlight>
                  <a:schemeClr val="lt1"/>
                </a:highlight>
              </a:rPr>
              <a:t> </a:t>
            </a:r>
            <a:r>
              <a:rPr lang="tr-TR" sz="1800" dirty="0" err="1">
                <a:highlight>
                  <a:schemeClr val="lt1"/>
                </a:highlight>
              </a:rPr>
              <a:t>installation</a:t>
            </a:r>
            <a:r>
              <a:rPr lang="tr-TR" sz="1800" dirty="0">
                <a:highlight>
                  <a:schemeClr val="lt1"/>
                </a:highlight>
              </a:rPr>
              <a:t>.</a:t>
            </a:r>
            <a:endParaRPr sz="1800" dirty="0">
              <a:highlight>
                <a:schemeClr val="lt1"/>
              </a:highlight>
            </a:endParaRPr>
          </a:p>
          <a:p>
            <a:pPr marL="0" lvl="0" indent="0" algn="l" rtl="0">
              <a:lnSpc>
                <a:spcPct val="80000"/>
              </a:lnSpc>
              <a:spcBef>
                <a:spcPts val="500"/>
              </a:spcBef>
              <a:spcAft>
                <a:spcPts val="0"/>
              </a:spcAft>
              <a:buClr>
                <a:schemeClr val="dk1"/>
              </a:buClr>
              <a:buFont typeface="Arial"/>
              <a:buNone/>
            </a:pPr>
            <a:endParaRPr sz="1800" dirty="0"/>
          </a:p>
          <a:p>
            <a:pPr marL="0" lvl="0" indent="0" algn="l" rtl="0">
              <a:lnSpc>
                <a:spcPct val="100000"/>
              </a:lnSpc>
              <a:spcBef>
                <a:spcPts val="0"/>
              </a:spcBef>
              <a:spcAft>
                <a:spcPts val="0"/>
              </a:spcAft>
              <a:buNone/>
            </a:pPr>
            <a:r>
              <a:rPr lang="tr-TR" sz="1800" dirty="0"/>
              <a:t>Here is a nice video </a:t>
            </a:r>
            <a:r>
              <a:rPr lang="tr-TR" sz="1800" dirty="0" err="1"/>
              <a:t>which</a:t>
            </a:r>
            <a:r>
              <a:rPr lang="tr-TR" sz="1800" dirty="0"/>
              <a:t> </a:t>
            </a:r>
            <a:r>
              <a:rPr lang="tr-TR" sz="1800" dirty="0" err="1"/>
              <a:t>shows</a:t>
            </a:r>
            <a:r>
              <a:rPr lang="tr-TR" sz="1800" dirty="0"/>
              <a:t> </a:t>
            </a:r>
            <a:r>
              <a:rPr lang="tr-TR" sz="1800" dirty="0" err="1"/>
              <a:t>the</a:t>
            </a:r>
            <a:r>
              <a:rPr lang="tr-TR" sz="1800" dirty="0"/>
              <a:t> Linux </a:t>
            </a:r>
            <a:r>
              <a:rPr lang="tr-TR" sz="1800" dirty="0" err="1"/>
              <a:t>distro</a:t>
            </a:r>
            <a:r>
              <a:rPr lang="tr-TR" sz="1800" dirty="0"/>
              <a:t> </a:t>
            </a:r>
            <a:r>
              <a:rPr lang="tr-TR" sz="1800" dirty="0" err="1"/>
              <a:t>popularity</a:t>
            </a:r>
            <a:r>
              <a:rPr lang="tr-TR" sz="1800" dirty="0"/>
              <a:t> in </a:t>
            </a:r>
            <a:r>
              <a:rPr lang="tr-TR" sz="1800" dirty="0" err="1"/>
              <a:t>accordance</a:t>
            </a:r>
            <a:r>
              <a:rPr lang="tr-TR" sz="1800" dirty="0"/>
              <a:t> </a:t>
            </a:r>
            <a:r>
              <a:rPr lang="tr-TR" sz="1800" dirty="0" err="1"/>
              <a:t>with</a:t>
            </a:r>
            <a:r>
              <a:rPr lang="tr-TR" sz="1800" dirty="0"/>
              <a:t> </a:t>
            </a:r>
            <a:r>
              <a:rPr lang="tr-TR" sz="1800" dirty="0" err="1"/>
              <a:t>years</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spcBef>
                <a:spcPts val="0"/>
              </a:spcBef>
              <a:spcAft>
                <a:spcPts val="0"/>
              </a:spcAft>
              <a:buClr>
                <a:schemeClr val="dk1"/>
              </a:buClr>
              <a:buSzPts val="1100"/>
              <a:buFont typeface="Arial"/>
              <a:buNone/>
            </a:pPr>
            <a:r>
              <a:rPr lang="tr-TR" sz="1800" u="sng" dirty="0">
                <a:hlinkClick r:id="rId21"/>
              </a:rPr>
              <a:t>https://www.youtube.com/watch?v=LmoAJR-0oas</a:t>
            </a:r>
            <a:endParaRPr sz="1800" dirty="0"/>
          </a:p>
          <a:p>
            <a:pPr marL="0" lvl="0" indent="0" algn="l" rtl="0">
              <a:lnSpc>
                <a:spcPct val="100000"/>
              </a:lnSpc>
              <a:spcBef>
                <a:spcPts val="0"/>
              </a:spcBef>
              <a:spcAft>
                <a:spcPts val="0"/>
              </a:spcAft>
              <a:buNone/>
            </a:pPr>
            <a:endParaRPr sz="18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800">
                <a:highlight>
                  <a:srgbClr val="FFFFFF"/>
                </a:highlight>
              </a:rPr>
              <a:t>And what about Linux embedded systems?</a:t>
            </a:r>
            <a:endParaRPr sz="1800">
              <a:highlight>
                <a:srgbClr val="FFFFFF"/>
              </a:highlight>
            </a:endParaRPr>
          </a:p>
          <a:p>
            <a:pPr marL="0" lvl="0" indent="0" algn="just" rtl="0">
              <a:spcBef>
                <a:spcPts val="0"/>
              </a:spcBef>
              <a:spcAft>
                <a:spcPts val="0"/>
              </a:spcAft>
              <a:buClr>
                <a:schemeClr val="dk1"/>
              </a:buClr>
              <a:buSzPts val="1100"/>
              <a:buFont typeface="Arial"/>
              <a:buNone/>
            </a:pPr>
            <a:r>
              <a:rPr lang="tr-TR" sz="1800">
                <a:highlight>
                  <a:srgbClr val="FFFFFF"/>
                </a:highlight>
              </a:rPr>
              <a:t>Operating systems based on the Linux kernel are used in embedded systems such as consumer electronics (i.e. set-top boxes, smart TVs, personal video recorders), in-vehicle infotainment (IVI), networking equipment (such as routers, switches, wireless access points (WAPs) or wireless routers), machine control, industrial automation, navigation equipment, spacecraft flight software, and medical instruments in general.</a:t>
            </a:r>
            <a:endParaRPr sz="1800">
              <a:highlight>
                <a:srgbClr val="FFFFFF"/>
              </a:highlight>
            </a:endParaRPr>
          </a:p>
          <a:p>
            <a:pPr marL="0" lvl="0" indent="0" algn="just" rtl="0">
              <a:spcBef>
                <a:spcPts val="0"/>
              </a:spcBef>
              <a:spcAft>
                <a:spcPts val="0"/>
              </a:spcAft>
              <a:buClr>
                <a:schemeClr val="dk1"/>
              </a:buClr>
              <a:buSzPts val="1100"/>
              <a:buFont typeface="Arial"/>
              <a:buNone/>
            </a:pPr>
            <a:endParaRPr sz="1800">
              <a:highlight>
                <a:srgbClr val="FFFFFF"/>
              </a:highlight>
            </a:endParaRPr>
          </a:p>
          <a:p>
            <a:pPr marL="0" lvl="0" indent="0" algn="just" rtl="0">
              <a:spcBef>
                <a:spcPts val="0"/>
              </a:spcBef>
              <a:spcAft>
                <a:spcPts val="0"/>
              </a:spcAft>
              <a:buClr>
                <a:schemeClr val="dk1"/>
              </a:buClr>
              <a:buSzPts val="1100"/>
              <a:buFont typeface="Arial"/>
              <a:buNone/>
            </a:pPr>
            <a:r>
              <a:rPr lang="tr-TR" sz="1800">
                <a:highlight>
                  <a:srgbClr val="FFFFFF"/>
                </a:highlight>
              </a:rPr>
              <a:t>Because of their versatility, operating systems based on the Linux kernel can be also found in mobile devices that are actually touchscreen-based embedded devices, such as smartphones and tablets, together with personal digital assistants (PDAs) and portable media players that also include a touchscreen. This is a challenge for most learners because their computer experience is mainly based on GUI (Graphical user interface) based interaction with the machine and high-level programming on the one hand and low-level programming of small microcontrollers on the other hand while the concept of command line interfaces is widely unknown. </a:t>
            </a:r>
            <a:endParaRPr sz="1800">
              <a:highlight>
                <a:srgbClr val="FFFFFF"/>
              </a:highlight>
            </a:endParaRPr>
          </a:p>
          <a:p>
            <a:pPr marL="0" lvl="0" indent="0" algn="just" rtl="0">
              <a:spcBef>
                <a:spcPts val="0"/>
              </a:spcBef>
              <a:spcAft>
                <a:spcPts val="0"/>
              </a:spcAft>
              <a:buClr>
                <a:srgbClr val="000000"/>
              </a:buClr>
              <a:buFont typeface="Arial"/>
              <a:buNone/>
            </a:pPr>
            <a:endParaRPr sz="1800">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e425004e0_2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7e425004e0_2_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Now let’s change our focus to open source and open source apps.</a:t>
            </a:r>
            <a:endParaRPr sz="1800"/>
          </a:p>
          <a:p>
            <a:pPr marL="0" marR="901700" lvl="0" indent="0" algn="l" rtl="0">
              <a:lnSpc>
                <a:spcPct val="100000"/>
              </a:lnSpc>
              <a:spcBef>
                <a:spcPts val="0"/>
              </a:spcBef>
              <a:spcAft>
                <a:spcPts val="0"/>
              </a:spcAft>
              <a:buClr>
                <a:schemeClr val="dk1"/>
              </a:buClr>
              <a:buSzPts val="1100"/>
              <a:buFont typeface="Arial"/>
              <a:buNone/>
            </a:pPr>
            <a:endParaRPr sz="1800"/>
          </a:p>
          <a:p>
            <a:pPr marL="0" marR="901700" lvl="0" indent="0" algn="l" rtl="0">
              <a:lnSpc>
                <a:spcPct val="100000"/>
              </a:lnSpc>
              <a:spcBef>
                <a:spcPts val="0"/>
              </a:spcBef>
              <a:spcAft>
                <a:spcPts val="0"/>
              </a:spcAft>
              <a:buClr>
                <a:schemeClr val="dk1"/>
              </a:buClr>
              <a:buSzPts val="1100"/>
              <a:buFont typeface="Arial"/>
              <a:buNone/>
            </a:pPr>
            <a:r>
              <a:rPr lang="tr-TR" sz="1800"/>
              <a:t>The term </a:t>
            </a:r>
            <a:r>
              <a:rPr lang="tr-TR" sz="1800">
                <a:uFill>
                  <a:noFill/>
                </a:uFill>
                <a:hlinkClick r:id="rId3"/>
              </a:rPr>
              <a:t>open source</a:t>
            </a:r>
            <a:r>
              <a:rPr lang="tr-TR" sz="1800"/>
              <a:t> refers to, something people can modify and share because its design is publicly accessible.</a:t>
            </a:r>
            <a:endParaRPr sz="1800"/>
          </a:p>
          <a:p>
            <a:pPr marL="0" marR="901700" lvl="0" indent="0" algn="l" rtl="0">
              <a:lnSpc>
                <a:spcPct val="100000"/>
              </a:lnSpc>
              <a:spcBef>
                <a:spcPts val="0"/>
              </a:spcBef>
              <a:spcAft>
                <a:spcPts val="0"/>
              </a:spcAft>
              <a:buClr>
                <a:schemeClr val="dk1"/>
              </a:buClr>
              <a:buSzPts val="1100"/>
              <a:buFont typeface="Arial"/>
              <a:buNone/>
            </a:pPr>
            <a:endParaRPr sz="1800"/>
          </a:p>
          <a:p>
            <a:pPr marL="0" marR="901700" lvl="0" indent="0" algn="l" rtl="0">
              <a:lnSpc>
                <a:spcPct val="100000"/>
              </a:lnSpc>
              <a:spcBef>
                <a:spcPts val="0"/>
              </a:spcBef>
              <a:spcAft>
                <a:spcPts val="0"/>
              </a:spcAft>
              <a:buClr>
                <a:schemeClr val="dk1"/>
              </a:buClr>
              <a:buSzPts val="1100"/>
              <a:buFont typeface="Arial"/>
              <a:buNone/>
            </a:pPr>
            <a:r>
              <a:rPr lang="tr-TR" sz="1800"/>
              <a:t>The term originated in the context of software development to designate a specific approach to creating computer programs. Today, however, "open source" designates a broader set of values—what we call "</a:t>
            </a:r>
            <a:r>
              <a:rPr lang="tr-TR" sz="1800">
                <a:uFill>
                  <a:noFill/>
                </a:uFill>
                <a:hlinkClick r:id="rId4"/>
              </a:rPr>
              <a:t>the open source way</a:t>
            </a:r>
            <a:r>
              <a:rPr lang="tr-TR" sz="1800"/>
              <a:t>." Open source projects, products, or initiatives embrace and celebrate principles of open exchange, collaborative participation, rapid prototyping, transparency, meritocracy, and community-oriented development.</a:t>
            </a:r>
            <a:endParaRPr sz="1800"/>
          </a:p>
          <a:p>
            <a:pPr marL="0" marR="901700" lvl="0" indent="0" algn="l" rtl="0">
              <a:lnSpc>
                <a:spcPct val="100000"/>
              </a:lnSpc>
              <a:spcBef>
                <a:spcPts val="0"/>
              </a:spcBef>
              <a:spcAft>
                <a:spcPts val="0"/>
              </a:spcAft>
              <a:buClr>
                <a:schemeClr val="dk1"/>
              </a:buClr>
              <a:buSzPts val="1100"/>
              <a:buFont typeface="Arial"/>
              <a:buNone/>
            </a:pPr>
            <a:endParaRPr sz="1800"/>
          </a:p>
          <a:p>
            <a:pPr marL="0" marR="90170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400"/>
              <a:buFont typeface="Arial"/>
              <a:buNone/>
            </a:pPr>
            <a:r>
              <a:rPr lang="tr-TR" sz="1800" u="sng">
                <a:hlinkClick r:id="rId5"/>
              </a:rPr>
              <a:t>https://opensource.com/resources/what-open-source</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0af0969c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a0af0969cb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1700" lvl="0" indent="0" algn="l" rtl="0">
              <a:lnSpc>
                <a:spcPct val="100000"/>
              </a:lnSpc>
              <a:spcBef>
                <a:spcPts val="0"/>
              </a:spcBef>
              <a:spcAft>
                <a:spcPts val="0"/>
              </a:spcAft>
              <a:buClr>
                <a:srgbClr val="3A3F50"/>
              </a:buClr>
              <a:buSzPts val="1100"/>
              <a:buFont typeface="Arial"/>
              <a:buNone/>
            </a:pPr>
            <a:r>
              <a:rPr lang="tr-TR" sz="1800" b="1"/>
              <a:t>So, what is open source software?</a:t>
            </a:r>
            <a:endParaRPr sz="1800" b="1"/>
          </a:p>
          <a:p>
            <a:pPr marL="0" marR="901700" lvl="0" indent="0" algn="l" rtl="0">
              <a:lnSpc>
                <a:spcPct val="100000"/>
              </a:lnSpc>
              <a:spcBef>
                <a:spcPts val="0"/>
              </a:spcBef>
              <a:spcAft>
                <a:spcPts val="0"/>
              </a:spcAft>
              <a:buClr>
                <a:srgbClr val="3A3F50"/>
              </a:buClr>
              <a:buSzPts val="1100"/>
              <a:buFont typeface="Arial"/>
              <a:buNone/>
            </a:pPr>
            <a:endParaRPr sz="1800"/>
          </a:p>
          <a:p>
            <a:pPr marL="0" marR="901700" lvl="0" indent="0" algn="l" rtl="0">
              <a:lnSpc>
                <a:spcPct val="100000"/>
              </a:lnSpc>
              <a:spcBef>
                <a:spcPts val="0"/>
              </a:spcBef>
              <a:spcAft>
                <a:spcPts val="0"/>
              </a:spcAft>
              <a:buClr>
                <a:srgbClr val="3A3F50"/>
              </a:buClr>
              <a:buSzPts val="1100"/>
              <a:buFont typeface="Arial"/>
              <a:buNone/>
            </a:pPr>
            <a:r>
              <a:rPr lang="tr-TR" sz="1800"/>
              <a:t>Open source software is software with source code that anyone can inspect, modify, and enhance.</a:t>
            </a:r>
            <a:endParaRPr sz="1800"/>
          </a:p>
          <a:p>
            <a:pPr marL="0" marR="901700" lvl="0" indent="0" algn="l" rtl="0">
              <a:lnSpc>
                <a:spcPct val="100000"/>
              </a:lnSpc>
              <a:spcBef>
                <a:spcPts val="0"/>
              </a:spcBef>
              <a:spcAft>
                <a:spcPts val="0"/>
              </a:spcAft>
              <a:buClr>
                <a:srgbClr val="3A3F50"/>
              </a:buClr>
              <a:buSzPts val="1100"/>
              <a:buFont typeface="Arial"/>
              <a:buNone/>
            </a:pPr>
            <a:endParaRPr sz="1800"/>
          </a:p>
          <a:p>
            <a:pPr marL="0" marR="901700" lvl="0" indent="0" algn="l" rtl="0">
              <a:lnSpc>
                <a:spcPct val="100000"/>
              </a:lnSpc>
              <a:spcBef>
                <a:spcPts val="0"/>
              </a:spcBef>
              <a:spcAft>
                <a:spcPts val="0"/>
              </a:spcAft>
              <a:buClr>
                <a:srgbClr val="3A3F50"/>
              </a:buClr>
              <a:buSzPts val="1100"/>
              <a:buFont typeface="Arial"/>
              <a:buNone/>
            </a:pPr>
            <a:r>
              <a:rPr lang="tr-TR" sz="1800"/>
              <a:t>"Source code" is the part of software that most computer users don't ever see; it's the code computer programmers can manipulate to change how a piece of software—a "program" or "application"—works. Programmers who have access to a computer program's source code can improve that program by adding features to it or fixing parts that don't always work correctly.</a:t>
            </a:r>
            <a:endParaRPr sz="1800"/>
          </a:p>
          <a:p>
            <a:pPr marL="0" marR="901700" lvl="0" indent="0" algn="l" rtl="0">
              <a:lnSpc>
                <a:spcPct val="100000"/>
              </a:lnSpc>
              <a:spcBef>
                <a:spcPts val="0"/>
              </a:spcBef>
              <a:spcAft>
                <a:spcPts val="0"/>
              </a:spcAft>
              <a:buClr>
                <a:srgbClr val="3A3F50"/>
              </a:buClr>
              <a:buSzPts val="1100"/>
              <a:buFont typeface="Arial"/>
              <a:buNone/>
            </a:pPr>
            <a:endParaRPr sz="1800"/>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And </a:t>
            </a:r>
            <a:r>
              <a:rPr lang="tr-TR" sz="1800" b="1">
                <a:highlight>
                  <a:srgbClr val="00FFFF"/>
                </a:highlight>
              </a:rPr>
              <a:t>what's the difference between open source software and other types of software?</a:t>
            </a:r>
            <a:endParaRPr sz="1800" b="1">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Some software has source code that only the person, team, or organization who created it—and maintains exclusive control over it—can modify. People call this kind of software "proprietary" or "closed source"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Only the original authors of proprietary software can legally copy, inspect, and alter that software. And in order to use proprietary software, computer users must agree (usually by signing a license displayed the first time they run this software) that they will not do anything with the software that the software's authors have not expressly permitted. Microsoft Office and Adobe Photoshop are examples of proprietary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Open source software is different. Its authors </a:t>
            </a:r>
            <a:r>
              <a:rPr lang="tr-TR" sz="1800">
                <a:highlight>
                  <a:srgbClr val="00FFFF"/>
                </a:highlight>
                <a:uFill>
                  <a:noFill/>
                </a:uFill>
                <a:hlinkClick r:id="rId3"/>
              </a:rPr>
              <a:t>make its source code available</a:t>
            </a:r>
            <a:r>
              <a:rPr lang="tr-TR" sz="1800">
                <a:highlight>
                  <a:srgbClr val="00FFFF"/>
                </a:highlight>
              </a:rPr>
              <a:t> to others who would like to view that code, copy it, learn from it, alter it, or share it. </a:t>
            </a:r>
            <a:r>
              <a:rPr lang="tr-TR" sz="1800">
                <a:highlight>
                  <a:srgbClr val="00FFFF"/>
                </a:highlight>
                <a:uFill>
                  <a:noFill/>
                </a:uFill>
                <a:hlinkClick r:id="rId4"/>
              </a:rPr>
              <a:t>LibreOffice</a:t>
            </a:r>
            <a:r>
              <a:rPr lang="tr-TR" sz="1800">
                <a:highlight>
                  <a:srgbClr val="00FFFF"/>
                </a:highlight>
              </a:rPr>
              <a:t> and the </a:t>
            </a:r>
            <a:r>
              <a:rPr lang="tr-TR" sz="1800">
                <a:highlight>
                  <a:srgbClr val="00FFFF"/>
                </a:highlight>
                <a:uFill>
                  <a:noFill/>
                </a:uFill>
                <a:hlinkClick r:id="rId5"/>
              </a:rPr>
              <a:t>GNU Image Manipulation Program</a:t>
            </a:r>
            <a:r>
              <a:rPr lang="tr-TR" sz="1800">
                <a:highlight>
                  <a:srgbClr val="00FFFF"/>
                </a:highlight>
              </a:rPr>
              <a:t> are examples of open source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As they do with proprietary software, users must accept the terms of a </a:t>
            </a:r>
            <a:r>
              <a:rPr lang="tr-TR" sz="1800">
                <a:highlight>
                  <a:srgbClr val="00FFFF"/>
                </a:highlight>
                <a:uFill>
                  <a:noFill/>
                </a:uFill>
                <a:hlinkClick r:id="rId6"/>
              </a:rPr>
              <a:t>license</a:t>
            </a:r>
            <a:r>
              <a:rPr lang="tr-TR" sz="1800">
                <a:highlight>
                  <a:srgbClr val="00FFFF"/>
                </a:highlight>
              </a:rPr>
              <a:t> when they use open source software—but the legal terms of open source licenses differ dramatically from those of proprietary licenses.</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Open source licenses affect the way people can </a:t>
            </a:r>
            <a:r>
              <a:rPr lang="tr-TR" sz="1800">
                <a:highlight>
                  <a:srgbClr val="00FFFF"/>
                </a:highlight>
                <a:uFill>
                  <a:noFill/>
                </a:uFill>
                <a:hlinkClick r:id="rId7"/>
              </a:rPr>
              <a:t>use, study, modify, and distribute</a:t>
            </a:r>
            <a:r>
              <a:rPr lang="tr-TR" sz="1800">
                <a:highlight>
                  <a:srgbClr val="00FFFF"/>
                </a:highlight>
              </a:rPr>
              <a:t> software. In general, open source licenses grant computer users </a:t>
            </a:r>
            <a:r>
              <a:rPr lang="tr-TR" sz="1800">
                <a:highlight>
                  <a:srgbClr val="00FFFF"/>
                </a:highlight>
                <a:uFill>
                  <a:noFill/>
                </a:uFill>
                <a:hlinkClick r:id="rId8"/>
              </a:rPr>
              <a:t>permission to use open source software for any purpose they wish</a:t>
            </a:r>
            <a:r>
              <a:rPr lang="tr-TR" sz="1800">
                <a:highlight>
                  <a:srgbClr val="00FFFF"/>
                </a:highlight>
              </a:rPr>
              <a:t>. Some open source licenses—what some people call "copyleft" licenses—stipulate that anyone who releases a modified open source program must also release the source code for that program alongside it. Moreover, </a:t>
            </a:r>
            <a:r>
              <a:rPr lang="tr-TR" sz="1800">
                <a:highlight>
                  <a:srgbClr val="00FFFF"/>
                </a:highlight>
                <a:uFill>
                  <a:noFill/>
                </a:uFill>
                <a:hlinkClick r:id="rId9"/>
              </a:rPr>
              <a:t>some open source licenses</a:t>
            </a:r>
            <a:r>
              <a:rPr lang="tr-TR" sz="1800">
                <a:highlight>
                  <a:srgbClr val="00FFFF"/>
                </a:highlight>
              </a:rPr>
              <a:t> stipulate that anyone who alters and shares a program with others must also share that program's source code without charging a licensing fee for it.</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By design, open source software licenses promote collaboration and sharing because they permit other people to make modifications to source code and incorporate those changes into their own projects. They encourage computer programmers to access, view, and modify open source software whenever they like, as long as they let others do the same when they share their work.</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b="1">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b="1">
                <a:highlight>
                  <a:srgbClr val="00FFFF"/>
                </a:highlight>
              </a:rPr>
              <a:t>Is open source software only important to computer programmers?</a:t>
            </a:r>
            <a:endParaRPr sz="1800" b="1">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No. Open source technology and open source thinking both benefit programmers and non-programmers.</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Because early inventors built much of the Internet itself on open source technologies—like </a:t>
            </a:r>
            <a:r>
              <a:rPr lang="tr-TR" sz="1800">
                <a:highlight>
                  <a:srgbClr val="00FFFF"/>
                </a:highlight>
                <a:uFill>
                  <a:noFill/>
                </a:uFill>
                <a:hlinkClick r:id="rId10"/>
              </a:rPr>
              <a:t>the Linux operating system</a:t>
            </a:r>
            <a:r>
              <a:rPr lang="tr-TR" sz="1800">
                <a:highlight>
                  <a:srgbClr val="00FFFF"/>
                </a:highlight>
              </a:rPr>
              <a:t> and the </a:t>
            </a:r>
            <a:r>
              <a:rPr lang="tr-TR" sz="1800">
                <a:highlight>
                  <a:srgbClr val="00FFFF"/>
                </a:highlight>
                <a:uFill>
                  <a:noFill/>
                </a:uFill>
                <a:hlinkClick r:id="rId11"/>
              </a:rPr>
              <a:t>Apache Web server application</a:t>
            </a:r>
            <a:r>
              <a:rPr lang="tr-TR" sz="1800">
                <a:highlight>
                  <a:srgbClr val="00FFFF"/>
                </a:highlight>
              </a:rPr>
              <a:t>—anyone using the Internet today benefits from open source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Every time computer users view web pages, check email, chat with friends, stream music online, or play multiplayer video games, their computers, mobile phones, or gaming consoles connect to a global network of computers using open source software to route and transmit their data to the "local" devices they have in front of them. The computers that do all this important work are typically located in faraway places that users don't actually see or can't physically access—which is why some people call these computers "remote computers."</a:t>
            </a:r>
            <a:endParaRPr sz="1800">
              <a:highlight>
                <a:srgbClr val="00FFFF"/>
              </a:highlight>
            </a:endParaRPr>
          </a:p>
          <a:p>
            <a:pPr marL="90170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More and more, people rely on remote computers when performing tasks they might otherwise perform on their local devices. For example, they may use online word processing, email management, and image editing software that they don't install and run on their personal computers. Instead, they simply access these programs on remote computers by using a Web browser or mobile phone application. When they do this, they're engaged in "remote computing."</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Some people call remote computing "cloud computing," because it involves activities (like storing files, sharing photos, or watching videos) that incorporate not only local devices but also a global network of remote computers that form an "atmosphere" around them.</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Cloud computing is an increasingly important aspect of everyday life with Internet-connected devices. Some cloud computing applications, like Google Apps, are proprietary. Others, like </a:t>
            </a:r>
            <a:r>
              <a:rPr lang="tr-TR" sz="1800">
                <a:highlight>
                  <a:srgbClr val="00FFFF"/>
                </a:highlight>
                <a:uFill>
                  <a:noFill/>
                </a:uFill>
                <a:hlinkClick r:id="rId12"/>
              </a:rPr>
              <a:t>ownCloud</a:t>
            </a:r>
            <a:r>
              <a:rPr lang="tr-TR" sz="1800">
                <a:highlight>
                  <a:srgbClr val="00FFFF"/>
                </a:highlight>
              </a:rPr>
              <a:t> and </a:t>
            </a:r>
            <a:r>
              <a:rPr lang="tr-TR" sz="1800">
                <a:highlight>
                  <a:srgbClr val="00FFFF"/>
                </a:highlight>
                <a:uFill>
                  <a:noFill/>
                </a:uFill>
                <a:hlinkClick r:id="rId13"/>
              </a:rPr>
              <a:t>Nextcloud</a:t>
            </a:r>
            <a:r>
              <a:rPr lang="tr-TR" sz="1800">
                <a:highlight>
                  <a:srgbClr val="00FFFF"/>
                </a:highlight>
              </a:rPr>
              <a:t>, are open source.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Cloud computing applications run "on top" of additional software that helps them operate smoothly and efficiently, so people will often say that software running "underneath" cloud computing applications acts as a "</a:t>
            </a:r>
            <a:r>
              <a:rPr lang="tr-TR" sz="1800">
                <a:highlight>
                  <a:srgbClr val="00FFFF"/>
                </a:highlight>
                <a:uFill>
                  <a:noFill/>
                </a:uFill>
                <a:hlinkClick r:id="rId14"/>
              </a:rPr>
              <a:t>platform</a:t>
            </a:r>
            <a:r>
              <a:rPr lang="tr-TR" sz="1800">
                <a:highlight>
                  <a:srgbClr val="00FFFF"/>
                </a:highlight>
              </a:rPr>
              <a:t>" for those applications. Cloud computing platforms can be open source or closed source. </a:t>
            </a:r>
            <a:r>
              <a:rPr lang="tr-TR" sz="1800">
                <a:highlight>
                  <a:srgbClr val="00FFFF"/>
                </a:highlight>
                <a:uFill>
                  <a:noFill/>
                </a:uFill>
                <a:hlinkClick r:id="rId15"/>
              </a:rPr>
              <a:t>OpenStack</a:t>
            </a:r>
            <a:r>
              <a:rPr lang="tr-TR" sz="1800">
                <a:highlight>
                  <a:srgbClr val="00FFFF"/>
                </a:highlight>
              </a:rPr>
              <a:t> is an example of an open source cloud computing platform.</a:t>
            </a:r>
            <a:endParaRPr sz="1800">
              <a:highlight>
                <a:srgbClr val="00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1eca5a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701eca5a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Linux Essentials </a:t>
            </a:r>
            <a:r>
              <a:rPr lang="tr-TR" sz="1800" dirty="0" err="1">
                <a:solidFill>
                  <a:schemeClr val="dk1"/>
                </a:solidFill>
              </a:rPr>
              <a:t>sessions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follow</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basic</a:t>
            </a:r>
            <a:r>
              <a:rPr lang="tr-TR" sz="1800" dirty="0">
                <a:solidFill>
                  <a:schemeClr val="dk1"/>
                </a:solidFill>
              </a:rPr>
              <a:t> Linux </a:t>
            </a:r>
            <a:r>
              <a:rPr lang="tr-TR" sz="1800" dirty="0" err="1">
                <a:solidFill>
                  <a:schemeClr val="dk1"/>
                </a:solidFill>
              </a:rPr>
              <a:t>topics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concentrate</a:t>
            </a:r>
            <a:r>
              <a:rPr lang="tr-TR" sz="1800" dirty="0">
                <a:solidFill>
                  <a:schemeClr val="dk1"/>
                </a:solidFill>
              </a:rPr>
              <a:t> on </a:t>
            </a:r>
            <a:r>
              <a:rPr lang="tr-TR" sz="1800" dirty="0" err="1">
                <a:solidFill>
                  <a:schemeClr val="dk1"/>
                </a:solidFill>
              </a:rPr>
              <a:t>theory</a:t>
            </a:r>
            <a:r>
              <a:rPr lang="tr-TR" sz="1800" dirty="0">
                <a:solidFill>
                  <a:schemeClr val="dk1"/>
                </a:solidFill>
              </a:rPr>
              <a:t> in </a:t>
            </a:r>
            <a:r>
              <a:rPr lang="tr-TR" sz="1800" dirty="0" err="1">
                <a:solidFill>
                  <a:schemeClr val="dk1"/>
                </a:solidFill>
              </a:rPr>
              <a:t>the</a:t>
            </a:r>
            <a:r>
              <a:rPr lang="tr-TR" sz="1800" dirty="0">
                <a:solidFill>
                  <a:schemeClr val="dk1"/>
                </a:solidFill>
              </a:rPr>
              <a:t> </a:t>
            </a:r>
            <a:r>
              <a:rPr lang="tr-TR" sz="1800" dirty="0" err="1">
                <a:solidFill>
                  <a:schemeClr val="dk1"/>
                </a:solidFill>
              </a:rPr>
              <a:t>first</a:t>
            </a:r>
            <a:r>
              <a:rPr lang="tr-TR" sz="1800" dirty="0">
                <a:solidFill>
                  <a:schemeClr val="dk1"/>
                </a:solidFill>
              </a:rPr>
              <a:t> </a:t>
            </a:r>
            <a:r>
              <a:rPr lang="tr-TR" sz="1800" dirty="0" err="1">
                <a:solidFill>
                  <a:schemeClr val="dk1"/>
                </a:solidFill>
              </a:rPr>
              <a:t>session</a:t>
            </a:r>
            <a:r>
              <a:rPr lang="tr-TR" sz="1800" dirty="0">
                <a:solidFill>
                  <a:schemeClr val="dk1"/>
                </a:solidFill>
              </a:rPr>
              <a:t> </a:t>
            </a:r>
            <a:r>
              <a:rPr lang="tr-TR" sz="1800" dirty="0" err="1">
                <a:solidFill>
                  <a:schemeClr val="dk1"/>
                </a:solidFill>
              </a:rPr>
              <a:t>then</a:t>
            </a:r>
            <a:r>
              <a:rPr lang="tr-TR" sz="1800" dirty="0">
                <a:solidFill>
                  <a:schemeClr val="dk1"/>
                </a:solidFill>
              </a:rPr>
              <a:t> </a:t>
            </a:r>
            <a:r>
              <a:rPr lang="tr-TR" sz="1800" dirty="0" err="1">
                <a:solidFill>
                  <a:schemeClr val="dk1"/>
                </a:solidFill>
              </a:rPr>
              <a:t>practice</a:t>
            </a:r>
            <a:r>
              <a:rPr lang="tr-TR" sz="1800" dirty="0">
                <a:solidFill>
                  <a:schemeClr val="dk1"/>
                </a:solidFill>
              </a:rPr>
              <a:t> </a:t>
            </a: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following</a:t>
            </a:r>
            <a:r>
              <a:rPr lang="tr-TR" sz="1800" dirty="0">
                <a:solidFill>
                  <a:schemeClr val="dk1"/>
                </a:solidFill>
              </a:rPr>
              <a:t> </a:t>
            </a:r>
            <a:r>
              <a:rPr lang="tr-TR" sz="1800" dirty="0" err="1">
                <a:solidFill>
                  <a:schemeClr val="dk1"/>
                </a:solidFill>
              </a:rPr>
              <a:t>sessions</a:t>
            </a:r>
            <a:r>
              <a:rPr lang="tr-TR" sz="1800" dirty="0">
                <a:solidFill>
                  <a:schemeClr val="dk1"/>
                </a:solidFill>
              </a:rPr>
              <a:t>.</a:t>
            </a:r>
            <a:endParaRPr sz="1800" dirty="0">
              <a:solidFill>
                <a:schemeClr val="dk1"/>
              </a:solidFill>
            </a:endParaRPr>
          </a:p>
          <a:p>
            <a:pPr marL="0" lvl="0" indent="0" algn="l" rtl="0">
              <a:spcBef>
                <a:spcPts val="0"/>
              </a:spcBef>
              <a:spcAft>
                <a:spcPts val="0"/>
              </a:spcAft>
              <a:buSzPts val="1400"/>
              <a:buNone/>
            </a:pPr>
            <a:endParaRPr sz="1800" dirty="0">
              <a:solidFill>
                <a:schemeClr val="dk1"/>
              </a:solidFill>
            </a:endParaRPr>
          </a:p>
          <a:p>
            <a:pPr marL="0" lvl="0" indent="0" algn="l" rtl="0">
              <a:spcBef>
                <a:spcPts val="0"/>
              </a:spcBef>
              <a:spcAft>
                <a:spcPts val="0"/>
              </a:spcAft>
              <a:buSzPts val="1400"/>
              <a:buNone/>
            </a:pPr>
            <a:endParaRPr sz="18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1f38a97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a1f38a97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1700" lvl="0" indent="0" algn="l" rtl="0">
              <a:lnSpc>
                <a:spcPct val="100000"/>
              </a:lnSpc>
              <a:spcBef>
                <a:spcPts val="0"/>
              </a:spcBef>
              <a:spcAft>
                <a:spcPts val="0"/>
              </a:spcAft>
              <a:buNone/>
            </a:pPr>
            <a:r>
              <a:rPr lang="tr-TR" sz="1800" b="1" dirty="0" err="1"/>
              <a:t>You</a:t>
            </a:r>
            <a:r>
              <a:rPr lang="tr-TR" sz="1800" b="1" dirty="0"/>
              <a:t> can </a:t>
            </a:r>
            <a:r>
              <a:rPr lang="tr-TR" sz="1800" b="1" dirty="0" err="1"/>
              <a:t>see</a:t>
            </a:r>
            <a:r>
              <a:rPr lang="tr-TR" sz="1800" b="1" dirty="0"/>
              <a:t> </a:t>
            </a:r>
            <a:r>
              <a:rPr lang="tr-TR" sz="1800" b="1" dirty="0" err="1"/>
              <a:t>some</a:t>
            </a:r>
            <a:r>
              <a:rPr lang="tr-TR" sz="1800" b="1" dirty="0"/>
              <a:t> </a:t>
            </a:r>
            <a:r>
              <a:rPr lang="tr-TR" sz="1800" b="1" dirty="0" err="1"/>
              <a:t>open</a:t>
            </a:r>
            <a:r>
              <a:rPr lang="tr-TR" sz="1800" b="1" dirty="0"/>
              <a:t> </a:t>
            </a:r>
            <a:r>
              <a:rPr lang="tr-TR" sz="1800" b="1" dirty="0" err="1"/>
              <a:t>source</a:t>
            </a:r>
            <a:r>
              <a:rPr lang="tr-TR" sz="1800" b="1" dirty="0"/>
              <a:t> desktop </a:t>
            </a:r>
            <a:r>
              <a:rPr lang="tr-TR" sz="1800" b="1" dirty="0" err="1"/>
              <a:t>applications</a:t>
            </a:r>
            <a:r>
              <a:rPr lang="tr-TR" sz="1800" b="1" dirty="0"/>
              <a:t> on </a:t>
            </a:r>
            <a:r>
              <a:rPr lang="tr-TR" sz="1800" b="1" dirty="0" err="1"/>
              <a:t>the</a:t>
            </a:r>
            <a:r>
              <a:rPr lang="tr-TR" sz="1800" b="1" dirty="0"/>
              <a:t> </a:t>
            </a:r>
            <a:r>
              <a:rPr lang="tr-TR" sz="1800" b="1" dirty="0" err="1"/>
              <a:t>screen</a:t>
            </a:r>
            <a:r>
              <a:rPr lang="tr-TR" sz="1800" b="1" dirty="0"/>
              <a:t>. As </a:t>
            </a:r>
            <a:r>
              <a:rPr lang="tr-TR" sz="1800" b="1" dirty="0" err="1"/>
              <a:t>you</a:t>
            </a:r>
            <a:r>
              <a:rPr lang="tr-TR" sz="1800" b="1" dirty="0"/>
              <a:t> </a:t>
            </a:r>
            <a:r>
              <a:rPr lang="tr-TR" sz="1800" b="1" dirty="0" err="1"/>
              <a:t>see</a:t>
            </a:r>
            <a:r>
              <a:rPr lang="tr-TR" sz="1800" b="1" dirty="0"/>
              <a:t>, </a:t>
            </a:r>
            <a:r>
              <a:rPr lang="tr-TR" sz="1800" b="1" dirty="0" err="1"/>
              <a:t>there</a:t>
            </a:r>
            <a:r>
              <a:rPr lang="tr-TR" sz="1800" b="1" dirty="0"/>
              <a:t> </a:t>
            </a:r>
            <a:r>
              <a:rPr lang="tr-TR" sz="1800" b="1" dirty="0" err="1"/>
              <a:t>are</a:t>
            </a:r>
            <a:r>
              <a:rPr lang="tr-TR" sz="1800" b="1" dirty="0"/>
              <a:t> </a:t>
            </a:r>
            <a:r>
              <a:rPr lang="tr-TR" sz="1800" b="1" dirty="0" err="1"/>
              <a:t>many</a:t>
            </a:r>
            <a:r>
              <a:rPr lang="tr-TR" sz="1800" b="1" dirty="0"/>
              <a:t> </a:t>
            </a:r>
            <a:r>
              <a:rPr lang="tr-TR" sz="1800" b="1" dirty="0" err="1"/>
              <a:t>different</a:t>
            </a:r>
            <a:r>
              <a:rPr lang="tr-TR" sz="1800" b="1" dirty="0"/>
              <a:t> software </a:t>
            </a:r>
            <a:r>
              <a:rPr lang="tr-TR" sz="1800" b="1" dirty="0" err="1"/>
              <a:t>alternatives</a:t>
            </a:r>
            <a:r>
              <a:rPr lang="tr-TR" sz="1800" b="1" dirty="0"/>
              <a:t>.</a:t>
            </a:r>
            <a:endParaRPr sz="1800" b="1" dirty="0"/>
          </a:p>
          <a:p>
            <a:pPr marL="0" marR="901700" lvl="0" indent="0" algn="l" rtl="0">
              <a:lnSpc>
                <a:spcPct val="100000"/>
              </a:lnSpc>
              <a:spcBef>
                <a:spcPts val="0"/>
              </a:spcBef>
              <a:spcAft>
                <a:spcPts val="0"/>
              </a:spcAft>
              <a:buNone/>
            </a:pPr>
            <a:endParaRPr sz="1800" b="1" dirty="0"/>
          </a:p>
          <a:p>
            <a:pPr marL="0" marR="901700" lvl="0" indent="0" algn="l" rtl="0">
              <a:lnSpc>
                <a:spcPct val="100000"/>
              </a:lnSpc>
              <a:spcBef>
                <a:spcPts val="0"/>
              </a:spcBef>
              <a:spcAft>
                <a:spcPts val="0"/>
              </a:spcAft>
              <a:buNone/>
            </a:pPr>
            <a:r>
              <a:rPr lang="tr-TR" sz="1800" b="1" dirty="0" err="1"/>
              <a:t>So</a:t>
            </a:r>
            <a:r>
              <a:rPr lang="tr-TR" sz="1800" b="1" dirty="0"/>
              <a:t>, </a:t>
            </a:r>
            <a:r>
              <a:rPr lang="tr-TR" sz="1800" b="1" dirty="0" err="1"/>
              <a:t>why</a:t>
            </a:r>
            <a:r>
              <a:rPr lang="tr-TR" sz="1800" b="1" dirty="0"/>
              <a:t> do </a:t>
            </a:r>
            <a:r>
              <a:rPr lang="tr-TR" sz="1800" b="1" dirty="0" err="1"/>
              <a:t>people</a:t>
            </a:r>
            <a:r>
              <a:rPr lang="tr-TR" sz="1800" b="1" dirty="0"/>
              <a:t> </a:t>
            </a:r>
            <a:r>
              <a:rPr lang="tr-TR" sz="1800" b="1" dirty="0" err="1"/>
              <a:t>prefer</a:t>
            </a:r>
            <a:r>
              <a:rPr lang="tr-TR" sz="1800" b="1" dirty="0"/>
              <a:t> </a:t>
            </a:r>
            <a:r>
              <a:rPr lang="tr-TR" sz="1800" b="1" dirty="0" err="1"/>
              <a:t>using</a:t>
            </a:r>
            <a:r>
              <a:rPr lang="tr-TR" sz="1800" b="1" dirty="0"/>
              <a:t> </a:t>
            </a:r>
            <a:r>
              <a:rPr lang="tr-TR" sz="1800" b="1" dirty="0" err="1"/>
              <a:t>open</a:t>
            </a:r>
            <a:r>
              <a:rPr lang="tr-TR" sz="1800" b="1" dirty="0"/>
              <a:t> </a:t>
            </a:r>
            <a:r>
              <a:rPr lang="tr-TR" sz="1800" b="1" dirty="0" err="1"/>
              <a:t>source</a:t>
            </a:r>
            <a:r>
              <a:rPr lang="tr-TR" sz="1800" b="1" dirty="0"/>
              <a:t> software? </a:t>
            </a:r>
            <a:r>
              <a:rPr lang="tr-TR" sz="1800" b="1" dirty="0" err="1"/>
              <a:t>Any</a:t>
            </a:r>
            <a:r>
              <a:rPr lang="tr-TR" sz="1800" b="1" dirty="0"/>
              <a:t> idea?</a:t>
            </a:r>
            <a:endParaRPr sz="1800" b="1" dirty="0"/>
          </a:p>
          <a:p>
            <a:pPr marL="0" marR="901700" lvl="0" indent="0" algn="l" rtl="0">
              <a:lnSpc>
                <a:spcPct val="100000"/>
              </a:lnSpc>
              <a:spcBef>
                <a:spcPts val="0"/>
              </a:spcBef>
              <a:spcAft>
                <a:spcPts val="0"/>
              </a:spcAft>
              <a:buNone/>
            </a:pPr>
            <a:endParaRPr sz="1800" dirty="0"/>
          </a:p>
          <a:p>
            <a:pPr marL="0" marR="901700" lvl="0" indent="0" algn="l" rtl="0">
              <a:lnSpc>
                <a:spcPct val="100000"/>
              </a:lnSpc>
              <a:spcBef>
                <a:spcPts val="0"/>
              </a:spcBef>
              <a:spcAft>
                <a:spcPts val="0"/>
              </a:spcAft>
              <a:buNone/>
            </a:pPr>
            <a:r>
              <a:rPr lang="tr-TR" sz="1800" dirty="0"/>
              <a:t>People </a:t>
            </a:r>
            <a:r>
              <a:rPr lang="tr-TR" sz="1800" dirty="0" err="1"/>
              <a:t>prefer</a:t>
            </a:r>
            <a:r>
              <a:rPr lang="tr-TR" sz="1800" dirty="0"/>
              <a:t> </a:t>
            </a:r>
            <a:r>
              <a:rPr lang="tr-TR" sz="1800" dirty="0" err="1"/>
              <a:t>open</a:t>
            </a:r>
            <a:r>
              <a:rPr lang="tr-TR" sz="1800" dirty="0"/>
              <a:t> </a:t>
            </a:r>
            <a:r>
              <a:rPr lang="tr-TR" sz="1800" dirty="0" err="1"/>
              <a:t>source</a:t>
            </a:r>
            <a:r>
              <a:rPr lang="tr-TR" sz="1800" dirty="0"/>
              <a:t> software </a:t>
            </a:r>
            <a:r>
              <a:rPr lang="tr-TR" sz="1800" dirty="0" err="1"/>
              <a:t>to</a:t>
            </a:r>
            <a:r>
              <a:rPr lang="tr-TR" sz="1800" dirty="0"/>
              <a:t> </a:t>
            </a:r>
            <a:r>
              <a:rPr lang="tr-TR" sz="1800" dirty="0" err="1"/>
              <a:t>proprietary</a:t>
            </a:r>
            <a:r>
              <a:rPr lang="tr-TR" sz="1800" dirty="0"/>
              <a:t> software </a:t>
            </a:r>
            <a:r>
              <a:rPr lang="tr-TR" sz="1800" dirty="0" err="1"/>
              <a:t>for</a:t>
            </a:r>
            <a:r>
              <a:rPr lang="tr-TR" sz="1800" dirty="0"/>
              <a:t> a </a:t>
            </a:r>
            <a:r>
              <a:rPr lang="tr-TR" sz="1800" dirty="0" err="1"/>
              <a:t>number</a:t>
            </a:r>
            <a:r>
              <a:rPr lang="tr-TR" sz="1800" dirty="0"/>
              <a:t> of </a:t>
            </a:r>
            <a:r>
              <a:rPr lang="tr-TR" sz="1800" dirty="0" err="1"/>
              <a:t>reasons</a:t>
            </a:r>
            <a:r>
              <a:rPr lang="tr-TR" sz="1800" dirty="0"/>
              <a:t>, </a:t>
            </a:r>
            <a:r>
              <a:rPr lang="tr-TR" sz="1800" dirty="0" err="1"/>
              <a:t>including</a:t>
            </a:r>
            <a:r>
              <a:rPr lang="tr-TR" sz="1800" dirty="0"/>
              <a:t>:</a:t>
            </a:r>
            <a:endParaRPr sz="1800" dirty="0"/>
          </a:p>
          <a:p>
            <a:pPr marL="0" marR="901700" lvl="0" indent="0" algn="l" rtl="0">
              <a:lnSpc>
                <a:spcPct val="100000"/>
              </a:lnSpc>
              <a:spcBef>
                <a:spcPts val="0"/>
              </a:spcBef>
              <a:spcAft>
                <a:spcPts val="0"/>
              </a:spcAft>
              <a:buNone/>
            </a:pPr>
            <a:endParaRPr sz="1800" b="1" dirty="0"/>
          </a:p>
          <a:p>
            <a:pPr marL="0" marR="901700" lvl="0" indent="0" algn="l" rtl="0">
              <a:lnSpc>
                <a:spcPct val="100000"/>
              </a:lnSpc>
              <a:spcBef>
                <a:spcPts val="0"/>
              </a:spcBef>
              <a:spcAft>
                <a:spcPts val="0"/>
              </a:spcAft>
              <a:buNone/>
            </a:pPr>
            <a:r>
              <a:rPr lang="tr-TR" sz="1800" b="1" dirty="0"/>
              <a:t>Control.</a:t>
            </a:r>
            <a:r>
              <a:rPr lang="tr-TR" sz="1800" dirty="0"/>
              <a:t> </a:t>
            </a:r>
            <a:r>
              <a:rPr lang="tr-TR" sz="1800" dirty="0" err="1"/>
              <a:t>Many</a:t>
            </a:r>
            <a:r>
              <a:rPr lang="tr-TR" sz="1800" dirty="0"/>
              <a:t> </a:t>
            </a:r>
            <a:r>
              <a:rPr lang="tr-TR" sz="1800" dirty="0" err="1"/>
              <a:t>people</a:t>
            </a:r>
            <a:r>
              <a:rPr lang="tr-TR" sz="1800" dirty="0"/>
              <a:t> </a:t>
            </a:r>
            <a:r>
              <a:rPr lang="tr-TR" sz="1800" dirty="0" err="1"/>
              <a:t>prefer</a:t>
            </a:r>
            <a:r>
              <a:rPr lang="tr-TR" sz="1800" dirty="0"/>
              <a:t> </a:t>
            </a:r>
            <a:r>
              <a:rPr lang="tr-TR" sz="1800" dirty="0" err="1"/>
              <a:t>open</a:t>
            </a:r>
            <a:r>
              <a:rPr lang="tr-TR" sz="1800" dirty="0"/>
              <a:t> </a:t>
            </a:r>
            <a:r>
              <a:rPr lang="tr-TR" sz="1800" dirty="0" err="1"/>
              <a:t>source</a:t>
            </a:r>
            <a:r>
              <a:rPr lang="tr-TR" sz="1800" dirty="0"/>
              <a:t> software </a:t>
            </a:r>
            <a:r>
              <a:rPr lang="tr-TR" sz="1800" dirty="0" err="1"/>
              <a:t>because</a:t>
            </a:r>
            <a:r>
              <a:rPr lang="tr-TR" sz="1800" dirty="0"/>
              <a:t> they </a:t>
            </a:r>
            <a:r>
              <a:rPr lang="tr-TR" sz="1800" dirty="0" err="1">
                <a:uFill>
                  <a:noFill/>
                </a:uFill>
                <a:hlinkClick r:id="rId3"/>
              </a:rPr>
              <a:t>have</a:t>
            </a:r>
            <a:r>
              <a:rPr lang="tr-TR" sz="1800" dirty="0">
                <a:uFill>
                  <a:noFill/>
                </a:uFill>
                <a:hlinkClick r:id="rId3"/>
              </a:rPr>
              <a:t> </a:t>
            </a:r>
            <a:r>
              <a:rPr lang="tr-TR" sz="1800" dirty="0" err="1">
                <a:uFill>
                  <a:noFill/>
                </a:uFill>
                <a:hlinkClick r:id="rId3"/>
              </a:rPr>
              <a:t>more</a:t>
            </a:r>
            <a:r>
              <a:rPr lang="tr-TR" sz="1800" dirty="0">
                <a:uFill>
                  <a:noFill/>
                </a:uFill>
                <a:hlinkClick r:id="rId3"/>
              </a:rPr>
              <a:t> </a:t>
            </a:r>
            <a:r>
              <a:rPr lang="tr-TR" sz="1800" dirty="0" err="1">
                <a:uFill>
                  <a:noFill/>
                </a:uFill>
                <a:hlinkClick r:id="rId3"/>
              </a:rPr>
              <a:t>control</a:t>
            </a:r>
            <a:r>
              <a:rPr lang="tr-TR" sz="1800" dirty="0"/>
              <a:t> </a:t>
            </a:r>
            <a:r>
              <a:rPr lang="tr-TR" sz="1800" dirty="0" err="1"/>
              <a:t>over</a:t>
            </a:r>
            <a:r>
              <a:rPr lang="tr-TR" sz="1800" dirty="0"/>
              <a:t> </a:t>
            </a:r>
            <a:r>
              <a:rPr lang="tr-TR" sz="1800" dirty="0" err="1"/>
              <a:t>that</a:t>
            </a:r>
            <a:r>
              <a:rPr lang="tr-TR" sz="1800" dirty="0"/>
              <a:t> </a:t>
            </a:r>
            <a:r>
              <a:rPr lang="tr-TR" sz="1800" dirty="0" err="1"/>
              <a:t>kind</a:t>
            </a:r>
            <a:r>
              <a:rPr lang="tr-TR" sz="1800" dirty="0"/>
              <a:t> of software. They can </a:t>
            </a:r>
            <a:r>
              <a:rPr lang="tr-TR" sz="1800" dirty="0" err="1"/>
              <a:t>examine</a:t>
            </a:r>
            <a:r>
              <a:rPr lang="tr-TR" sz="1800" dirty="0"/>
              <a:t> </a:t>
            </a:r>
            <a:r>
              <a:rPr lang="tr-TR" sz="1800" dirty="0" err="1"/>
              <a:t>the</a:t>
            </a:r>
            <a:r>
              <a:rPr lang="tr-TR" sz="1800" dirty="0"/>
              <a:t> </a:t>
            </a:r>
            <a:r>
              <a:rPr lang="tr-TR" sz="1800" dirty="0" err="1"/>
              <a:t>code</a:t>
            </a:r>
            <a:r>
              <a:rPr lang="tr-TR" sz="1800" dirty="0"/>
              <a:t> </a:t>
            </a:r>
            <a:r>
              <a:rPr lang="tr-TR" sz="1800" dirty="0" err="1"/>
              <a:t>to</a:t>
            </a:r>
            <a:r>
              <a:rPr lang="tr-TR" sz="1800" dirty="0"/>
              <a:t> </a:t>
            </a:r>
            <a:r>
              <a:rPr lang="tr-TR" sz="1800" dirty="0" err="1"/>
              <a:t>make</a:t>
            </a:r>
            <a:r>
              <a:rPr lang="tr-TR" sz="1800" dirty="0"/>
              <a:t> sure </a:t>
            </a:r>
            <a:r>
              <a:rPr lang="tr-TR" sz="1800" dirty="0" err="1"/>
              <a:t>it's</a:t>
            </a:r>
            <a:r>
              <a:rPr lang="tr-TR" sz="1800" dirty="0"/>
              <a:t> not </a:t>
            </a:r>
            <a:r>
              <a:rPr lang="tr-TR" sz="1800" dirty="0" err="1"/>
              <a:t>doing</a:t>
            </a:r>
            <a:r>
              <a:rPr lang="tr-TR" sz="1800" dirty="0"/>
              <a:t> </a:t>
            </a:r>
            <a:r>
              <a:rPr lang="tr-TR" sz="1800" dirty="0" err="1"/>
              <a:t>anything</a:t>
            </a:r>
            <a:r>
              <a:rPr lang="tr-TR" sz="1800" dirty="0"/>
              <a:t> they </a:t>
            </a:r>
            <a:r>
              <a:rPr lang="tr-TR" sz="1800" dirty="0" err="1"/>
              <a:t>don't</a:t>
            </a:r>
            <a:r>
              <a:rPr lang="tr-TR" sz="1800" dirty="0"/>
              <a:t> </a:t>
            </a:r>
            <a:r>
              <a:rPr lang="tr-TR" sz="1800" dirty="0" err="1"/>
              <a:t>want</a:t>
            </a:r>
            <a:r>
              <a:rPr lang="tr-TR" sz="1800" dirty="0"/>
              <a:t> it </a:t>
            </a:r>
            <a:r>
              <a:rPr lang="tr-TR" sz="1800" dirty="0" err="1"/>
              <a:t>to</a:t>
            </a:r>
            <a:r>
              <a:rPr lang="tr-TR" sz="1800" dirty="0"/>
              <a:t> do, </a:t>
            </a:r>
            <a:r>
              <a:rPr lang="tr-TR" sz="1800" dirty="0" err="1"/>
              <a:t>and</a:t>
            </a:r>
            <a:r>
              <a:rPr lang="tr-TR" sz="1800" dirty="0"/>
              <a:t> they can </a:t>
            </a:r>
            <a:r>
              <a:rPr lang="tr-TR" sz="1800" dirty="0" err="1"/>
              <a:t>change</a:t>
            </a:r>
            <a:r>
              <a:rPr lang="tr-TR" sz="1800" dirty="0"/>
              <a:t> </a:t>
            </a:r>
            <a:r>
              <a:rPr lang="tr-TR" sz="1800" dirty="0" err="1"/>
              <a:t>parts</a:t>
            </a:r>
            <a:r>
              <a:rPr lang="tr-TR" sz="1800" dirty="0"/>
              <a:t> of it they </a:t>
            </a:r>
            <a:r>
              <a:rPr lang="tr-TR" sz="1800" dirty="0" err="1"/>
              <a:t>don't</a:t>
            </a:r>
            <a:r>
              <a:rPr lang="tr-TR" sz="1800" dirty="0"/>
              <a:t> </a:t>
            </a:r>
            <a:r>
              <a:rPr lang="tr-TR" sz="1800" dirty="0" err="1"/>
              <a:t>like</a:t>
            </a:r>
            <a:r>
              <a:rPr lang="tr-TR" sz="1800" dirty="0"/>
              <a:t>. </a:t>
            </a:r>
            <a:r>
              <a:rPr lang="tr-TR" sz="1800" dirty="0" err="1"/>
              <a:t>Users</a:t>
            </a:r>
            <a:r>
              <a:rPr lang="tr-TR" sz="1800" dirty="0"/>
              <a:t> </a:t>
            </a:r>
            <a:r>
              <a:rPr lang="tr-TR" sz="1800" dirty="0" err="1"/>
              <a:t>who</a:t>
            </a:r>
            <a:r>
              <a:rPr lang="tr-TR" sz="1800" dirty="0"/>
              <a:t> </a:t>
            </a:r>
            <a:r>
              <a:rPr lang="tr-TR" sz="1800" dirty="0" err="1"/>
              <a:t>aren't</a:t>
            </a:r>
            <a:r>
              <a:rPr lang="tr-TR" sz="1800" dirty="0"/>
              <a:t> </a:t>
            </a:r>
            <a:r>
              <a:rPr lang="tr-TR" sz="1800" dirty="0" err="1"/>
              <a:t>programmers</a:t>
            </a:r>
            <a:r>
              <a:rPr lang="tr-TR" sz="1800" dirty="0"/>
              <a:t> </a:t>
            </a:r>
            <a:r>
              <a:rPr lang="tr-TR" sz="1800" dirty="0" err="1"/>
              <a:t>also</a:t>
            </a:r>
            <a:r>
              <a:rPr lang="tr-TR" sz="1800" dirty="0"/>
              <a:t> </a:t>
            </a:r>
            <a:r>
              <a:rPr lang="tr-TR" sz="1800" dirty="0" err="1"/>
              <a:t>benefit</a:t>
            </a:r>
            <a:r>
              <a:rPr lang="tr-TR" sz="1800" dirty="0"/>
              <a:t> </a:t>
            </a:r>
            <a:r>
              <a:rPr lang="tr-TR" sz="1800" dirty="0" err="1"/>
              <a:t>from</a:t>
            </a:r>
            <a:r>
              <a:rPr lang="tr-TR" sz="1800" dirty="0"/>
              <a:t> </a:t>
            </a:r>
            <a:r>
              <a:rPr lang="tr-TR" sz="1800" dirty="0" err="1"/>
              <a:t>open</a:t>
            </a:r>
            <a:r>
              <a:rPr lang="tr-TR" sz="1800" dirty="0"/>
              <a:t> </a:t>
            </a:r>
            <a:r>
              <a:rPr lang="tr-TR" sz="1800" dirty="0" err="1"/>
              <a:t>source</a:t>
            </a:r>
            <a:r>
              <a:rPr lang="tr-TR" sz="1800" dirty="0"/>
              <a:t> software, </a:t>
            </a:r>
            <a:r>
              <a:rPr lang="tr-TR" sz="1800" dirty="0" err="1"/>
              <a:t>because</a:t>
            </a:r>
            <a:r>
              <a:rPr lang="tr-TR" sz="1800" dirty="0"/>
              <a:t> they can </a:t>
            </a:r>
            <a:r>
              <a:rPr lang="tr-TR" sz="1800" dirty="0" err="1"/>
              <a:t>use</a:t>
            </a:r>
            <a:r>
              <a:rPr lang="tr-TR" sz="1800" dirty="0"/>
              <a:t> </a:t>
            </a:r>
            <a:r>
              <a:rPr lang="tr-TR" sz="1800" dirty="0" err="1"/>
              <a:t>this</a:t>
            </a:r>
            <a:r>
              <a:rPr lang="tr-TR" sz="1800" dirty="0"/>
              <a:t> software </a:t>
            </a:r>
            <a:r>
              <a:rPr lang="tr-TR" sz="1800" dirty="0" err="1"/>
              <a:t>for</a:t>
            </a:r>
            <a:r>
              <a:rPr lang="tr-TR" sz="1800" dirty="0"/>
              <a:t> </a:t>
            </a:r>
            <a:r>
              <a:rPr lang="tr-TR" sz="1800" dirty="0" err="1"/>
              <a:t>any</a:t>
            </a:r>
            <a:r>
              <a:rPr lang="tr-TR" sz="1800" dirty="0"/>
              <a:t> </a:t>
            </a:r>
            <a:r>
              <a:rPr lang="tr-TR" sz="1800" dirty="0" err="1"/>
              <a:t>purpose</a:t>
            </a:r>
            <a:r>
              <a:rPr lang="tr-TR" sz="1800" dirty="0"/>
              <a:t> they </a:t>
            </a:r>
            <a:r>
              <a:rPr lang="tr-TR" sz="1800" dirty="0" err="1"/>
              <a:t>wish</a:t>
            </a:r>
            <a:r>
              <a:rPr lang="tr-TR" sz="1800" dirty="0"/>
              <a:t>—not </a:t>
            </a:r>
            <a:r>
              <a:rPr lang="tr-TR" sz="1800" dirty="0" err="1"/>
              <a:t>merely</a:t>
            </a:r>
            <a:r>
              <a:rPr lang="tr-TR" sz="1800" dirty="0"/>
              <a:t> </a:t>
            </a:r>
            <a:r>
              <a:rPr lang="tr-TR" sz="1800" dirty="0" err="1"/>
              <a:t>the</a:t>
            </a:r>
            <a:r>
              <a:rPr lang="tr-TR" sz="1800" dirty="0"/>
              <a:t> </a:t>
            </a:r>
            <a:r>
              <a:rPr lang="tr-TR" sz="1800" dirty="0" err="1"/>
              <a:t>way</a:t>
            </a:r>
            <a:r>
              <a:rPr lang="tr-TR" sz="1800" dirty="0"/>
              <a:t> </a:t>
            </a:r>
            <a:r>
              <a:rPr lang="tr-TR" sz="1800" dirty="0" err="1"/>
              <a:t>someone</a:t>
            </a:r>
            <a:r>
              <a:rPr lang="tr-TR" sz="1800" dirty="0"/>
              <a:t> else </a:t>
            </a:r>
            <a:r>
              <a:rPr lang="tr-TR" sz="1800" dirty="0" err="1"/>
              <a:t>thinks</a:t>
            </a:r>
            <a:r>
              <a:rPr lang="tr-TR" sz="1800" dirty="0"/>
              <a:t> they </a:t>
            </a:r>
            <a:r>
              <a:rPr lang="tr-TR" sz="1800" dirty="0" err="1"/>
              <a:t>should</a:t>
            </a:r>
            <a:r>
              <a:rPr lang="tr-TR" sz="1800" dirty="0"/>
              <a:t>.</a:t>
            </a:r>
            <a:endParaRPr sz="1800" dirty="0"/>
          </a:p>
          <a:p>
            <a:pPr marL="0" marR="901700" lvl="0" indent="0" algn="l" rtl="0">
              <a:lnSpc>
                <a:spcPct val="100000"/>
              </a:lnSpc>
              <a:spcBef>
                <a:spcPts val="0"/>
              </a:spcBef>
              <a:spcAft>
                <a:spcPts val="0"/>
              </a:spcAft>
              <a:buNone/>
            </a:pPr>
            <a:endParaRPr sz="1800" b="1" dirty="0"/>
          </a:p>
          <a:p>
            <a:pPr marL="0" marR="901700" lvl="0" indent="0" algn="l" rtl="0">
              <a:lnSpc>
                <a:spcPct val="100000"/>
              </a:lnSpc>
              <a:spcBef>
                <a:spcPts val="0"/>
              </a:spcBef>
              <a:spcAft>
                <a:spcPts val="0"/>
              </a:spcAft>
              <a:buNone/>
            </a:pPr>
            <a:r>
              <a:rPr lang="tr-TR" sz="1800" b="1" dirty="0"/>
              <a:t>Training.</a:t>
            </a:r>
            <a:r>
              <a:rPr lang="tr-TR" sz="1800" dirty="0"/>
              <a:t> </a:t>
            </a:r>
            <a:r>
              <a:rPr lang="tr-TR" sz="1800" dirty="0" err="1"/>
              <a:t>Other</a:t>
            </a:r>
            <a:r>
              <a:rPr lang="tr-TR" sz="1800" dirty="0"/>
              <a:t> </a:t>
            </a:r>
            <a:r>
              <a:rPr lang="tr-TR" sz="1800" dirty="0" err="1"/>
              <a:t>people</a:t>
            </a:r>
            <a:r>
              <a:rPr lang="tr-TR" sz="1800" dirty="0"/>
              <a:t> </a:t>
            </a:r>
            <a:r>
              <a:rPr lang="tr-TR" sz="1800" dirty="0" err="1"/>
              <a:t>like</a:t>
            </a:r>
            <a:r>
              <a:rPr lang="tr-TR" sz="1800" dirty="0"/>
              <a:t> </a:t>
            </a:r>
            <a:r>
              <a:rPr lang="tr-TR" sz="1800" dirty="0" err="1"/>
              <a:t>open</a:t>
            </a:r>
            <a:r>
              <a:rPr lang="tr-TR" sz="1800" dirty="0"/>
              <a:t> </a:t>
            </a:r>
            <a:r>
              <a:rPr lang="tr-TR" sz="1800" dirty="0" err="1"/>
              <a:t>source</a:t>
            </a:r>
            <a:r>
              <a:rPr lang="tr-TR" sz="1800" dirty="0"/>
              <a:t> software </a:t>
            </a:r>
            <a:r>
              <a:rPr lang="tr-TR" sz="1800" dirty="0" err="1"/>
              <a:t>because</a:t>
            </a:r>
            <a:r>
              <a:rPr lang="tr-TR" sz="1800" dirty="0"/>
              <a:t> it </a:t>
            </a:r>
            <a:r>
              <a:rPr lang="tr-TR" sz="1800" dirty="0" err="1"/>
              <a:t>helps</a:t>
            </a:r>
            <a:r>
              <a:rPr lang="tr-TR" sz="1800" dirty="0"/>
              <a:t> </a:t>
            </a:r>
            <a:r>
              <a:rPr lang="tr-TR" sz="1800" dirty="0" err="1"/>
              <a:t>them</a:t>
            </a:r>
            <a:r>
              <a:rPr lang="tr-TR" sz="1800" dirty="0"/>
              <a:t> </a:t>
            </a:r>
            <a:r>
              <a:rPr lang="tr-TR" sz="1800" dirty="0" err="1">
                <a:uFill>
                  <a:noFill/>
                </a:uFill>
                <a:hlinkClick r:id="rId4"/>
              </a:rPr>
              <a:t>become</a:t>
            </a:r>
            <a:r>
              <a:rPr lang="tr-TR" sz="1800" dirty="0">
                <a:uFill>
                  <a:noFill/>
                </a:uFill>
                <a:hlinkClick r:id="rId4"/>
              </a:rPr>
              <a:t> </a:t>
            </a:r>
            <a:r>
              <a:rPr lang="tr-TR" sz="1800" dirty="0" err="1">
                <a:uFill>
                  <a:noFill/>
                </a:uFill>
                <a:hlinkClick r:id="rId4"/>
              </a:rPr>
              <a:t>better</a:t>
            </a:r>
            <a:r>
              <a:rPr lang="tr-TR" sz="1800" dirty="0">
                <a:uFill>
                  <a:noFill/>
                </a:uFill>
                <a:hlinkClick r:id="rId4"/>
              </a:rPr>
              <a:t> </a:t>
            </a:r>
            <a:r>
              <a:rPr lang="tr-TR" sz="1800" dirty="0" err="1">
                <a:uFill>
                  <a:noFill/>
                </a:uFill>
                <a:hlinkClick r:id="rId4"/>
              </a:rPr>
              <a:t>programmers</a:t>
            </a:r>
            <a:r>
              <a:rPr lang="tr-TR" sz="1800" dirty="0"/>
              <a:t>. </a:t>
            </a:r>
            <a:r>
              <a:rPr lang="tr-TR" sz="1800" dirty="0" err="1"/>
              <a:t>Because</a:t>
            </a:r>
            <a:r>
              <a:rPr lang="tr-TR" sz="1800" dirty="0"/>
              <a:t> </a:t>
            </a:r>
            <a:r>
              <a:rPr lang="tr-TR" sz="1800" dirty="0" err="1"/>
              <a:t>open</a:t>
            </a:r>
            <a:r>
              <a:rPr lang="tr-TR" sz="1800" dirty="0"/>
              <a:t> </a:t>
            </a:r>
            <a:r>
              <a:rPr lang="tr-TR" sz="1800" dirty="0" err="1"/>
              <a:t>source</a:t>
            </a:r>
            <a:r>
              <a:rPr lang="tr-TR" sz="1800" dirty="0"/>
              <a:t> </a:t>
            </a:r>
            <a:r>
              <a:rPr lang="tr-TR" sz="1800" dirty="0" err="1"/>
              <a:t>code</a:t>
            </a:r>
            <a:r>
              <a:rPr lang="tr-TR" sz="1800" dirty="0"/>
              <a:t> is </a:t>
            </a:r>
            <a:r>
              <a:rPr lang="tr-TR" sz="1800" dirty="0" err="1"/>
              <a:t>publicly</a:t>
            </a:r>
            <a:r>
              <a:rPr lang="tr-TR" sz="1800" dirty="0"/>
              <a:t> </a:t>
            </a:r>
            <a:r>
              <a:rPr lang="tr-TR" sz="1800" dirty="0" err="1"/>
              <a:t>accessible</a:t>
            </a:r>
            <a:r>
              <a:rPr lang="tr-TR" sz="1800" dirty="0"/>
              <a:t>, </a:t>
            </a:r>
            <a:r>
              <a:rPr lang="tr-TR" sz="1800" dirty="0" err="1"/>
              <a:t>students</a:t>
            </a:r>
            <a:r>
              <a:rPr lang="tr-TR" sz="1800" dirty="0"/>
              <a:t> can </a:t>
            </a:r>
            <a:r>
              <a:rPr lang="tr-TR" sz="1800" dirty="0" err="1"/>
              <a:t>easily</a:t>
            </a:r>
            <a:r>
              <a:rPr lang="tr-TR" sz="1800" dirty="0"/>
              <a:t> </a:t>
            </a:r>
            <a:r>
              <a:rPr lang="tr-TR" sz="1800" dirty="0" err="1"/>
              <a:t>study</a:t>
            </a:r>
            <a:r>
              <a:rPr lang="tr-TR" sz="1800" dirty="0"/>
              <a:t> it as they </a:t>
            </a:r>
            <a:r>
              <a:rPr lang="tr-TR" sz="1800" dirty="0" err="1"/>
              <a:t>learn</a:t>
            </a:r>
            <a:r>
              <a:rPr lang="tr-TR" sz="1800" dirty="0"/>
              <a:t> </a:t>
            </a:r>
            <a:r>
              <a:rPr lang="tr-TR" sz="1800" dirty="0" err="1"/>
              <a:t>to</a:t>
            </a:r>
            <a:r>
              <a:rPr lang="tr-TR" sz="1800" dirty="0"/>
              <a:t> </a:t>
            </a:r>
            <a:r>
              <a:rPr lang="tr-TR" sz="1800" dirty="0" err="1"/>
              <a:t>make</a:t>
            </a:r>
            <a:r>
              <a:rPr lang="tr-TR" sz="1800" dirty="0"/>
              <a:t> </a:t>
            </a:r>
            <a:r>
              <a:rPr lang="tr-TR" sz="1800" dirty="0" err="1"/>
              <a:t>better</a:t>
            </a:r>
            <a:r>
              <a:rPr lang="tr-TR" sz="1800" dirty="0"/>
              <a:t> software. </a:t>
            </a:r>
            <a:r>
              <a:rPr lang="tr-TR" sz="1800" dirty="0" err="1"/>
              <a:t>Students</a:t>
            </a:r>
            <a:r>
              <a:rPr lang="tr-TR" sz="1800" dirty="0"/>
              <a:t> can </a:t>
            </a:r>
            <a:r>
              <a:rPr lang="tr-TR" sz="1800" dirty="0" err="1"/>
              <a:t>also</a:t>
            </a:r>
            <a:r>
              <a:rPr lang="tr-TR" sz="1800" dirty="0"/>
              <a:t> </a:t>
            </a:r>
            <a:r>
              <a:rPr lang="tr-TR" sz="1800" dirty="0" err="1"/>
              <a:t>share</a:t>
            </a:r>
            <a:r>
              <a:rPr lang="tr-TR" sz="1800" dirty="0"/>
              <a:t> </a:t>
            </a:r>
            <a:r>
              <a:rPr lang="tr-TR" sz="1800" dirty="0" err="1"/>
              <a:t>their</a:t>
            </a:r>
            <a:r>
              <a:rPr lang="tr-TR" sz="1800" dirty="0"/>
              <a:t> </a:t>
            </a:r>
            <a:r>
              <a:rPr lang="tr-TR" sz="1800" dirty="0" err="1"/>
              <a:t>work</a:t>
            </a:r>
            <a:r>
              <a:rPr lang="tr-TR" sz="1800" dirty="0"/>
              <a:t> </a:t>
            </a:r>
            <a:r>
              <a:rPr lang="tr-TR" sz="1800" dirty="0" err="1"/>
              <a:t>with</a:t>
            </a:r>
            <a:r>
              <a:rPr lang="tr-TR" sz="1800" dirty="0"/>
              <a:t> </a:t>
            </a:r>
            <a:r>
              <a:rPr lang="tr-TR" sz="1800" dirty="0" err="1"/>
              <a:t>others</a:t>
            </a:r>
            <a:r>
              <a:rPr lang="tr-TR" sz="1800" dirty="0"/>
              <a:t>, </a:t>
            </a:r>
            <a:r>
              <a:rPr lang="tr-TR" sz="1800" dirty="0" err="1"/>
              <a:t>inviting</a:t>
            </a:r>
            <a:r>
              <a:rPr lang="tr-TR" sz="1800" dirty="0"/>
              <a:t> </a:t>
            </a:r>
            <a:r>
              <a:rPr lang="tr-TR" sz="1800" dirty="0" err="1"/>
              <a:t>comment</a:t>
            </a:r>
            <a:r>
              <a:rPr lang="tr-TR" sz="1800" dirty="0"/>
              <a:t> </a:t>
            </a:r>
            <a:r>
              <a:rPr lang="tr-TR" sz="1800" dirty="0" err="1"/>
              <a:t>and</a:t>
            </a:r>
            <a:r>
              <a:rPr lang="tr-TR" sz="1800" dirty="0"/>
              <a:t> </a:t>
            </a:r>
            <a:r>
              <a:rPr lang="tr-TR" sz="1800" dirty="0" err="1"/>
              <a:t>critique</a:t>
            </a:r>
            <a:r>
              <a:rPr lang="tr-TR" sz="1800" dirty="0"/>
              <a:t>, as they </a:t>
            </a:r>
            <a:r>
              <a:rPr lang="tr-TR" sz="1800" dirty="0" err="1"/>
              <a:t>develop</a:t>
            </a:r>
            <a:r>
              <a:rPr lang="tr-TR" sz="1800" dirty="0"/>
              <a:t> </a:t>
            </a:r>
            <a:r>
              <a:rPr lang="tr-TR" sz="1800" dirty="0" err="1"/>
              <a:t>their</a:t>
            </a:r>
            <a:r>
              <a:rPr lang="tr-TR" sz="1800" dirty="0"/>
              <a:t> </a:t>
            </a:r>
            <a:r>
              <a:rPr lang="tr-TR" sz="1800" dirty="0" err="1"/>
              <a:t>skills</a:t>
            </a:r>
            <a:r>
              <a:rPr lang="tr-TR" sz="1800" dirty="0"/>
              <a:t>. </a:t>
            </a:r>
            <a:r>
              <a:rPr lang="tr-TR" sz="1800" dirty="0" err="1"/>
              <a:t>When</a:t>
            </a:r>
            <a:r>
              <a:rPr lang="tr-TR" sz="1800" dirty="0"/>
              <a:t> </a:t>
            </a:r>
            <a:r>
              <a:rPr lang="tr-TR" sz="1800" dirty="0" err="1"/>
              <a:t>people</a:t>
            </a:r>
            <a:r>
              <a:rPr lang="tr-TR" sz="1800" dirty="0"/>
              <a:t> </a:t>
            </a:r>
            <a:r>
              <a:rPr lang="tr-TR" sz="1800" dirty="0" err="1"/>
              <a:t>discover</a:t>
            </a:r>
            <a:r>
              <a:rPr lang="tr-TR" sz="1800" dirty="0"/>
              <a:t> </a:t>
            </a:r>
            <a:r>
              <a:rPr lang="tr-TR" sz="1800" dirty="0" err="1"/>
              <a:t>mistakes</a:t>
            </a:r>
            <a:r>
              <a:rPr lang="tr-TR" sz="1800" dirty="0"/>
              <a:t> in </a:t>
            </a:r>
            <a:r>
              <a:rPr lang="tr-TR" sz="1800" dirty="0" err="1"/>
              <a:t>programs</a:t>
            </a:r>
            <a:r>
              <a:rPr lang="tr-TR" sz="1800" dirty="0"/>
              <a:t>' </a:t>
            </a:r>
            <a:r>
              <a:rPr lang="tr-TR" sz="1800" dirty="0" err="1"/>
              <a:t>source</a:t>
            </a:r>
            <a:r>
              <a:rPr lang="tr-TR" sz="1800" dirty="0"/>
              <a:t> </a:t>
            </a:r>
            <a:r>
              <a:rPr lang="tr-TR" sz="1800" dirty="0" err="1"/>
              <a:t>code</a:t>
            </a:r>
            <a:r>
              <a:rPr lang="tr-TR" sz="1800" dirty="0"/>
              <a:t>, they can </a:t>
            </a:r>
            <a:r>
              <a:rPr lang="tr-TR" sz="1800" dirty="0" err="1"/>
              <a:t>share</a:t>
            </a:r>
            <a:r>
              <a:rPr lang="tr-TR" sz="1800" dirty="0"/>
              <a:t> </a:t>
            </a:r>
            <a:r>
              <a:rPr lang="tr-TR" sz="1800" dirty="0" err="1"/>
              <a:t>those</a:t>
            </a:r>
            <a:r>
              <a:rPr lang="tr-TR" sz="1800" dirty="0"/>
              <a:t> </a:t>
            </a:r>
            <a:r>
              <a:rPr lang="tr-TR" sz="1800" dirty="0" err="1"/>
              <a:t>mistakes</a:t>
            </a:r>
            <a:r>
              <a:rPr lang="tr-TR" sz="1800" dirty="0"/>
              <a:t> </a:t>
            </a:r>
            <a:r>
              <a:rPr lang="tr-TR" sz="1800" dirty="0" err="1"/>
              <a:t>with</a:t>
            </a:r>
            <a:r>
              <a:rPr lang="tr-TR" sz="1800" dirty="0"/>
              <a:t> </a:t>
            </a:r>
            <a:r>
              <a:rPr lang="tr-TR" sz="1800" dirty="0" err="1"/>
              <a:t>others</a:t>
            </a:r>
            <a:r>
              <a:rPr lang="tr-TR" sz="1800" dirty="0"/>
              <a:t> </a:t>
            </a:r>
            <a:r>
              <a:rPr lang="tr-TR" sz="1800" dirty="0" err="1"/>
              <a:t>to</a:t>
            </a:r>
            <a:r>
              <a:rPr lang="tr-TR" sz="1800" dirty="0"/>
              <a:t> </a:t>
            </a:r>
            <a:r>
              <a:rPr lang="tr-TR" sz="1800" dirty="0" err="1"/>
              <a:t>help</a:t>
            </a:r>
            <a:r>
              <a:rPr lang="tr-TR" sz="1800" dirty="0"/>
              <a:t> </a:t>
            </a:r>
            <a:r>
              <a:rPr lang="tr-TR" sz="1800" dirty="0" err="1"/>
              <a:t>them</a:t>
            </a:r>
            <a:r>
              <a:rPr lang="tr-TR" sz="1800" dirty="0"/>
              <a:t> </a:t>
            </a:r>
            <a:r>
              <a:rPr lang="tr-TR" sz="1800" dirty="0" err="1"/>
              <a:t>avoid</a:t>
            </a:r>
            <a:r>
              <a:rPr lang="tr-TR" sz="1800" dirty="0"/>
              <a:t> </a:t>
            </a:r>
            <a:r>
              <a:rPr lang="tr-TR" sz="1800" dirty="0" err="1"/>
              <a:t>making</a:t>
            </a:r>
            <a:r>
              <a:rPr lang="tr-TR" sz="1800" dirty="0"/>
              <a:t> </a:t>
            </a:r>
            <a:r>
              <a:rPr lang="tr-TR" sz="1800" dirty="0" err="1"/>
              <a:t>those</a:t>
            </a:r>
            <a:r>
              <a:rPr lang="tr-TR" sz="1800" dirty="0"/>
              <a:t> </a:t>
            </a:r>
            <a:r>
              <a:rPr lang="tr-TR" sz="1800" dirty="0" err="1"/>
              <a:t>same</a:t>
            </a:r>
            <a:r>
              <a:rPr lang="tr-TR" sz="1800" dirty="0"/>
              <a:t> </a:t>
            </a:r>
            <a:r>
              <a:rPr lang="tr-TR" sz="1800" dirty="0" err="1"/>
              <a:t>mistakes</a:t>
            </a:r>
            <a:r>
              <a:rPr lang="tr-TR" sz="1800" dirty="0"/>
              <a:t> </a:t>
            </a:r>
            <a:r>
              <a:rPr lang="tr-TR" sz="1800" dirty="0" err="1"/>
              <a:t>themselves</a:t>
            </a:r>
            <a:r>
              <a:rPr lang="tr-TR" sz="1800" dirty="0"/>
              <a:t>.</a:t>
            </a:r>
            <a:endParaRPr sz="1800" dirty="0"/>
          </a:p>
          <a:p>
            <a:pPr marL="0" marR="901700" lvl="0" indent="0" algn="l" rtl="0">
              <a:lnSpc>
                <a:spcPct val="100000"/>
              </a:lnSpc>
              <a:spcBef>
                <a:spcPts val="0"/>
              </a:spcBef>
              <a:spcAft>
                <a:spcPts val="0"/>
              </a:spcAft>
              <a:buNone/>
            </a:pPr>
            <a:endParaRPr sz="1800" b="1" dirty="0"/>
          </a:p>
          <a:p>
            <a:pPr marL="0" marR="901700" lvl="0" indent="0" algn="l" rtl="0">
              <a:lnSpc>
                <a:spcPct val="100000"/>
              </a:lnSpc>
              <a:spcBef>
                <a:spcPts val="0"/>
              </a:spcBef>
              <a:spcAft>
                <a:spcPts val="0"/>
              </a:spcAft>
              <a:buNone/>
            </a:pPr>
            <a:r>
              <a:rPr lang="tr-TR" sz="1800" b="1" dirty="0"/>
              <a:t>Security.</a:t>
            </a:r>
            <a:r>
              <a:rPr lang="tr-TR" sz="1800" dirty="0"/>
              <a:t> </a:t>
            </a:r>
            <a:r>
              <a:rPr lang="tr-TR" sz="1800" dirty="0" err="1"/>
              <a:t>Some</a:t>
            </a:r>
            <a:r>
              <a:rPr lang="tr-TR" sz="1800" dirty="0"/>
              <a:t> </a:t>
            </a:r>
            <a:r>
              <a:rPr lang="tr-TR" sz="1800" dirty="0" err="1"/>
              <a:t>people</a:t>
            </a:r>
            <a:r>
              <a:rPr lang="tr-TR" sz="1800" dirty="0"/>
              <a:t> </a:t>
            </a:r>
            <a:r>
              <a:rPr lang="tr-TR" sz="1800" dirty="0" err="1"/>
              <a:t>prefer</a:t>
            </a:r>
            <a:r>
              <a:rPr lang="tr-TR" sz="1800" dirty="0"/>
              <a:t> </a:t>
            </a:r>
            <a:r>
              <a:rPr lang="tr-TR" sz="1800" dirty="0" err="1"/>
              <a:t>open</a:t>
            </a:r>
            <a:r>
              <a:rPr lang="tr-TR" sz="1800" dirty="0"/>
              <a:t> </a:t>
            </a:r>
            <a:r>
              <a:rPr lang="tr-TR" sz="1800" dirty="0" err="1"/>
              <a:t>source</a:t>
            </a:r>
            <a:r>
              <a:rPr lang="tr-TR" sz="1800" dirty="0"/>
              <a:t> software </a:t>
            </a:r>
            <a:r>
              <a:rPr lang="tr-TR" sz="1800" dirty="0" err="1"/>
              <a:t>because</a:t>
            </a:r>
            <a:r>
              <a:rPr lang="tr-TR" sz="1800" dirty="0"/>
              <a:t> they </a:t>
            </a:r>
            <a:r>
              <a:rPr lang="tr-TR" sz="1800" dirty="0" err="1"/>
              <a:t>consider</a:t>
            </a:r>
            <a:r>
              <a:rPr lang="tr-TR" sz="1800" dirty="0"/>
              <a:t> it </a:t>
            </a:r>
            <a:r>
              <a:rPr lang="tr-TR" sz="1800" dirty="0" err="1"/>
              <a:t>more</a:t>
            </a:r>
            <a:r>
              <a:rPr lang="tr-TR" sz="1800" dirty="0"/>
              <a:t> </a:t>
            </a:r>
            <a:r>
              <a:rPr lang="tr-TR" sz="1800" dirty="0" err="1">
                <a:uFill>
                  <a:noFill/>
                </a:uFill>
                <a:hlinkClick r:id="rId5"/>
              </a:rPr>
              <a:t>secure</a:t>
            </a:r>
            <a:r>
              <a:rPr lang="tr-TR" sz="1800" dirty="0"/>
              <a:t> </a:t>
            </a:r>
            <a:r>
              <a:rPr lang="tr-TR" sz="1800" dirty="0" err="1"/>
              <a:t>and</a:t>
            </a:r>
            <a:r>
              <a:rPr lang="tr-TR" sz="1800" dirty="0"/>
              <a:t> </a:t>
            </a:r>
            <a:r>
              <a:rPr lang="tr-TR" sz="1800" dirty="0" err="1"/>
              <a:t>stable</a:t>
            </a:r>
            <a:r>
              <a:rPr lang="tr-TR" sz="1800" dirty="0"/>
              <a:t> </a:t>
            </a:r>
            <a:r>
              <a:rPr lang="tr-TR" sz="1800" dirty="0" err="1"/>
              <a:t>than</a:t>
            </a:r>
            <a:r>
              <a:rPr lang="tr-TR" sz="1800" dirty="0"/>
              <a:t> </a:t>
            </a:r>
            <a:r>
              <a:rPr lang="tr-TR" sz="1800" dirty="0" err="1"/>
              <a:t>proprietary</a:t>
            </a:r>
            <a:r>
              <a:rPr lang="tr-TR" sz="1800" dirty="0"/>
              <a:t> software. </a:t>
            </a:r>
            <a:r>
              <a:rPr lang="tr-TR" sz="1800" dirty="0" err="1"/>
              <a:t>Because</a:t>
            </a:r>
            <a:r>
              <a:rPr lang="tr-TR" sz="1800" dirty="0"/>
              <a:t> </a:t>
            </a:r>
            <a:r>
              <a:rPr lang="tr-TR" sz="1800" dirty="0" err="1"/>
              <a:t>anyone</a:t>
            </a:r>
            <a:r>
              <a:rPr lang="tr-TR" sz="1800" dirty="0"/>
              <a:t> can </a:t>
            </a:r>
            <a:r>
              <a:rPr lang="tr-TR" sz="1800" dirty="0" err="1"/>
              <a:t>view</a:t>
            </a:r>
            <a:r>
              <a:rPr lang="tr-TR" sz="1800" dirty="0"/>
              <a:t> </a:t>
            </a:r>
            <a:r>
              <a:rPr lang="tr-TR" sz="1800" dirty="0" err="1"/>
              <a:t>and</a:t>
            </a:r>
            <a:r>
              <a:rPr lang="tr-TR" sz="1800" dirty="0"/>
              <a:t> </a:t>
            </a:r>
            <a:r>
              <a:rPr lang="tr-TR" sz="1800" dirty="0" err="1"/>
              <a:t>modify</a:t>
            </a:r>
            <a:r>
              <a:rPr lang="tr-TR" sz="1800" dirty="0"/>
              <a:t> </a:t>
            </a:r>
            <a:r>
              <a:rPr lang="tr-TR" sz="1800" dirty="0" err="1"/>
              <a:t>open</a:t>
            </a:r>
            <a:r>
              <a:rPr lang="tr-TR" sz="1800" dirty="0"/>
              <a:t> </a:t>
            </a:r>
            <a:r>
              <a:rPr lang="tr-TR" sz="1800" dirty="0" err="1"/>
              <a:t>source</a:t>
            </a:r>
            <a:r>
              <a:rPr lang="tr-TR" sz="1800" dirty="0"/>
              <a:t> software, </a:t>
            </a:r>
            <a:r>
              <a:rPr lang="tr-TR" sz="1800" dirty="0" err="1"/>
              <a:t>someone</a:t>
            </a:r>
            <a:r>
              <a:rPr lang="tr-TR" sz="1800" dirty="0"/>
              <a:t> </a:t>
            </a:r>
            <a:r>
              <a:rPr lang="tr-TR" sz="1800" dirty="0" err="1"/>
              <a:t>might</a:t>
            </a:r>
            <a:r>
              <a:rPr lang="tr-TR" sz="1800" dirty="0"/>
              <a:t> spot </a:t>
            </a:r>
            <a:r>
              <a:rPr lang="tr-TR" sz="1800" dirty="0" err="1"/>
              <a:t>and</a:t>
            </a:r>
            <a:r>
              <a:rPr lang="tr-TR" sz="1800" dirty="0"/>
              <a:t> </a:t>
            </a:r>
            <a:r>
              <a:rPr lang="tr-TR" sz="1800" dirty="0" err="1"/>
              <a:t>correct</a:t>
            </a:r>
            <a:r>
              <a:rPr lang="tr-TR" sz="1800" dirty="0"/>
              <a:t> </a:t>
            </a:r>
            <a:r>
              <a:rPr lang="tr-TR" sz="1800" dirty="0" err="1"/>
              <a:t>errors</a:t>
            </a:r>
            <a:r>
              <a:rPr lang="tr-TR" sz="1800" dirty="0"/>
              <a:t> </a:t>
            </a:r>
            <a:r>
              <a:rPr lang="tr-TR" sz="1800" dirty="0" err="1"/>
              <a:t>or</a:t>
            </a:r>
            <a:r>
              <a:rPr lang="tr-TR" sz="1800" dirty="0"/>
              <a:t> </a:t>
            </a:r>
            <a:r>
              <a:rPr lang="tr-TR" sz="1800" dirty="0" err="1"/>
              <a:t>omissions</a:t>
            </a:r>
            <a:r>
              <a:rPr lang="tr-TR" sz="1800" dirty="0"/>
              <a:t> </a:t>
            </a:r>
            <a:r>
              <a:rPr lang="tr-TR" sz="1800" dirty="0" err="1"/>
              <a:t>that</a:t>
            </a:r>
            <a:r>
              <a:rPr lang="tr-TR" sz="1800" dirty="0"/>
              <a:t> a </a:t>
            </a:r>
            <a:r>
              <a:rPr lang="tr-TR" sz="1800" dirty="0" err="1"/>
              <a:t>program's</a:t>
            </a:r>
            <a:r>
              <a:rPr lang="tr-TR" sz="1800" dirty="0"/>
              <a:t> </a:t>
            </a:r>
            <a:r>
              <a:rPr lang="tr-TR" sz="1800" dirty="0" err="1"/>
              <a:t>original</a:t>
            </a:r>
            <a:r>
              <a:rPr lang="tr-TR" sz="1800" dirty="0"/>
              <a:t> </a:t>
            </a:r>
            <a:r>
              <a:rPr lang="tr-TR" sz="1800" dirty="0" err="1"/>
              <a:t>authors</a:t>
            </a:r>
            <a:r>
              <a:rPr lang="tr-TR" sz="1800" dirty="0"/>
              <a:t> </a:t>
            </a:r>
            <a:r>
              <a:rPr lang="tr-TR" sz="1800" dirty="0" err="1"/>
              <a:t>might</a:t>
            </a:r>
            <a:r>
              <a:rPr lang="tr-TR" sz="1800" dirty="0"/>
              <a:t> </a:t>
            </a:r>
            <a:r>
              <a:rPr lang="tr-TR" sz="1800" dirty="0" err="1"/>
              <a:t>have</a:t>
            </a:r>
            <a:r>
              <a:rPr lang="tr-TR" sz="1800" dirty="0"/>
              <a:t> </a:t>
            </a:r>
            <a:r>
              <a:rPr lang="tr-TR" sz="1800" dirty="0" err="1"/>
              <a:t>missed</a:t>
            </a:r>
            <a:r>
              <a:rPr lang="tr-TR" sz="1800" dirty="0"/>
              <a:t>. </a:t>
            </a:r>
            <a:r>
              <a:rPr lang="tr-TR" sz="1800" dirty="0" err="1"/>
              <a:t>And</a:t>
            </a:r>
            <a:r>
              <a:rPr lang="tr-TR" sz="1800" dirty="0"/>
              <a:t> </a:t>
            </a:r>
            <a:r>
              <a:rPr lang="tr-TR" sz="1800" dirty="0" err="1"/>
              <a:t>because</a:t>
            </a:r>
            <a:r>
              <a:rPr lang="tr-TR" sz="1800" dirty="0"/>
              <a:t> </a:t>
            </a:r>
            <a:r>
              <a:rPr lang="tr-TR" sz="1800" dirty="0" err="1"/>
              <a:t>so</a:t>
            </a:r>
            <a:r>
              <a:rPr lang="tr-TR" sz="1800" dirty="0"/>
              <a:t> </a:t>
            </a:r>
            <a:r>
              <a:rPr lang="tr-TR" sz="1800" dirty="0" err="1"/>
              <a:t>many</a:t>
            </a:r>
            <a:r>
              <a:rPr lang="tr-TR" sz="1800" dirty="0"/>
              <a:t> </a:t>
            </a:r>
            <a:r>
              <a:rPr lang="tr-TR" sz="1800" dirty="0" err="1"/>
              <a:t>programmers</a:t>
            </a:r>
            <a:r>
              <a:rPr lang="tr-TR" sz="1800" dirty="0"/>
              <a:t> can </a:t>
            </a:r>
            <a:r>
              <a:rPr lang="tr-TR" sz="1800" dirty="0" err="1"/>
              <a:t>work</a:t>
            </a:r>
            <a:r>
              <a:rPr lang="tr-TR" sz="1800" dirty="0"/>
              <a:t> on a </a:t>
            </a:r>
            <a:r>
              <a:rPr lang="tr-TR" sz="1800" dirty="0" err="1"/>
              <a:t>piece</a:t>
            </a:r>
            <a:r>
              <a:rPr lang="tr-TR" sz="1800" dirty="0"/>
              <a:t> of </a:t>
            </a:r>
            <a:r>
              <a:rPr lang="tr-TR" sz="1800" dirty="0" err="1"/>
              <a:t>open</a:t>
            </a:r>
            <a:r>
              <a:rPr lang="tr-TR" sz="1800" dirty="0"/>
              <a:t> </a:t>
            </a:r>
            <a:r>
              <a:rPr lang="tr-TR" sz="1800" dirty="0" err="1"/>
              <a:t>source</a:t>
            </a:r>
            <a:r>
              <a:rPr lang="tr-TR" sz="1800" dirty="0"/>
              <a:t> software </a:t>
            </a:r>
            <a:r>
              <a:rPr lang="tr-TR" sz="1800" dirty="0" err="1"/>
              <a:t>without</a:t>
            </a:r>
            <a:r>
              <a:rPr lang="tr-TR" sz="1800" dirty="0"/>
              <a:t> </a:t>
            </a:r>
            <a:r>
              <a:rPr lang="tr-TR" sz="1800" dirty="0" err="1"/>
              <a:t>asking</a:t>
            </a:r>
            <a:r>
              <a:rPr lang="tr-TR" sz="1800" dirty="0"/>
              <a:t> </a:t>
            </a:r>
            <a:r>
              <a:rPr lang="tr-TR" sz="1800" dirty="0" err="1"/>
              <a:t>for</a:t>
            </a:r>
            <a:r>
              <a:rPr lang="tr-TR" sz="1800" dirty="0"/>
              <a:t> </a:t>
            </a:r>
            <a:r>
              <a:rPr lang="tr-TR" sz="1800" dirty="0" err="1"/>
              <a:t>permission</a:t>
            </a:r>
            <a:r>
              <a:rPr lang="tr-TR" sz="1800" dirty="0"/>
              <a:t> </a:t>
            </a:r>
            <a:r>
              <a:rPr lang="tr-TR" sz="1800" dirty="0" err="1"/>
              <a:t>from</a:t>
            </a:r>
            <a:r>
              <a:rPr lang="tr-TR" sz="1800" dirty="0"/>
              <a:t> </a:t>
            </a:r>
            <a:r>
              <a:rPr lang="tr-TR" sz="1800" dirty="0" err="1"/>
              <a:t>original</a:t>
            </a:r>
            <a:r>
              <a:rPr lang="tr-TR" sz="1800" dirty="0"/>
              <a:t> </a:t>
            </a:r>
            <a:r>
              <a:rPr lang="tr-TR" sz="1800" dirty="0" err="1"/>
              <a:t>authors</a:t>
            </a:r>
            <a:r>
              <a:rPr lang="tr-TR" sz="1800" dirty="0"/>
              <a:t>, they can </a:t>
            </a:r>
            <a:r>
              <a:rPr lang="tr-TR" sz="1800" dirty="0" err="1"/>
              <a:t>fix</a:t>
            </a:r>
            <a:r>
              <a:rPr lang="tr-TR" sz="1800" dirty="0"/>
              <a:t>, </a:t>
            </a:r>
            <a:r>
              <a:rPr lang="tr-TR" sz="1800" dirty="0" err="1"/>
              <a:t>update</a:t>
            </a:r>
            <a:r>
              <a:rPr lang="tr-TR" sz="1800" dirty="0"/>
              <a:t>, </a:t>
            </a:r>
            <a:r>
              <a:rPr lang="tr-TR" sz="1800" dirty="0" err="1"/>
              <a:t>and</a:t>
            </a:r>
            <a:r>
              <a:rPr lang="tr-TR" sz="1800" dirty="0"/>
              <a:t> </a:t>
            </a:r>
            <a:r>
              <a:rPr lang="tr-TR" sz="1800" dirty="0" err="1"/>
              <a:t>upgrade</a:t>
            </a:r>
            <a:r>
              <a:rPr lang="tr-TR" sz="1800" dirty="0"/>
              <a:t> </a:t>
            </a:r>
            <a:r>
              <a:rPr lang="tr-TR" sz="1800" dirty="0" err="1"/>
              <a:t>open</a:t>
            </a:r>
            <a:r>
              <a:rPr lang="tr-TR" sz="1800" dirty="0"/>
              <a:t> </a:t>
            </a:r>
            <a:r>
              <a:rPr lang="tr-TR" sz="1800" dirty="0" err="1"/>
              <a:t>source</a:t>
            </a:r>
            <a:r>
              <a:rPr lang="tr-TR" sz="1800" dirty="0"/>
              <a:t> software </a:t>
            </a:r>
            <a:r>
              <a:rPr lang="tr-TR" sz="1800" dirty="0" err="1"/>
              <a:t>more</a:t>
            </a:r>
            <a:r>
              <a:rPr lang="tr-TR" sz="1800" dirty="0"/>
              <a:t> </a:t>
            </a:r>
            <a:r>
              <a:rPr lang="tr-TR" sz="1800" dirty="0" err="1">
                <a:uFill>
                  <a:noFill/>
                </a:uFill>
                <a:hlinkClick r:id="rId6"/>
              </a:rPr>
              <a:t>quickly</a:t>
            </a:r>
            <a:r>
              <a:rPr lang="tr-TR" sz="1800" dirty="0"/>
              <a:t> </a:t>
            </a:r>
            <a:r>
              <a:rPr lang="tr-TR" sz="1800" dirty="0" err="1"/>
              <a:t>than</a:t>
            </a:r>
            <a:r>
              <a:rPr lang="tr-TR" sz="1800" dirty="0"/>
              <a:t> they can </a:t>
            </a:r>
            <a:r>
              <a:rPr lang="tr-TR" sz="1800" dirty="0" err="1"/>
              <a:t>proprietary</a:t>
            </a:r>
            <a:r>
              <a:rPr lang="tr-TR" sz="1800" dirty="0"/>
              <a:t> software.</a:t>
            </a:r>
            <a:endParaRPr sz="1800" dirty="0"/>
          </a:p>
          <a:p>
            <a:pPr marL="0" marR="901700" lvl="0" indent="0" algn="l" rtl="0">
              <a:lnSpc>
                <a:spcPct val="100000"/>
              </a:lnSpc>
              <a:spcBef>
                <a:spcPts val="0"/>
              </a:spcBef>
              <a:spcAft>
                <a:spcPts val="0"/>
              </a:spcAft>
              <a:buNone/>
            </a:pPr>
            <a:endParaRPr sz="1800" b="1" dirty="0"/>
          </a:p>
          <a:p>
            <a:pPr marL="0" marR="901700" lvl="0" indent="0" algn="l" rtl="0">
              <a:lnSpc>
                <a:spcPct val="100000"/>
              </a:lnSpc>
              <a:spcBef>
                <a:spcPts val="0"/>
              </a:spcBef>
              <a:spcAft>
                <a:spcPts val="0"/>
              </a:spcAft>
              <a:buNone/>
            </a:pPr>
            <a:r>
              <a:rPr lang="tr-TR" sz="1800" b="1" dirty="0" err="1"/>
              <a:t>Stability</a:t>
            </a:r>
            <a:r>
              <a:rPr lang="tr-TR" sz="1800" b="1" dirty="0"/>
              <a:t>.</a:t>
            </a:r>
            <a:r>
              <a:rPr lang="tr-TR" sz="1800" dirty="0"/>
              <a:t> </a:t>
            </a:r>
            <a:r>
              <a:rPr lang="tr-TR" sz="1800" dirty="0" err="1"/>
              <a:t>Many</a:t>
            </a:r>
            <a:r>
              <a:rPr lang="tr-TR" sz="1800" dirty="0"/>
              <a:t> </a:t>
            </a:r>
            <a:r>
              <a:rPr lang="tr-TR" sz="1800" dirty="0" err="1"/>
              <a:t>users</a:t>
            </a:r>
            <a:r>
              <a:rPr lang="tr-TR" sz="1800" dirty="0"/>
              <a:t> </a:t>
            </a:r>
            <a:r>
              <a:rPr lang="tr-TR" sz="1800" dirty="0" err="1"/>
              <a:t>prefer</a:t>
            </a:r>
            <a:r>
              <a:rPr lang="tr-TR" sz="1800" dirty="0"/>
              <a:t> </a:t>
            </a:r>
            <a:r>
              <a:rPr lang="tr-TR" sz="1800" dirty="0" err="1"/>
              <a:t>open</a:t>
            </a:r>
            <a:r>
              <a:rPr lang="tr-TR" sz="1800" dirty="0"/>
              <a:t> </a:t>
            </a:r>
            <a:r>
              <a:rPr lang="tr-TR" sz="1800" dirty="0" err="1"/>
              <a:t>source</a:t>
            </a:r>
            <a:r>
              <a:rPr lang="tr-TR" sz="1800" dirty="0"/>
              <a:t> software </a:t>
            </a:r>
            <a:r>
              <a:rPr lang="tr-TR" sz="1800" dirty="0" err="1"/>
              <a:t>to</a:t>
            </a:r>
            <a:r>
              <a:rPr lang="tr-TR" sz="1800" dirty="0"/>
              <a:t> </a:t>
            </a:r>
            <a:r>
              <a:rPr lang="tr-TR" sz="1800" dirty="0" err="1"/>
              <a:t>proprietary</a:t>
            </a:r>
            <a:r>
              <a:rPr lang="tr-TR" sz="1800" dirty="0"/>
              <a:t> software </a:t>
            </a:r>
            <a:r>
              <a:rPr lang="tr-TR" sz="1800" dirty="0" err="1"/>
              <a:t>for</a:t>
            </a:r>
            <a:r>
              <a:rPr lang="tr-TR" sz="1800" dirty="0"/>
              <a:t> </a:t>
            </a:r>
            <a:r>
              <a:rPr lang="tr-TR" sz="1800" dirty="0" err="1"/>
              <a:t>important</a:t>
            </a:r>
            <a:r>
              <a:rPr lang="tr-TR" sz="1800" dirty="0"/>
              <a:t>, </a:t>
            </a:r>
            <a:r>
              <a:rPr lang="tr-TR" sz="1800" dirty="0" err="1"/>
              <a:t>long-term</a:t>
            </a:r>
            <a:r>
              <a:rPr lang="tr-TR" sz="1800" dirty="0"/>
              <a:t> </a:t>
            </a:r>
            <a:r>
              <a:rPr lang="tr-TR" sz="1800" dirty="0" err="1"/>
              <a:t>projects</a:t>
            </a:r>
            <a:r>
              <a:rPr lang="tr-TR" sz="1800" dirty="0"/>
              <a:t>. </a:t>
            </a:r>
            <a:r>
              <a:rPr lang="tr-TR" sz="1800" dirty="0" err="1"/>
              <a:t>Because</a:t>
            </a:r>
            <a:r>
              <a:rPr lang="tr-TR" sz="1800" dirty="0"/>
              <a:t> </a:t>
            </a:r>
            <a:r>
              <a:rPr lang="tr-TR" sz="1800" dirty="0" err="1"/>
              <a:t>programmers</a:t>
            </a:r>
            <a:r>
              <a:rPr lang="tr-TR" sz="1800" dirty="0"/>
              <a:t> </a:t>
            </a:r>
            <a:r>
              <a:rPr lang="tr-TR" sz="1800" dirty="0" err="1">
                <a:uFill>
                  <a:noFill/>
                </a:uFill>
                <a:hlinkClick r:id="rId7"/>
              </a:rPr>
              <a:t>publicly</a:t>
            </a:r>
            <a:r>
              <a:rPr lang="tr-TR" sz="1800" dirty="0">
                <a:uFill>
                  <a:noFill/>
                </a:uFill>
                <a:hlinkClick r:id="rId7"/>
              </a:rPr>
              <a:t> </a:t>
            </a:r>
            <a:r>
              <a:rPr lang="tr-TR" sz="1800" dirty="0" err="1">
                <a:uFill>
                  <a:noFill/>
                </a:uFill>
                <a:hlinkClick r:id="rId7"/>
              </a:rPr>
              <a:t>distribute</a:t>
            </a:r>
            <a:r>
              <a:rPr lang="tr-TR" sz="1800" dirty="0"/>
              <a:t> </a:t>
            </a:r>
            <a:r>
              <a:rPr lang="tr-TR" sz="1800" dirty="0" err="1"/>
              <a:t>the</a:t>
            </a:r>
            <a:r>
              <a:rPr lang="tr-TR" sz="1800" dirty="0"/>
              <a:t> </a:t>
            </a:r>
            <a:r>
              <a:rPr lang="tr-TR" sz="1800" dirty="0" err="1"/>
              <a:t>source</a:t>
            </a:r>
            <a:r>
              <a:rPr lang="tr-TR" sz="1800" dirty="0"/>
              <a:t> </a:t>
            </a:r>
            <a:r>
              <a:rPr lang="tr-TR" sz="1800" dirty="0" err="1"/>
              <a:t>code</a:t>
            </a:r>
            <a:r>
              <a:rPr lang="tr-TR" sz="1800" dirty="0"/>
              <a:t> </a:t>
            </a:r>
            <a:r>
              <a:rPr lang="tr-TR" sz="1800" dirty="0" err="1"/>
              <a:t>for</a:t>
            </a:r>
            <a:r>
              <a:rPr lang="tr-TR" sz="1800" dirty="0"/>
              <a:t> </a:t>
            </a:r>
            <a:r>
              <a:rPr lang="tr-TR" sz="1800" dirty="0" err="1"/>
              <a:t>open</a:t>
            </a:r>
            <a:r>
              <a:rPr lang="tr-TR" sz="1800" dirty="0"/>
              <a:t> </a:t>
            </a:r>
            <a:r>
              <a:rPr lang="tr-TR" sz="1800" dirty="0" err="1"/>
              <a:t>source</a:t>
            </a:r>
            <a:r>
              <a:rPr lang="tr-TR" sz="1800" dirty="0"/>
              <a:t> software, </a:t>
            </a:r>
            <a:r>
              <a:rPr lang="tr-TR" sz="1800" dirty="0" err="1"/>
              <a:t>users</a:t>
            </a:r>
            <a:r>
              <a:rPr lang="tr-TR" sz="1800" dirty="0"/>
              <a:t> </a:t>
            </a:r>
            <a:r>
              <a:rPr lang="tr-TR" sz="1800" dirty="0" err="1"/>
              <a:t>relying</a:t>
            </a:r>
            <a:r>
              <a:rPr lang="tr-TR" sz="1800" dirty="0"/>
              <a:t> on </a:t>
            </a:r>
            <a:r>
              <a:rPr lang="tr-TR" sz="1800" dirty="0" err="1"/>
              <a:t>that</a:t>
            </a:r>
            <a:r>
              <a:rPr lang="tr-TR" sz="1800" dirty="0"/>
              <a:t> software </a:t>
            </a:r>
            <a:r>
              <a:rPr lang="tr-TR" sz="1800" dirty="0" err="1"/>
              <a:t>for</a:t>
            </a:r>
            <a:r>
              <a:rPr lang="tr-TR" sz="1800" dirty="0"/>
              <a:t> </a:t>
            </a:r>
            <a:r>
              <a:rPr lang="tr-TR" sz="1800" dirty="0" err="1"/>
              <a:t>critical</a:t>
            </a:r>
            <a:r>
              <a:rPr lang="tr-TR" sz="1800" dirty="0"/>
              <a:t> </a:t>
            </a:r>
            <a:r>
              <a:rPr lang="tr-TR" sz="1800" dirty="0" err="1"/>
              <a:t>tasks</a:t>
            </a:r>
            <a:r>
              <a:rPr lang="tr-TR" sz="1800" dirty="0"/>
              <a:t> can be sure </a:t>
            </a:r>
            <a:r>
              <a:rPr lang="tr-TR" sz="1800" dirty="0" err="1"/>
              <a:t>their</a:t>
            </a:r>
            <a:r>
              <a:rPr lang="tr-TR" sz="1800" dirty="0"/>
              <a:t> </a:t>
            </a:r>
            <a:r>
              <a:rPr lang="tr-TR" sz="1800" dirty="0" err="1"/>
              <a:t>tools</a:t>
            </a:r>
            <a:r>
              <a:rPr lang="tr-TR" sz="1800" dirty="0"/>
              <a:t> </a:t>
            </a:r>
            <a:r>
              <a:rPr lang="tr-TR" sz="1800" dirty="0" err="1"/>
              <a:t>won't</a:t>
            </a:r>
            <a:r>
              <a:rPr lang="tr-TR" sz="1800" dirty="0"/>
              <a:t> </a:t>
            </a:r>
            <a:r>
              <a:rPr lang="tr-TR" sz="1800" dirty="0" err="1"/>
              <a:t>disappear</a:t>
            </a:r>
            <a:r>
              <a:rPr lang="tr-TR" sz="1800" dirty="0"/>
              <a:t> </a:t>
            </a:r>
            <a:r>
              <a:rPr lang="tr-TR" sz="1800" dirty="0" err="1"/>
              <a:t>or</a:t>
            </a:r>
            <a:r>
              <a:rPr lang="tr-TR" sz="1800" dirty="0"/>
              <a:t> </a:t>
            </a:r>
            <a:r>
              <a:rPr lang="tr-TR" sz="1800" dirty="0" err="1"/>
              <a:t>fall</a:t>
            </a:r>
            <a:r>
              <a:rPr lang="tr-TR" sz="1800" dirty="0"/>
              <a:t> </a:t>
            </a:r>
            <a:r>
              <a:rPr lang="tr-TR" sz="1800" dirty="0" err="1"/>
              <a:t>into</a:t>
            </a:r>
            <a:r>
              <a:rPr lang="tr-TR" sz="1800" dirty="0"/>
              <a:t> </a:t>
            </a:r>
            <a:r>
              <a:rPr lang="tr-TR" sz="1800" dirty="0" err="1"/>
              <a:t>disrepair</a:t>
            </a:r>
            <a:r>
              <a:rPr lang="tr-TR" sz="1800" dirty="0"/>
              <a:t> </a:t>
            </a:r>
            <a:r>
              <a:rPr lang="tr-TR" sz="1800" dirty="0" err="1"/>
              <a:t>if</a:t>
            </a:r>
            <a:r>
              <a:rPr lang="tr-TR" sz="1800" dirty="0"/>
              <a:t> </a:t>
            </a:r>
            <a:r>
              <a:rPr lang="tr-TR" sz="1800" dirty="0" err="1"/>
              <a:t>their</a:t>
            </a:r>
            <a:r>
              <a:rPr lang="tr-TR" sz="1800" dirty="0"/>
              <a:t> </a:t>
            </a:r>
            <a:r>
              <a:rPr lang="tr-TR" sz="1800" dirty="0" err="1"/>
              <a:t>original</a:t>
            </a:r>
            <a:r>
              <a:rPr lang="tr-TR" sz="1800" dirty="0"/>
              <a:t> </a:t>
            </a:r>
            <a:r>
              <a:rPr lang="tr-TR" sz="1800" dirty="0" err="1"/>
              <a:t>creators</a:t>
            </a:r>
            <a:r>
              <a:rPr lang="tr-TR" sz="1800" dirty="0"/>
              <a:t> stop </a:t>
            </a:r>
            <a:r>
              <a:rPr lang="tr-TR" sz="1800" dirty="0" err="1"/>
              <a:t>working</a:t>
            </a:r>
            <a:r>
              <a:rPr lang="tr-TR" sz="1800" dirty="0"/>
              <a:t> on </a:t>
            </a:r>
            <a:r>
              <a:rPr lang="tr-TR" sz="1800" dirty="0" err="1"/>
              <a:t>them</a:t>
            </a:r>
            <a:r>
              <a:rPr lang="tr-TR" sz="1800" dirty="0"/>
              <a:t>. </a:t>
            </a:r>
            <a:r>
              <a:rPr lang="tr-TR" sz="1800" dirty="0" err="1"/>
              <a:t>Additionally</a:t>
            </a:r>
            <a:r>
              <a:rPr lang="tr-TR" sz="1800" dirty="0"/>
              <a:t>, </a:t>
            </a:r>
            <a:r>
              <a:rPr lang="tr-TR" sz="1800" dirty="0" err="1"/>
              <a:t>open</a:t>
            </a:r>
            <a:r>
              <a:rPr lang="tr-TR" sz="1800" dirty="0"/>
              <a:t> </a:t>
            </a:r>
            <a:r>
              <a:rPr lang="tr-TR" sz="1800" dirty="0" err="1"/>
              <a:t>source</a:t>
            </a:r>
            <a:r>
              <a:rPr lang="tr-TR" sz="1800" dirty="0"/>
              <a:t> software </a:t>
            </a:r>
            <a:r>
              <a:rPr lang="tr-TR" sz="1800" dirty="0" err="1"/>
              <a:t>tends</a:t>
            </a:r>
            <a:r>
              <a:rPr lang="tr-TR" sz="1800" dirty="0"/>
              <a:t> </a:t>
            </a:r>
            <a:r>
              <a:rPr lang="tr-TR" sz="1800" dirty="0" err="1"/>
              <a:t>to</a:t>
            </a:r>
            <a:r>
              <a:rPr lang="tr-TR" sz="1800" dirty="0"/>
              <a:t> </a:t>
            </a:r>
            <a:r>
              <a:rPr lang="tr-TR" sz="1800" dirty="0" err="1"/>
              <a:t>both</a:t>
            </a:r>
            <a:r>
              <a:rPr lang="tr-TR" sz="1800" dirty="0"/>
              <a:t> </a:t>
            </a:r>
            <a:r>
              <a:rPr lang="tr-TR" sz="1800" dirty="0" err="1"/>
              <a:t>incorporate</a:t>
            </a:r>
            <a:r>
              <a:rPr lang="tr-TR" sz="1800" dirty="0"/>
              <a:t> </a:t>
            </a:r>
            <a:r>
              <a:rPr lang="tr-TR" sz="1800" dirty="0" err="1"/>
              <a:t>and</a:t>
            </a:r>
            <a:r>
              <a:rPr lang="tr-TR" sz="1800" dirty="0"/>
              <a:t> </a:t>
            </a:r>
            <a:r>
              <a:rPr lang="tr-TR" sz="1800" dirty="0" err="1"/>
              <a:t>operate</a:t>
            </a:r>
            <a:r>
              <a:rPr lang="tr-TR" sz="1800" dirty="0"/>
              <a:t> </a:t>
            </a:r>
            <a:r>
              <a:rPr lang="tr-TR" sz="1800" dirty="0" err="1"/>
              <a:t>according</a:t>
            </a:r>
            <a:r>
              <a:rPr lang="tr-TR" sz="1800" dirty="0"/>
              <a:t> </a:t>
            </a:r>
            <a:r>
              <a:rPr lang="tr-TR" sz="1800" dirty="0" err="1"/>
              <a:t>to</a:t>
            </a:r>
            <a:r>
              <a:rPr lang="tr-TR" sz="1800" dirty="0"/>
              <a:t> </a:t>
            </a:r>
            <a:r>
              <a:rPr lang="tr-TR" sz="1800" dirty="0" err="1"/>
              <a:t>open</a:t>
            </a:r>
            <a:r>
              <a:rPr lang="tr-TR" sz="1800" dirty="0"/>
              <a:t> </a:t>
            </a:r>
            <a:r>
              <a:rPr lang="tr-TR" sz="1800" dirty="0" err="1"/>
              <a:t>standards</a:t>
            </a:r>
            <a:r>
              <a:rPr lang="tr-TR" sz="1800" dirty="0"/>
              <a:t>.</a:t>
            </a:r>
            <a:endParaRPr sz="1800" dirty="0"/>
          </a:p>
          <a:p>
            <a:pPr marL="901700" marR="901700" lvl="0" indent="0" algn="l" rtl="0">
              <a:lnSpc>
                <a:spcPct val="100000"/>
              </a:lnSpc>
              <a:spcBef>
                <a:spcPts val="0"/>
              </a:spcBef>
              <a:spcAft>
                <a:spcPts val="0"/>
              </a:spcAft>
              <a:buNone/>
            </a:pPr>
            <a:endParaRPr sz="1800" b="1" dirty="0"/>
          </a:p>
          <a:p>
            <a:pPr marL="0" marR="901700" lvl="0" indent="0" algn="l" rtl="0">
              <a:lnSpc>
                <a:spcPct val="100000"/>
              </a:lnSpc>
              <a:spcBef>
                <a:spcPts val="0"/>
              </a:spcBef>
              <a:spcAft>
                <a:spcPts val="0"/>
              </a:spcAft>
              <a:buNone/>
            </a:pPr>
            <a:r>
              <a:rPr lang="tr-TR" sz="1800" b="1" dirty="0" err="1"/>
              <a:t>Community</a:t>
            </a:r>
            <a:r>
              <a:rPr lang="tr-TR" sz="1800" b="1" dirty="0"/>
              <a:t>.</a:t>
            </a:r>
            <a:r>
              <a:rPr lang="tr-TR" sz="1800" dirty="0"/>
              <a:t> Open </a:t>
            </a:r>
            <a:r>
              <a:rPr lang="tr-TR" sz="1800" dirty="0" err="1"/>
              <a:t>source</a:t>
            </a:r>
            <a:r>
              <a:rPr lang="tr-TR" sz="1800" dirty="0"/>
              <a:t> software </a:t>
            </a:r>
            <a:r>
              <a:rPr lang="tr-TR" sz="1800" dirty="0" err="1"/>
              <a:t>often</a:t>
            </a:r>
            <a:r>
              <a:rPr lang="tr-TR" sz="1800" dirty="0"/>
              <a:t> </a:t>
            </a:r>
            <a:r>
              <a:rPr lang="tr-TR" sz="1800" dirty="0" err="1"/>
              <a:t>inspires</a:t>
            </a:r>
            <a:r>
              <a:rPr lang="tr-TR" sz="1800" dirty="0"/>
              <a:t> a </a:t>
            </a:r>
            <a:r>
              <a:rPr lang="tr-TR" sz="1800" dirty="0" err="1"/>
              <a:t>community</a:t>
            </a:r>
            <a:r>
              <a:rPr lang="tr-TR" sz="1800" dirty="0"/>
              <a:t> of </a:t>
            </a:r>
            <a:r>
              <a:rPr lang="tr-TR" sz="1800" dirty="0" err="1"/>
              <a:t>users</a:t>
            </a:r>
            <a:r>
              <a:rPr lang="tr-TR" sz="1800" dirty="0"/>
              <a:t> </a:t>
            </a:r>
            <a:r>
              <a:rPr lang="tr-TR" sz="1800" dirty="0" err="1"/>
              <a:t>and</a:t>
            </a:r>
            <a:r>
              <a:rPr lang="tr-TR" sz="1800" dirty="0"/>
              <a:t> </a:t>
            </a:r>
            <a:r>
              <a:rPr lang="tr-TR" sz="1800" dirty="0" err="1"/>
              <a:t>developers</a:t>
            </a:r>
            <a:r>
              <a:rPr lang="tr-TR" sz="1800" dirty="0"/>
              <a:t> </a:t>
            </a:r>
            <a:r>
              <a:rPr lang="tr-TR" sz="1800" dirty="0" err="1"/>
              <a:t>to</a:t>
            </a:r>
            <a:r>
              <a:rPr lang="tr-TR" sz="1800" dirty="0"/>
              <a:t> form </a:t>
            </a:r>
            <a:r>
              <a:rPr lang="tr-TR" sz="1800" dirty="0" err="1"/>
              <a:t>around</a:t>
            </a:r>
            <a:r>
              <a:rPr lang="tr-TR" sz="1800" dirty="0"/>
              <a:t> it. </a:t>
            </a:r>
            <a:r>
              <a:rPr lang="tr-TR" sz="1800" dirty="0" err="1"/>
              <a:t>That's</a:t>
            </a:r>
            <a:r>
              <a:rPr lang="tr-TR" sz="1800" dirty="0"/>
              <a:t> not </a:t>
            </a:r>
            <a:r>
              <a:rPr lang="tr-TR" sz="1800" dirty="0" err="1"/>
              <a:t>unique</a:t>
            </a:r>
            <a:r>
              <a:rPr lang="tr-TR" sz="1800" dirty="0"/>
              <a:t> </a:t>
            </a:r>
            <a:r>
              <a:rPr lang="tr-TR" sz="1800" dirty="0" err="1"/>
              <a:t>to</a:t>
            </a:r>
            <a:r>
              <a:rPr lang="tr-TR" sz="1800" dirty="0"/>
              <a:t> </a:t>
            </a:r>
            <a:r>
              <a:rPr lang="tr-TR" sz="1800" dirty="0" err="1"/>
              <a:t>open</a:t>
            </a:r>
            <a:r>
              <a:rPr lang="tr-TR" sz="1800" dirty="0"/>
              <a:t> </a:t>
            </a:r>
            <a:r>
              <a:rPr lang="tr-TR" sz="1800" dirty="0" err="1"/>
              <a:t>source</a:t>
            </a:r>
            <a:r>
              <a:rPr lang="tr-TR" sz="1800" dirty="0"/>
              <a:t>; </a:t>
            </a:r>
            <a:r>
              <a:rPr lang="tr-TR" sz="1800" dirty="0" err="1"/>
              <a:t>many</a:t>
            </a:r>
            <a:r>
              <a:rPr lang="tr-TR" sz="1800" dirty="0"/>
              <a:t> popular </a:t>
            </a:r>
            <a:r>
              <a:rPr lang="tr-TR" sz="1800" dirty="0" err="1"/>
              <a:t>applications</a:t>
            </a:r>
            <a:r>
              <a:rPr lang="tr-TR" sz="1800" dirty="0"/>
              <a:t> </a:t>
            </a:r>
            <a:r>
              <a:rPr lang="tr-TR" sz="1800" dirty="0" err="1"/>
              <a:t>are</a:t>
            </a:r>
            <a:r>
              <a:rPr lang="tr-TR" sz="1800" dirty="0"/>
              <a:t> </a:t>
            </a:r>
            <a:r>
              <a:rPr lang="tr-TR" sz="1800" dirty="0" err="1"/>
              <a:t>the</a:t>
            </a:r>
            <a:r>
              <a:rPr lang="tr-TR" sz="1800" dirty="0"/>
              <a:t> </a:t>
            </a:r>
            <a:r>
              <a:rPr lang="tr-TR" sz="1800" dirty="0" err="1"/>
              <a:t>subject</a:t>
            </a:r>
            <a:r>
              <a:rPr lang="tr-TR" sz="1800" dirty="0"/>
              <a:t> of </a:t>
            </a:r>
            <a:r>
              <a:rPr lang="tr-TR" sz="1800" dirty="0" err="1"/>
              <a:t>meetups</a:t>
            </a:r>
            <a:r>
              <a:rPr lang="tr-TR" sz="1800" dirty="0"/>
              <a:t> </a:t>
            </a:r>
            <a:r>
              <a:rPr lang="tr-TR" sz="1800" dirty="0" err="1"/>
              <a:t>and</a:t>
            </a:r>
            <a:r>
              <a:rPr lang="tr-TR" sz="1800" dirty="0"/>
              <a:t> </a:t>
            </a:r>
            <a:r>
              <a:rPr lang="tr-TR" sz="1800" dirty="0" err="1"/>
              <a:t>user</a:t>
            </a:r>
            <a:r>
              <a:rPr lang="tr-TR" sz="1800" dirty="0"/>
              <a:t> </a:t>
            </a:r>
            <a:r>
              <a:rPr lang="tr-TR" sz="1800" dirty="0" err="1"/>
              <a:t>groups</a:t>
            </a:r>
            <a:r>
              <a:rPr lang="tr-TR" sz="1800" dirty="0"/>
              <a:t>. But in </a:t>
            </a:r>
            <a:r>
              <a:rPr lang="tr-TR" sz="1800" dirty="0" err="1"/>
              <a:t>the</a:t>
            </a:r>
            <a:r>
              <a:rPr lang="tr-TR" sz="1800" dirty="0"/>
              <a:t> </a:t>
            </a:r>
            <a:r>
              <a:rPr lang="tr-TR" sz="1800" dirty="0" err="1"/>
              <a:t>case</a:t>
            </a:r>
            <a:r>
              <a:rPr lang="tr-TR" sz="1800" dirty="0"/>
              <a:t> of </a:t>
            </a:r>
            <a:r>
              <a:rPr lang="tr-TR" sz="1800" dirty="0" err="1"/>
              <a:t>open</a:t>
            </a:r>
            <a:r>
              <a:rPr lang="tr-TR" sz="1800" dirty="0"/>
              <a:t> </a:t>
            </a:r>
            <a:r>
              <a:rPr lang="tr-TR" sz="1800" dirty="0" err="1"/>
              <a:t>source</a:t>
            </a:r>
            <a:r>
              <a:rPr lang="tr-TR" sz="1800" dirty="0"/>
              <a:t>, </a:t>
            </a:r>
            <a:r>
              <a:rPr lang="tr-TR" sz="1800" dirty="0" err="1"/>
              <a:t>the</a:t>
            </a:r>
            <a:r>
              <a:rPr lang="tr-TR" sz="1800" dirty="0"/>
              <a:t> </a:t>
            </a:r>
            <a:r>
              <a:rPr lang="tr-TR" sz="1800" dirty="0" err="1"/>
              <a:t>community</a:t>
            </a:r>
            <a:r>
              <a:rPr lang="tr-TR" sz="1800" dirty="0"/>
              <a:t> </a:t>
            </a:r>
            <a:r>
              <a:rPr lang="tr-TR" sz="1800" dirty="0" err="1"/>
              <a:t>isn't</a:t>
            </a:r>
            <a:r>
              <a:rPr lang="tr-TR" sz="1800" dirty="0"/>
              <a:t> </a:t>
            </a:r>
            <a:r>
              <a:rPr lang="tr-TR" sz="1800" dirty="0" err="1"/>
              <a:t>just</a:t>
            </a:r>
            <a:r>
              <a:rPr lang="tr-TR" sz="1800" dirty="0"/>
              <a:t> a </a:t>
            </a:r>
            <a:r>
              <a:rPr lang="tr-TR" sz="1800" dirty="0" err="1"/>
              <a:t>fanbase</a:t>
            </a:r>
            <a:r>
              <a:rPr lang="tr-TR" sz="1800" dirty="0"/>
              <a:t> </a:t>
            </a:r>
            <a:r>
              <a:rPr lang="tr-TR" sz="1800" dirty="0" err="1"/>
              <a:t>that</a:t>
            </a:r>
            <a:r>
              <a:rPr lang="tr-TR" sz="1800" dirty="0"/>
              <a:t> </a:t>
            </a:r>
            <a:r>
              <a:rPr lang="tr-TR" sz="1800" dirty="0" err="1"/>
              <a:t>buys</a:t>
            </a:r>
            <a:r>
              <a:rPr lang="tr-TR" sz="1800" dirty="0"/>
              <a:t> in (</a:t>
            </a:r>
            <a:r>
              <a:rPr lang="tr-TR" sz="1800" dirty="0" err="1"/>
              <a:t>emotionally</a:t>
            </a:r>
            <a:r>
              <a:rPr lang="tr-TR" sz="1800" dirty="0"/>
              <a:t> </a:t>
            </a:r>
            <a:r>
              <a:rPr lang="tr-TR" sz="1800" dirty="0" err="1"/>
              <a:t>or</a:t>
            </a:r>
            <a:r>
              <a:rPr lang="tr-TR" sz="1800" dirty="0"/>
              <a:t> </a:t>
            </a:r>
            <a:r>
              <a:rPr lang="tr-TR" sz="1800" dirty="0" err="1"/>
              <a:t>financially</a:t>
            </a:r>
            <a:r>
              <a:rPr lang="tr-TR" sz="1800" dirty="0"/>
              <a:t>) </a:t>
            </a:r>
            <a:r>
              <a:rPr lang="tr-TR" sz="1800" dirty="0" err="1"/>
              <a:t>to</a:t>
            </a:r>
            <a:r>
              <a:rPr lang="tr-TR" sz="1800" dirty="0"/>
              <a:t> an elite </a:t>
            </a:r>
            <a:r>
              <a:rPr lang="tr-TR" sz="1800" dirty="0" err="1"/>
              <a:t>user</a:t>
            </a:r>
            <a:r>
              <a:rPr lang="tr-TR" sz="1800" dirty="0"/>
              <a:t> </a:t>
            </a:r>
            <a:r>
              <a:rPr lang="tr-TR" sz="1800" dirty="0" err="1"/>
              <a:t>group</a:t>
            </a:r>
            <a:r>
              <a:rPr lang="tr-TR" sz="1800" dirty="0"/>
              <a:t>; </a:t>
            </a:r>
            <a:r>
              <a:rPr lang="tr-TR" sz="1800" dirty="0" err="1"/>
              <a:t>it's</a:t>
            </a:r>
            <a:r>
              <a:rPr lang="tr-TR" sz="1800" dirty="0"/>
              <a:t> </a:t>
            </a:r>
            <a:r>
              <a:rPr lang="tr-TR" sz="1800" dirty="0" err="1"/>
              <a:t>the</a:t>
            </a:r>
            <a:r>
              <a:rPr lang="tr-TR" sz="1800" dirty="0"/>
              <a:t> </a:t>
            </a:r>
            <a:r>
              <a:rPr lang="tr-TR" sz="1800" dirty="0" err="1"/>
              <a:t>people</a:t>
            </a:r>
            <a:r>
              <a:rPr lang="tr-TR" sz="1800" dirty="0"/>
              <a:t> </a:t>
            </a:r>
            <a:r>
              <a:rPr lang="tr-TR" sz="1800" dirty="0" err="1"/>
              <a:t>who</a:t>
            </a:r>
            <a:r>
              <a:rPr lang="tr-TR" sz="1800" dirty="0"/>
              <a:t> </a:t>
            </a:r>
            <a:r>
              <a:rPr lang="tr-TR" sz="1800" dirty="0" err="1"/>
              <a:t>produce</a:t>
            </a:r>
            <a:r>
              <a:rPr lang="tr-TR" sz="1800" dirty="0"/>
              <a:t>, test, </a:t>
            </a:r>
            <a:r>
              <a:rPr lang="tr-TR" sz="1800" dirty="0" err="1"/>
              <a:t>use</a:t>
            </a:r>
            <a:r>
              <a:rPr lang="tr-TR" sz="1800" dirty="0"/>
              <a:t>, </a:t>
            </a:r>
            <a:r>
              <a:rPr lang="tr-TR" sz="1800" dirty="0" err="1"/>
              <a:t>promote</a:t>
            </a:r>
            <a:r>
              <a:rPr lang="tr-TR" sz="1800" dirty="0"/>
              <a:t>, </a:t>
            </a:r>
            <a:r>
              <a:rPr lang="tr-TR" sz="1800" dirty="0" err="1"/>
              <a:t>and</a:t>
            </a:r>
            <a:r>
              <a:rPr lang="tr-TR" sz="1800" dirty="0"/>
              <a:t> </a:t>
            </a:r>
            <a:r>
              <a:rPr lang="tr-TR" sz="1800" dirty="0" err="1"/>
              <a:t>ultimately</a:t>
            </a:r>
            <a:r>
              <a:rPr lang="tr-TR" sz="1800" dirty="0"/>
              <a:t> </a:t>
            </a:r>
            <a:r>
              <a:rPr lang="tr-TR" sz="1800" dirty="0" err="1"/>
              <a:t>affect</a:t>
            </a:r>
            <a:r>
              <a:rPr lang="tr-TR" sz="1800" dirty="0"/>
              <a:t> </a:t>
            </a:r>
            <a:r>
              <a:rPr lang="tr-TR" sz="1800" dirty="0" err="1"/>
              <a:t>the</a:t>
            </a:r>
            <a:r>
              <a:rPr lang="tr-TR" sz="1800" dirty="0"/>
              <a:t> software they </a:t>
            </a:r>
            <a:r>
              <a:rPr lang="tr-TR" sz="1800" dirty="0" err="1"/>
              <a:t>love</a:t>
            </a:r>
            <a:r>
              <a:rPr lang="tr-TR" sz="1800" dirty="0"/>
              <a:t>.</a:t>
            </a:r>
            <a:endParaRPr sz="1800" dirty="0"/>
          </a:p>
          <a:p>
            <a:pPr marL="901700" marR="901700" lvl="0" indent="0" algn="l" rtl="0">
              <a:lnSpc>
                <a:spcPct val="100000"/>
              </a:lnSpc>
              <a:spcBef>
                <a:spcPts val="0"/>
              </a:spcBef>
              <a:spcAft>
                <a:spcPts val="0"/>
              </a:spcAft>
              <a:buNone/>
            </a:pPr>
            <a:endParaRPr sz="1800" b="1" dirty="0"/>
          </a:p>
          <a:p>
            <a:pPr marL="0" lvl="0" indent="0" algn="l" rtl="0">
              <a:lnSpc>
                <a:spcPct val="100000"/>
              </a:lnSpc>
              <a:spcBef>
                <a:spcPts val="0"/>
              </a:spcBef>
              <a:spcAft>
                <a:spcPts val="0"/>
              </a:spcAft>
              <a:buNone/>
            </a:pPr>
            <a:endParaRPr sz="18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25004e0_2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7e425004e0_2_9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1700" lvl="0" indent="0" algn="l" rtl="0">
              <a:spcBef>
                <a:spcPts val="0"/>
              </a:spcBef>
              <a:spcAft>
                <a:spcPts val="0"/>
              </a:spcAft>
              <a:buSzPts val="1100"/>
              <a:buNone/>
            </a:pPr>
            <a:r>
              <a:rPr lang="tr-TR" sz="1800" b="1" dirty="0" err="1">
                <a:solidFill>
                  <a:schemeClr val="dk1"/>
                </a:solidFill>
              </a:rPr>
              <a:t>And</a:t>
            </a:r>
            <a:r>
              <a:rPr lang="tr-TR" sz="1800" b="1" dirty="0">
                <a:solidFill>
                  <a:schemeClr val="dk1"/>
                </a:solidFill>
              </a:rPr>
              <a:t> here </a:t>
            </a:r>
            <a:r>
              <a:rPr lang="tr-TR" sz="1800" b="1" dirty="0" err="1">
                <a:solidFill>
                  <a:schemeClr val="dk1"/>
                </a:solidFill>
              </a:rPr>
              <a:t>are</a:t>
            </a:r>
            <a:r>
              <a:rPr lang="tr-TR" sz="1800" b="1" dirty="0">
                <a:solidFill>
                  <a:schemeClr val="dk1"/>
                </a:solidFill>
              </a:rPr>
              <a:t> </a:t>
            </a:r>
            <a:r>
              <a:rPr lang="tr-TR" sz="1800" b="1" dirty="0" err="1">
                <a:solidFill>
                  <a:schemeClr val="dk1"/>
                </a:solidFill>
              </a:rPr>
              <a:t>some</a:t>
            </a:r>
            <a:r>
              <a:rPr lang="tr-TR" sz="1800" b="1" dirty="0">
                <a:solidFill>
                  <a:schemeClr val="dk1"/>
                </a:solidFill>
              </a:rPr>
              <a:t> </a:t>
            </a:r>
            <a:r>
              <a:rPr lang="tr-TR" sz="1800" b="1" dirty="0" err="1">
                <a:solidFill>
                  <a:schemeClr val="dk1"/>
                </a:solidFill>
              </a:rPr>
              <a:t>open</a:t>
            </a:r>
            <a:r>
              <a:rPr lang="tr-TR" sz="1800" b="1" dirty="0">
                <a:solidFill>
                  <a:schemeClr val="dk1"/>
                </a:solidFill>
              </a:rPr>
              <a:t> </a:t>
            </a:r>
            <a:r>
              <a:rPr lang="tr-TR" sz="1800" b="1" dirty="0" err="1">
                <a:solidFill>
                  <a:schemeClr val="dk1"/>
                </a:solidFill>
              </a:rPr>
              <a:t>source</a:t>
            </a:r>
            <a:r>
              <a:rPr lang="tr-TR" sz="1800" b="1" dirty="0">
                <a:solidFill>
                  <a:schemeClr val="dk1"/>
                </a:solidFill>
              </a:rPr>
              <a:t> server </a:t>
            </a:r>
            <a:r>
              <a:rPr lang="tr-TR" sz="1800" b="1" dirty="0" err="1">
                <a:solidFill>
                  <a:schemeClr val="dk1"/>
                </a:solidFill>
              </a:rPr>
              <a:t>applications</a:t>
            </a:r>
            <a:r>
              <a:rPr lang="tr-TR" sz="1800" b="1" dirty="0">
                <a:solidFill>
                  <a:schemeClr val="dk1"/>
                </a:solidFill>
              </a:rPr>
              <a:t>. </a:t>
            </a:r>
            <a:r>
              <a:rPr lang="tr-TR" sz="1800" b="1" dirty="0" err="1">
                <a:solidFill>
                  <a:schemeClr val="dk1"/>
                </a:solidFill>
              </a:rPr>
              <a:t>And</a:t>
            </a:r>
            <a:r>
              <a:rPr lang="tr-TR" sz="1800" b="1" dirty="0">
                <a:solidFill>
                  <a:schemeClr val="dk1"/>
                </a:solidFill>
              </a:rPr>
              <a:t> </a:t>
            </a:r>
            <a:r>
              <a:rPr lang="tr-TR" sz="1800" b="1" dirty="0" err="1">
                <a:solidFill>
                  <a:schemeClr val="dk1"/>
                </a:solidFill>
              </a:rPr>
              <a:t>you</a:t>
            </a:r>
            <a:r>
              <a:rPr lang="tr-TR" sz="1800" b="1" dirty="0">
                <a:solidFill>
                  <a:schemeClr val="dk1"/>
                </a:solidFill>
              </a:rPr>
              <a:t> can </a:t>
            </a:r>
            <a:r>
              <a:rPr lang="tr-TR" sz="1800" b="1" dirty="0" err="1">
                <a:solidFill>
                  <a:schemeClr val="dk1"/>
                </a:solidFill>
              </a:rPr>
              <a:t>find</a:t>
            </a:r>
            <a:r>
              <a:rPr lang="tr-TR" sz="1800" b="1" dirty="0">
                <a:solidFill>
                  <a:schemeClr val="dk1"/>
                </a:solidFill>
              </a:rPr>
              <a:t> </a:t>
            </a:r>
            <a:r>
              <a:rPr lang="tr-TR" sz="1800" b="1" dirty="0" err="1">
                <a:solidFill>
                  <a:schemeClr val="dk1"/>
                </a:solidFill>
              </a:rPr>
              <a:t>many</a:t>
            </a:r>
            <a:r>
              <a:rPr lang="tr-TR" sz="1800" b="1" dirty="0">
                <a:solidFill>
                  <a:schemeClr val="dk1"/>
                </a:solidFill>
              </a:rPr>
              <a:t> </a:t>
            </a:r>
            <a:r>
              <a:rPr lang="tr-TR" sz="1800" b="1" dirty="0" err="1">
                <a:solidFill>
                  <a:schemeClr val="dk1"/>
                </a:solidFill>
              </a:rPr>
              <a:t>more</a:t>
            </a:r>
            <a:r>
              <a:rPr lang="tr-TR" sz="1800" b="1" dirty="0">
                <a:solidFill>
                  <a:schemeClr val="dk1"/>
                </a:solidFill>
              </a:rPr>
              <a:t>.</a:t>
            </a:r>
            <a:endParaRPr sz="1800" b="1" dirty="0">
              <a:solidFill>
                <a:schemeClr val="dk1"/>
              </a:solidFill>
            </a:endParaRPr>
          </a:p>
          <a:p>
            <a:pPr marL="0" marR="901700" lvl="0" indent="0" algn="l" rtl="0">
              <a:spcBef>
                <a:spcPts val="0"/>
              </a:spcBef>
              <a:spcAft>
                <a:spcPts val="0"/>
              </a:spcAft>
              <a:buSzPts val="1100"/>
              <a:buNone/>
            </a:pPr>
            <a:endParaRPr sz="1800" b="1" dirty="0">
              <a:solidFill>
                <a:schemeClr val="dk1"/>
              </a:solidFill>
            </a:endParaRPr>
          </a:p>
          <a:p>
            <a:pPr marL="0" marR="901700" lvl="0" indent="0" algn="l" rtl="0">
              <a:spcBef>
                <a:spcPts val="0"/>
              </a:spcBef>
              <a:spcAft>
                <a:spcPts val="0"/>
              </a:spcAft>
              <a:buClr>
                <a:schemeClr val="dk1"/>
              </a:buClr>
              <a:buSzPts val="1100"/>
              <a:buFont typeface="Arial"/>
              <a:buNone/>
            </a:pPr>
            <a:r>
              <a:rPr lang="tr-TR" sz="1800" b="1" dirty="0" err="1">
                <a:solidFill>
                  <a:schemeClr val="dk1"/>
                </a:solidFill>
              </a:rPr>
              <a:t>So</a:t>
            </a:r>
            <a:r>
              <a:rPr lang="tr-TR" sz="1800" b="1" dirty="0">
                <a:solidFill>
                  <a:schemeClr val="dk1"/>
                </a:solidFill>
              </a:rPr>
              <a:t>, </a:t>
            </a:r>
            <a:r>
              <a:rPr lang="tr-TR" sz="1800" b="1" dirty="0" err="1">
                <a:solidFill>
                  <a:schemeClr val="dk1"/>
                </a:solidFill>
              </a:rPr>
              <a:t>Doesn't</a:t>
            </a:r>
            <a:r>
              <a:rPr lang="tr-TR" sz="1800" b="1" dirty="0">
                <a:solidFill>
                  <a:schemeClr val="dk1"/>
                </a:solidFill>
              </a:rPr>
              <a:t> "</a:t>
            </a:r>
            <a:r>
              <a:rPr lang="tr-TR" sz="1800" b="1" dirty="0" err="1">
                <a:solidFill>
                  <a:schemeClr val="dk1"/>
                </a:solidFill>
              </a:rPr>
              <a:t>open</a:t>
            </a:r>
            <a:r>
              <a:rPr lang="tr-TR" sz="1800" b="1" dirty="0">
                <a:solidFill>
                  <a:schemeClr val="dk1"/>
                </a:solidFill>
              </a:rPr>
              <a:t> </a:t>
            </a:r>
            <a:r>
              <a:rPr lang="tr-TR" sz="1800" b="1" dirty="0" err="1">
                <a:solidFill>
                  <a:schemeClr val="dk1"/>
                </a:solidFill>
              </a:rPr>
              <a:t>source</a:t>
            </a:r>
            <a:r>
              <a:rPr lang="tr-TR" sz="1800" b="1" dirty="0">
                <a:solidFill>
                  <a:schemeClr val="dk1"/>
                </a:solidFill>
              </a:rPr>
              <a:t>" </a:t>
            </a:r>
            <a:r>
              <a:rPr lang="tr-TR" sz="1800" b="1" dirty="0" err="1">
                <a:solidFill>
                  <a:schemeClr val="dk1"/>
                </a:solidFill>
              </a:rPr>
              <a:t>just</a:t>
            </a:r>
            <a:r>
              <a:rPr lang="tr-TR" sz="1800" b="1" dirty="0">
                <a:solidFill>
                  <a:schemeClr val="dk1"/>
                </a:solidFill>
              </a:rPr>
              <a:t> </a:t>
            </a:r>
            <a:r>
              <a:rPr lang="tr-TR" sz="1800" b="1" dirty="0" err="1">
                <a:solidFill>
                  <a:schemeClr val="dk1"/>
                </a:solidFill>
              </a:rPr>
              <a:t>mean</a:t>
            </a:r>
            <a:r>
              <a:rPr lang="tr-TR" sz="1800" b="1" dirty="0">
                <a:solidFill>
                  <a:schemeClr val="dk1"/>
                </a:solidFill>
              </a:rPr>
              <a:t> </a:t>
            </a:r>
            <a:r>
              <a:rPr lang="tr-TR" sz="1800" b="1" dirty="0" err="1">
                <a:solidFill>
                  <a:schemeClr val="dk1"/>
                </a:solidFill>
              </a:rPr>
              <a:t>something</a:t>
            </a:r>
            <a:r>
              <a:rPr lang="tr-TR" sz="1800" b="1" dirty="0">
                <a:solidFill>
                  <a:schemeClr val="dk1"/>
                </a:solidFill>
              </a:rPr>
              <a:t> is </a:t>
            </a:r>
            <a:r>
              <a:rPr lang="tr-TR" sz="1800" b="1" dirty="0" err="1">
                <a:solidFill>
                  <a:schemeClr val="dk1"/>
                </a:solidFill>
              </a:rPr>
              <a:t>free</a:t>
            </a:r>
            <a:r>
              <a:rPr lang="tr-TR" sz="1800" b="1" dirty="0">
                <a:solidFill>
                  <a:schemeClr val="dk1"/>
                </a:solidFill>
              </a:rPr>
              <a:t> of </a:t>
            </a:r>
            <a:r>
              <a:rPr lang="tr-TR" sz="1800" b="1" dirty="0" err="1">
                <a:solidFill>
                  <a:schemeClr val="dk1"/>
                </a:solidFill>
              </a:rPr>
              <a:t>charge</a:t>
            </a:r>
            <a:r>
              <a:rPr lang="tr-TR" sz="1800" b="1" dirty="0">
                <a:solidFill>
                  <a:schemeClr val="dk1"/>
                </a:solidFill>
              </a:rPr>
              <a:t>?</a:t>
            </a:r>
            <a:endParaRPr sz="1800" b="1" dirty="0">
              <a:solidFill>
                <a:schemeClr val="dk1"/>
              </a:solidFill>
            </a:endParaRPr>
          </a:p>
          <a:p>
            <a:pPr marL="0" marR="901700" lvl="0" indent="0" algn="l" rtl="0">
              <a:spcBef>
                <a:spcPts val="0"/>
              </a:spcBef>
              <a:spcAft>
                <a:spcPts val="0"/>
              </a:spcAft>
              <a:buClr>
                <a:schemeClr val="dk1"/>
              </a:buClr>
              <a:buSzPts val="1100"/>
              <a:buFont typeface="Arial"/>
              <a:buNone/>
            </a:pPr>
            <a:endParaRPr sz="1800" dirty="0">
              <a:solidFill>
                <a:schemeClr val="dk1"/>
              </a:solidFill>
            </a:endParaRPr>
          </a:p>
          <a:p>
            <a:pPr marL="0" marR="901700" lvl="0" indent="0" algn="l" rtl="0">
              <a:spcBef>
                <a:spcPts val="0"/>
              </a:spcBef>
              <a:spcAft>
                <a:spcPts val="0"/>
              </a:spcAft>
              <a:buClr>
                <a:schemeClr val="dk1"/>
              </a:buClr>
              <a:buSzPts val="1100"/>
              <a:buFont typeface="Arial"/>
              <a:buNone/>
            </a:pPr>
            <a:r>
              <a:rPr lang="tr-TR" sz="1800" dirty="0">
                <a:solidFill>
                  <a:schemeClr val="dk1"/>
                </a:solidFill>
              </a:rPr>
              <a:t>No. </a:t>
            </a:r>
            <a:r>
              <a:rPr lang="tr-TR" sz="1800" dirty="0" err="1">
                <a:solidFill>
                  <a:schemeClr val="dk1"/>
                </a:solidFill>
              </a:rPr>
              <a:t>This</a:t>
            </a:r>
            <a:r>
              <a:rPr lang="tr-TR" sz="1800" dirty="0">
                <a:solidFill>
                  <a:schemeClr val="dk1"/>
                </a:solidFill>
              </a:rPr>
              <a:t> is a </a:t>
            </a:r>
            <a:r>
              <a:rPr lang="tr-TR" sz="1800" dirty="0" err="1">
                <a:solidFill>
                  <a:schemeClr val="dk1"/>
                </a:solidFill>
                <a:uFill>
                  <a:noFill/>
                </a:uFill>
                <a:hlinkClick r:id="rId3">
                  <a:extLst>
                    <a:ext uri="{A12FA001-AC4F-418D-AE19-62706E023703}">
                      <ahyp:hlinkClr xmlns:ahyp="http://schemas.microsoft.com/office/drawing/2018/hyperlinkcolor" val="tx"/>
                    </a:ext>
                  </a:extLst>
                </a:hlinkClick>
              </a:rPr>
              <a:t>common</a:t>
            </a:r>
            <a:r>
              <a:rPr lang="tr-TR" sz="1800" dirty="0">
                <a:solidFill>
                  <a:schemeClr val="dk1"/>
                </a:solidFill>
                <a:uFill>
                  <a:noFill/>
                </a:uFill>
                <a:hlinkClick r:id="rId3">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3">
                  <a:extLst>
                    <a:ext uri="{A12FA001-AC4F-418D-AE19-62706E023703}">
                      <ahyp:hlinkClr xmlns:ahyp="http://schemas.microsoft.com/office/drawing/2018/hyperlinkcolor" val="tx"/>
                    </a:ext>
                  </a:extLst>
                </a:hlinkClick>
              </a:rPr>
              <a:t>misconception</a:t>
            </a:r>
            <a:r>
              <a:rPr lang="tr-TR" sz="1800" dirty="0">
                <a:solidFill>
                  <a:schemeClr val="dk1"/>
                </a:solidFill>
              </a:rPr>
              <a:t> </a:t>
            </a:r>
            <a:r>
              <a:rPr lang="tr-TR" sz="1800" dirty="0" err="1">
                <a:solidFill>
                  <a:schemeClr val="dk1"/>
                </a:solidFill>
              </a:rPr>
              <a:t>about</a:t>
            </a:r>
            <a:r>
              <a:rPr lang="tr-TR" sz="1800" dirty="0">
                <a:solidFill>
                  <a:schemeClr val="dk1"/>
                </a:solidFill>
              </a:rPr>
              <a:t> </a:t>
            </a:r>
            <a:r>
              <a:rPr lang="tr-TR" sz="1800" dirty="0" err="1">
                <a:solidFill>
                  <a:schemeClr val="dk1"/>
                </a:solidFill>
              </a:rPr>
              <a:t>what</a:t>
            </a:r>
            <a:r>
              <a:rPr lang="tr-TR" sz="1800" dirty="0">
                <a:solidFill>
                  <a:schemeClr val="dk1"/>
                </a:solidFill>
              </a:rPr>
              <a:t>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a:t>
            </a:r>
            <a:r>
              <a:rPr lang="tr-TR" sz="1800" dirty="0" err="1">
                <a:solidFill>
                  <a:schemeClr val="dk1"/>
                </a:solidFill>
              </a:rPr>
              <a:t>implies</a:t>
            </a:r>
            <a:r>
              <a:rPr lang="tr-TR" sz="1800" dirty="0">
                <a:solidFill>
                  <a:schemeClr val="dk1"/>
                </a:solidFill>
              </a:rPr>
              <a:t>, </a:t>
            </a:r>
            <a:r>
              <a:rPr lang="tr-TR" sz="1800" dirty="0" err="1">
                <a:solidFill>
                  <a:schemeClr val="dk1"/>
                </a:solidFill>
              </a:rPr>
              <a:t>and</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concept's</a:t>
            </a:r>
            <a:r>
              <a:rPr lang="tr-TR" sz="1800" dirty="0">
                <a:solidFill>
                  <a:schemeClr val="dk1"/>
                </a:solidFill>
              </a:rPr>
              <a:t> </a:t>
            </a:r>
            <a:r>
              <a:rPr lang="tr-TR" sz="1800" dirty="0" err="1">
                <a:solidFill>
                  <a:schemeClr val="dk1"/>
                </a:solidFill>
              </a:rPr>
              <a:t>implications</a:t>
            </a:r>
            <a:r>
              <a:rPr lang="tr-TR" sz="1800" dirty="0">
                <a:solidFill>
                  <a:schemeClr val="dk1"/>
                </a:solidFill>
              </a:rPr>
              <a:t> </a:t>
            </a:r>
            <a:r>
              <a:rPr lang="tr-TR" sz="1800" dirty="0" err="1">
                <a:solidFill>
                  <a:schemeClr val="dk1"/>
                </a:solidFill>
              </a:rPr>
              <a:t>are</a:t>
            </a:r>
            <a:r>
              <a:rPr lang="tr-TR" sz="1800" dirty="0">
                <a:solidFill>
                  <a:schemeClr val="dk1"/>
                </a:solidFill>
              </a:rPr>
              <a:t> </a:t>
            </a:r>
            <a:r>
              <a:rPr lang="tr-TR" sz="1800" dirty="0">
                <a:solidFill>
                  <a:schemeClr val="dk1"/>
                </a:solidFill>
                <a:uFill>
                  <a:noFill/>
                </a:uFill>
                <a:hlinkClick r:id="rId4">
                  <a:extLst>
                    <a:ext uri="{A12FA001-AC4F-418D-AE19-62706E023703}">
                      <ahyp:hlinkClr xmlns:ahyp="http://schemas.microsoft.com/office/drawing/2018/hyperlinkcolor" val="tx"/>
                    </a:ext>
                  </a:extLst>
                </a:hlinkClick>
              </a:rPr>
              <a:t>not </a:t>
            </a:r>
            <a:r>
              <a:rPr lang="tr-TR" sz="1800" dirty="0" err="1">
                <a:solidFill>
                  <a:schemeClr val="dk1"/>
                </a:solidFill>
                <a:uFill>
                  <a:noFill/>
                </a:uFill>
                <a:hlinkClick r:id="rId4">
                  <a:extLst>
                    <a:ext uri="{A12FA001-AC4F-418D-AE19-62706E023703}">
                      <ahyp:hlinkClr xmlns:ahyp="http://schemas.microsoft.com/office/drawing/2018/hyperlinkcolor" val="tx"/>
                    </a:ext>
                  </a:extLst>
                </a:hlinkClick>
              </a:rPr>
              <a:t>only</a:t>
            </a:r>
            <a:r>
              <a:rPr lang="tr-TR" sz="1800" dirty="0">
                <a:solidFill>
                  <a:schemeClr val="dk1"/>
                </a:solidFill>
                <a:uFill>
                  <a:noFill/>
                </a:uFill>
                <a:hlinkClick r:id="rId4">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4">
                  <a:extLst>
                    <a:ext uri="{A12FA001-AC4F-418D-AE19-62706E023703}">
                      <ahyp:hlinkClr xmlns:ahyp="http://schemas.microsoft.com/office/drawing/2018/hyperlinkcolor" val="tx"/>
                    </a:ext>
                  </a:extLst>
                </a:hlinkClick>
              </a:rPr>
              <a:t>economic</a:t>
            </a:r>
            <a:r>
              <a:rPr lang="tr-TR" sz="1800" dirty="0">
                <a:solidFill>
                  <a:schemeClr val="dk1"/>
                </a:solidFill>
              </a:rPr>
              <a:t>.</a:t>
            </a:r>
            <a:endParaRPr sz="1800" dirty="0">
              <a:solidFill>
                <a:schemeClr val="dk1"/>
              </a:solidFill>
            </a:endParaRPr>
          </a:p>
          <a:p>
            <a:pPr marL="0" marR="901700" lvl="0" indent="0" algn="l" rtl="0">
              <a:spcBef>
                <a:spcPts val="0"/>
              </a:spcBef>
              <a:spcAft>
                <a:spcPts val="0"/>
              </a:spcAft>
              <a:buClr>
                <a:schemeClr val="dk1"/>
              </a:buClr>
              <a:buSzPts val="1100"/>
              <a:buFont typeface="Arial"/>
              <a:buNone/>
            </a:pPr>
            <a:endParaRPr sz="1800" dirty="0">
              <a:solidFill>
                <a:schemeClr val="dk1"/>
              </a:solidFill>
            </a:endParaRPr>
          </a:p>
          <a:p>
            <a:pPr marL="0" marR="901700" lvl="0" indent="0" algn="l" rtl="0">
              <a:spcBef>
                <a:spcPts val="0"/>
              </a:spcBef>
              <a:spcAft>
                <a:spcPts val="0"/>
              </a:spcAft>
              <a:buClr>
                <a:schemeClr val="dk1"/>
              </a:buClr>
              <a:buSzPts val="1100"/>
              <a:buFont typeface="Arial"/>
              <a:buNone/>
            </a:pPr>
            <a:r>
              <a:rPr lang="tr-TR" sz="1800" dirty="0">
                <a:solidFill>
                  <a:schemeClr val="dk1"/>
                </a:solidFill>
              </a:rPr>
              <a:t>Open </a:t>
            </a:r>
            <a:r>
              <a:rPr lang="tr-TR" sz="1800" dirty="0" err="1">
                <a:solidFill>
                  <a:schemeClr val="dk1"/>
                </a:solidFill>
              </a:rPr>
              <a:t>source</a:t>
            </a:r>
            <a:r>
              <a:rPr lang="tr-TR" sz="1800" dirty="0">
                <a:solidFill>
                  <a:schemeClr val="dk1"/>
                </a:solidFill>
              </a:rPr>
              <a:t> software </a:t>
            </a:r>
            <a:r>
              <a:rPr lang="tr-TR" sz="1800" dirty="0" err="1">
                <a:solidFill>
                  <a:schemeClr val="dk1"/>
                </a:solidFill>
              </a:rPr>
              <a:t>programmers</a:t>
            </a:r>
            <a:r>
              <a:rPr lang="tr-TR" sz="1800" dirty="0">
                <a:solidFill>
                  <a:schemeClr val="dk1"/>
                </a:solidFill>
              </a:rPr>
              <a:t> can </a:t>
            </a:r>
            <a:r>
              <a:rPr lang="tr-TR" sz="1800" dirty="0" err="1">
                <a:solidFill>
                  <a:schemeClr val="dk1"/>
                </a:solidFill>
              </a:rPr>
              <a:t>charge</a:t>
            </a:r>
            <a:r>
              <a:rPr lang="tr-TR" sz="1800" dirty="0">
                <a:solidFill>
                  <a:schemeClr val="dk1"/>
                </a:solidFill>
              </a:rPr>
              <a:t> </a:t>
            </a:r>
            <a:r>
              <a:rPr lang="tr-TR" sz="1800" dirty="0" err="1">
                <a:solidFill>
                  <a:schemeClr val="dk1"/>
                </a:solidFill>
              </a:rPr>
              <a:t>money</a:t>
            </a:r>
            <a:r>
              <a:rPr lang="tr-TR" sz="1800" dirty="0">
                <a:solidFill>
                  <a:schemeClr val="dk1"/>
                </a:solidFill>
              </a:rPr>
              <a:t> </a:t>
            </a:r>
            <a:r>
              <a:rPr lang="tr-TR" sz="1800" dirty="0" err="1">
                <a:solidFill>
                  <a:schemeClr val="dk1"/>
                </a:solidFill>
              </a:rPr>
              <a:t>for</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software they </a:t>
            </a:r>
            <a:r>
              <a:rPr lang="tr-TR" sz="1800" dirty="0" err="1">
                <a:solidFill>
                  <a:schemeClr val="dk1"/>
                </a:solidFill>
              </a:rPr>
              <a:t>create</a:t>
            </a:r>
            <a:r>
              <a:rPr lang="tr-TR" sz="1800" dirty="0">
                <a:solidFill>
                  <a:schemeClr val="dk1"/>
                </a:solidFill>
              </a:rPr>
              <a:t> </a:t>
            </a:r>
            <a:r>
              <a:rPr lang="tr-TR" sz="1800" dirty="0" err="1">
                <a:solidFill>
                  <a:schemeClr val="dk1"/>
                </a:solidFill>
              </a:rPr>
              <a:t>or</a:t>
            </a:r>
            <a:r>
              <a:rPr lang="tr-TR" sz="1800" dirty="0">
                <a:solidFill>
                  <a:schemeClr val="dk1"/>
                </a:solidFill>
              </a:rPr>
              <a:t> </a:t>
            </a:r>
            <a:r>
              <a:rPr lang="tr-TR" sz="1800" dirty="0" err="1">
                <a:solidFill>
                  <a:schemeClr val="dk1"/>
                </a:solidFill>
              </a:rPr>
              <a:t>to</a:t>
            </a:r>
            <a:r>
              <a:rPr lang="tr-TR" sz="1800" dirty="0">
                <a:solidFill>
                  <a:schemeClr val="dk1"/>
                </a:solidFill>
              </a:rPr>
              <a:t> </a:t>
            </a:r>
            <a:r>
              <a:rPr lang="tr-TR" sz="1800" dirty="0" err="1">
                <a:solidFill>
                  <a:schemeClr val="dk1"/>
                </a:solidFill>
              </a:rPr>
              <a:t>which</a:t>
            </a:r>
            <a:r>
              <a:rPr lang="tr-TR" sz="1800" dirty="0">
                <a:solidFill>
                  <a:schemeClr val="dk1"/>
                </a:solidFill>
              </a:rPr>
              <a:t> they </a:t>
            </a:r>
            <a:r>
              <a:rPr lang="tr-TR" sz="1800" dirty="0" err="1">
                <a:solidFill>
                  <a:schemeClr val="dk1"/>
                </a:solidFill>
              </a:rPr>
              <a:t>contribute</a:t>
            </a:r>
            <a:r>
              <a:rPr lang="tr-TR" sz="1800" dirty="0">
                <a:solidFill>
                  <a:schemeClr val="dk1"/>
                </a:solidFill>
              </a:rPr>
              <a:t>. But in </a:t>
            </a:r>
            <a:r>
              <a:rPr lang="tr-TR" sz="1800" dirty="0" err="1">
                <a:solidFill>
                  <a:schemeClr val="dk1"/>
                </a:solidFill>
              </a:rPr>
              <a:t>some</a:t>
            </a:r>
            <a:r>
              <a:rPr lang="tr-TR" sz="1800" dirty="0">
                <a:solidFill>
                  <a:schemeClr val="dk1"/>
                </a:solidFill>
              </a:rPr>
              <a:t> </a:t>
            </a:r>
            <a:r>
              <a:rPr lang="tr-TR" sz="1800" dirty="0" err="1">
                <a:solidFill>
                  <a:schemeClr val="dk1"/>
                </a:solidFill>
              </a:rPr>
              <a:t>cases</a:t>
            </a:r>
            <a:r>
              <a:rPr lang="tr-TR" sz="1800" dirty="0">
                <a:solidFill>
                  <a:schemeClr val="dk1"/>
                </a:solidFill>
              </a:rPr>
              <a:t>, </a:t>
            </a:r>
            <a:r>
              <a:rPr lang="tr-TR" sz="1800" dirty="0" err="1">
                <a:solidFill>
                  <a:schemeClr val="dk1"/>
                </a:solidFill>
              </a:rPr>
              <a:t>because</a:t>
            </a:r>
            <a:r>
              <a:rPr lang="tr-TR" sz="1800" dirty="0">
                <a:solidFill>
                  <a:schemeClr val="dk1"/>
                </a:solidFill>
              </a:rPr>
              <a:t> an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a:t>
            </a:r>
            <a:r>
              <a:rPr lang="tr-TR" sz="1800" dirty="0" err="1">
                <a:solidFill>
                  <a:schemeClr val="dk1"/>
                </a:solidFill>
              </a:rPr>
              <a:t>license</a:t>
            </a:r>
            <a:r>
              <a:rPr lang="tr-TR" sz="1800" dirty="0">
                <a:solidFill>
                  <a:schemeClr val="dk1"/>
                </a:solidFill>
              </a:rPr>
              <a:t> </a:t>
            </a:r>
            <a:r>
              <a:rPr lang="tr-TR" sz="1800" dirty="0" err="1">
                <a:solidFill>
                  <a:schemeClr val="dk1"/>
                </a:solidFill>
              </a:rPr>
              <a:t>might</a:t>
            </a:r>
            <a:r>
              <a:rPr lang="tr-TR" sz="1800" dirty="0">
                <a:solidFill>
                  <a:schemeClr val="dk1"/>
                </a:solidFill>
              </a:rPr>
              <a:t> </a:t>
            </a:r>
            <a:r>
              <a:rPr lang="tr-TR" sz="1800" dirty="0" err="1">
                <a:solidFill>
                  <a:schemeClr val="dk1"/>
                </a:solidFill>
              </a:rPr>
              <a:t>require</a:t>
            </a:r>
            <a:r>
              <a:rPr lang="tr-TR" sz="1800" dirty="0">
                <a:solidFill>
                  <a:schemeClr val="dk1"/>
                </a:solidFill>
              </a:rPr>
              <a:t> </a:t>
            </a:r>
            <a:r>
              <a:rPr lang="tr-TR" sz="1800" dirty="0" err="1">
                <a:solidFill>
                  <a:schemeClr val="dk1"/>
                </a:solidFill>
              </a:rPr>
              <a:t>them</a:t>
            </a:r>
            <a:r>
              <a:rPr lang="tr-TR" sz="1800" dirty="0">
                <a:solidFill>
                  <a:schemeClr val="dk1"/>
                </a:solidFill>
              </a:rPr>
              <a:t> </a:t>
            </a:r>
            <a:r>
              <a:rPr lang="tr-TR" sz="1800" dirty="0" err="1">
                <a:solidFill>
                  <a:schemeClr val="dk1"/>
                </a:solidFill>
              </a:rPr>
              <a:t>to</a:t>
            </a:r>
            <a:r>
              <a:rPr lang="tr-TR" sz="1800" dirty="0">
                <a:solidFill>
                  <a:schemeClr val="dk1"/>
                </a:solidFill>
              </a:rPr>
              <a:t> </a:t>
            </a:r>
            <a:r>
              <a:rPr lang="tr-TR" sz="1800" dirty="0" err="1">
                <a:solidFill>
                  <a:schemeClr val="dk1"/>
                </a:solidFill>
              </a:rPr>
              <a:t>release</a:t>
            </a:r>
            <a:r>
              <a:rPr lang="tr-TR" sz="1800" dirty="0">
                <a:solidFill>
                  <a:schemeClr val="dk1"/>
                </a:solidFill>
              </a:rPr>
              <a:t> </a:t>
            </a:r>
            <a:r>
              <a:rPr lang="tr-TR" sz="1800" dirty="0" err="1">
                <a:solidFill>
                  <a:schemeClr val="dk1"/>
                </a:solidFill>
              </a:rPr>
              <a:t>their</a:t>
            </a:r>
            <a:r>
              <a:rPr lang="tr-TR" sz="1800" dirty="0">
                <a:solidFill>
                  <a:schemeClr val="dk1"/>
                </a:solidFill>
              </a:rPr>
              <a:t> </a:t>
            </a:r>
            <a:r>
              <a:rPr lang="tr-TR" sz="1800" dirty="0" err="1">
                <a:solidFill>
                  <a:schemeClr val="dk1"/>
                </a:solidFill>
              </a:rPr>
              <a:t>source</a:t>
            </a:r>
            <a:r>
              <a:rPr lang="tr-TR" sz="1800" dirty="0">
                <a:solidFill>
                  <a:schemeClr val="dk1"/>
                </a:solidFill>
              </a:rPr>
              <a:t> </a:t>
            </a:r>
            <a:r>
              <a:rPr lang="tr-TR" sz="1800" dirty="0" err="1">
                <a:solidFill>
                  <a:schemeClr val="dk1"/>
                </a:solidFill>
              </a:rPr>
              <a:t>code</a:t>
            </a:r>
            <a:r>
              <a:rPr lang="tr-TR" sz="1800" dirty="0">
                <a:solidFill>
                  <a:schemeClr val="dk1"/>
                </a:solidFill>
              </a:rPr>
              <a:t> </a:t>
            </a:r>
            <a:r>
              <a:rPr lang="tr-TR" sz="1800" dirty="0" err="1">
                <a:solidFill>
                  <a:schemeClr val="dk1"/>
                </a:solidFill>
              </a:rPr>
              <a:t>when</a:t>
            </a:r>
            <a:r>
              <a:rPr lang="tr-TR" sz="1800" dirty="0">
                <a:solidFill>
                  <a:schemeClr val="dk1"/>
                </a:solidFill>
              </a:rPr>
              <a:t> they </a:t>
            </a:r>
            <a:r>
              <a:rPr lang="tr-TR" sz="1800" dirty="0" err="1">
                <a:solidFill>
                  <a:schemeClr val="dk1"/>
                </a:solidFill>
              </a:rPr>
              <a:t>sell</a:t>
            </a:r>
            <a:r>
              <a:rPr lang="tr-TR" sz="1800" dirty="0">
                <a:solidFill>
                  <a:schemeClr val="dk1"/>
                </a:solidFill>
              </a:rPr>
              <a:t> software </a:t>
            </a:r>
            <a:r>
              <a:rPr lang="tr-TR" sz="1800" dirty="0" err="1">
                <a:solidFill>
                  <a:schemeClr val="dk1"/>
                </a:solidFill>
              </a:rPr>
              <a:t>to</a:t>
            </a:r>
            <a:r>
              <a:rPr lang="tr-TR" sz="1800" dirty="0">
                <a:solidFill>
                  <a:schemeClr val="dk1"/>
                </a:solidFill>
              </a:rPr>
              <a:t> </a:t>
            </a:r>
            <a:r>
              <a:rPr lang="tr-TR" sz="1800" dirty="0" err="1">
                <a:solidFill>
                  <a:schemeClr val="dk1"/>
                </a:solidFill>
              </a:rPr>
              <a:t>others</a:t>
            </a:r>
            <a:r>
              <a:rPr lang="tr-TR" sz="1800" dirty="0">
                <a:solidFill>
                  <a:schemeClr val="dk1"/>
                </a:solidFill>
              </a:rPr>
              <a:t>, </a:t>
            </a:r>
            <a:r>
              <a:rPr lang="tr-TR" sz="1800" dirty="0" err="1">
                <a:solidFill>
                  <a:schemeClr val="dk1"/>
                </a:solidFill>
              </a:rPr>
              <a:t>some</a:t>
            </a:r>
            <a:r>
              <a:rPr lang="tr-TR" sz="1800" dirty="0">
                <a:solidFill>
                  <a:schemeClr val="dk1"/>
                </a:solidFill>
              </a:rPr>
              <a:t> </a:t>
            </a:r>
            <a:r>
              <a:rPr lang="tr-TR" sz="1800" dirty="0" err="1">
                <a:solidFill>
                  <a:schemeClr val="dk1"/>
                </a:solidFill>
              </a:rPr>
              <a:t>programmers</a:t>
            </a:r>
            <a:r>
              <a:rPr lang="tr-TR" sz="1800" dirty="0">
                <a:solidFill>
                  <a:schemeClr val="dk1"/>
                </a:solidFill>
              </a:rPr>
              <a:t> </a:t>
            </a:r>
            <a:r>
              <a:rPr lang="tr-TR" sz="1800" dirty="0" err="1">
                <a:solidFill>
                  <a:schemeClr val="dk1"/>
                </a:solidFill>
              </a:rPr>
              <a:t>find</a:t>
            </a:r>
            <a:r>
              <a:rPr lang="tr-TR" sz="1800" dirty="0">
                <a:solidFill>
                  <a:schemeClr val="dk1"/>
                </a:solidFill>
              </a:rPr>
              <a:t> </a:t>
            </a:r>
            <a:r>
              <a:rPr lang="tr-TR" sz="1800" dirty="0" err="1">
                <a:solidFill>
                  <a:schemeClr val="dk1"/>
                </a:solidFill>
              </a:rPr>
              <a:t>that</a:t>
            </a:r>
            <a:r>
              <a:rPr lang="tr-TR" sz="1800" dirty="0">
                <a:solidFill>
                  <a:schemeClr val="dk1"/>
                </a:solidFill>
              </a:rPr>
              <a:t> </a:t>
            </a:r>
            <a:r>
              <a:rPr lang="tr-TR" sz="1800" dirty="0" err="1">
                <a:solidFill>
                  <a:schemeClr val="dk1"/>
                </a:solidFill>
              </a:rPr>
              <a:t>charging</a:t>
            </a:r>
            <a:r>
              <a:rPr lang="tr-TR" sz="1800" dirty="0">
                <a:solidFill>
                  <a:schemeClr val="dk1"/>
                </a:solidFill>
              </a:rPr>
              <a:t> </a:t>
            </a:r>
            <a:r>
              <a:rPr lang="tr-TR" sz="1800" dirty="0" err="1">
                <a:solidFill>
                  <a:schemeClr val="dk1"/>
                </a:solidFill>
              </a:rPr>
              <a:t>users</a:t>
            </a:r>
            <a:r>
              <a:rPr lang="tr-TR" sz="1800" dirty="0">
                <a:solidFill>
                  <a:schemeClr val="dk1"/>
                </a:solidFill>
              </a:rPr>
              <a:t> </a:t>
            </a:r>
            <a:r>
              <a:rPr lang="tr-TR" sz="1800" dirty="0" err="1">
                <a:solidFill>
                  <a:schemeClr val="dk1"/>
                </a:solidFill>
              </a:rPr>
              <a:t>money</a:t>
            </a:r>
            <a:r>
              <a:rPr lang="tr-TR" sz="1800" dirty="0">
                <a:solidFill>
                  <a:schemeClr val="dk1"/>
                </a:solidFill>
              </a:rPr>
              <a:t> </a:t>
            </a:r>
            <a:r>
              <a:rPr lang="tr-TR" sz="1800" dirty="0" err="1">
                <a:solidFill>
                  <a:schemeClr val="dk1"/>
                </a:solidFill>
              </a:rPr>
              <a:t>for</a:t>
            </a:r>
            <a:r>
              <a:rPr lang="tr-TR" sz="1800" dirty="0">
                <a:solidFill>
                  <a:schemeClr val="dk1"/>
                </a:solidFill>
              </a:rPr>
              <a:t> </a:t>
            </a:r>
            <a:r>
              <a:rPr lang="tr-TR" sz="1800" i="1" dirty="0">
                <a:solidFill>
                  <a:schemeClr val="dk1"/>
                </a:solidFill>
              </a:rPr>
              <a:t>software </a:t>
            </a:r>
            <a:r>
              <a:rPr lang="tr-TR" sz="1800" i="1" dirty="0" err="1">
                <a:solidFill>
                  <a:schemeClr val="dk1"/>
                </a:solidFill>
              </a:rPr>
              <a:t>services</a:t>
            </a:r>
            <a:r>
              <a:rPr lang="tr-TR" sz="1800" i="1" dirty="0">
                <a:solidFill>
                  <a:schemeClr val="dk1"/>
                </a:solidFill>
              </a:rPr>
              <a:t> </a:t>
            </a:r>
            <a:r>
              <a:rPr lang="tr-TR" sz="1800" i="1" dirty="0" err="1">
                <a:solidFill>
                  <a:schemeClr val="dk1"/>
                </a:solidFill>
              </a:rPr>
              <a:t>and</a:t>
            </a:r>
            <a:r>
              <a:rPr lang="tr-TR" sz="1800" i="1" dirty="0">
                <a:solidFill>
                  <a:schemeClr val="dk1"/>
                </a:solidFill>
              </a:rPr>
              <a:t> </a:t>
            </a:r>
            <a:r>
              <a:rPr lang="tr-TR" sz="1800" i="1" dirty="0" err="1">
                <a:solidFill>
                  <a:schemeClr val="dk1"/>
                </a:solidFill>
              </a:rPr>
              <a:t>support</a:t>
            </a:r>
            <a:r>
              <a:rPr lang="tr-TR" sz="1800" dirty="0">
                <a:solidFill>
                  <a:schemeClr val="dk1"/>
                </a:solidFill>
              </a:rPr>
              <a:t> (</a:t>
            </a:r>
            <a:r>
              <a:rPr lang="tr-TR" sz="1800" dirty="0" err="1">
                <a:solidFill>
                  <a:schemeClr val="dk1"/>
                </a:solidFill>
              </a:rPr>
              <a:t>rather</a:t>
            </a:r>
            <a:r>
              <a:rPr lang="tr-TR" sz="1800" dirty="0">
                <a:solidFill>
                  <a:schemeClr val="dk1"/>
                </a:solidFill>
              </a:rPr>
              <a:t> </a:t>
            </a:r>
            <a:r>
              <a:rPr lang="tr-TR" sz="1800" dirty="0" err="1">
                <a:solidFill>
                  <a:schemeClr val="dk1"/>
                </a:solidFill>
              </a:rPr>
              <a:t>than</a:t>
            </a:r>
            <a:r>
              <a:rPr lang="tr-TR" sz="1800" dirty="0">
                <a:solidFill>
                  <a:schemeClr val="dk1"/>
                </a:solidFill>
              </a:rPr>
              <a:t> </a:t>
            </a:r>
            <a:r>
              <a:rPr lang="tr-TR" sz="1800" dirty="0" err="1">
                <a:solidFill>
                  <a:schemeClr val="dk1"/>
                </a:solidFill>
              </a:rPr>
              <a:t>for</a:t>
            </a:r>
            <a:r>
              <a:rPr lang="tr-TR" sz="1800" dirty="0">
                <a:solidFill>
                  <a:schemeClr val="dk1"/>
                </a:solidFill>
              </a:rPr>
              <a:t> </a:t>
            </a:r>
            <a:r>
              <a:rPr lang="tr-TR" sz="1800" dirty="0" err="1">
                <a:solidFill>
                  <a:schemeClr val="dk1"/>
                </a:solidFill>
              </a:rPr>
              <a:t>the</a:t>
            </a:r>
            <a:r>
              <a:rPr lang="tr-TR" sz="1800" dirty="0">
                <a:solidFill>
                  <a:schemeClr val="dk1"/>
                </a:solidFill>
              </a:rPr>
              <a:t> software </a:t>
            </a:r>
            <a:r>
              <a:rPr lang="tr-TR" sz="1800" dirty="0" err="1">
                <a:solidFill>
                  <a:schemeClr val="dk1"/>
                </a:solidFill>
              </a:rPr>
              <a:t>itself</a:t>
            </a:r>
            <a:r>
              <a:rPr lang="tr-TR" sz="1800" dirty="0">
                <a:solidFill>
                  <a:schemeClr val="dk1"/>
                </a:solidFill>
              </a:rPr>
              <a:t>) is </a:t>
            </a:r>
            <a:r>
              <a:rPr lang="tr-TR" sz="1800" dirty="0" err="1">
                <a:solidFill>
                  <a:schemeClr val="dk1"/>
                </a:solidFill>
              </a:rPr>
              <a:t>more</a:t>
            </a:r>
            <a:r>
              <a:rPr lang="tr-TR" sz="1800" dirty="0">
                <a:solidFill>
                  <a:schemeClr val="dk1"/>
                </a:solidFill>
              </a:rPr>
              <a:t> </a:t>
            </a:r>
            <a:r>
              <a:rPr lang="tr-TR" sz="1800" dirty="0" err="1">
                <a:solidFill>
                  <a:schemeClr val="dk1"/>
                </a:solidFill>
              </a:rPr>
              <a:t>lucrative</a:t>
            </a:r>
            <a:r>
              <a:rPr lang="tr-TR" sz="1800" dirty="0">
                <a:solidFill>
                  <a:schemeClr val="dk1"/>
                </a:solidFill>
              </a:rPr>
              <a:t>. </a:t>
            </a:r>
            <a:r>
              <a:rPr lang="tr-TR" sz="1800" dirty="0" err="1">
                <a:solidFill>
                  <a:schemeClr val="dk1"/>
                </a:solidFill>
              </a:rPr>
              <a:t>This</a:t>
            </a:r>
            <a:r>
              <a:rPr lang="tr-TR" sz="1800" dirty="0">
                <a:solidFill>
                  <a:schemeClr val="dk1"/>
                </a:solidFill>
              </a:rPr>
              <a:t> </a:t>
            </a:r>
            <a:r>
              <a:rPr lang="tr-TR" sz="1800" dirty="0" err="1">
                <a:solidFill>
                  <a:schemeClr val="dk1"/>
                </a:solidFill>
              </a:rPr>
              <a:t>way</a:t>
            </a:r>
            <a:r>
              <a:rPr lang="tr-TR" sz="1800" dirty="0">
                <a:solidFill>
                  <a:schemeClr val="dk1"/>
                </a:solidFill>
              </a:rPr>
              <a:t>, </a:t>
            </a:r>
            <a:r>
              <a:rPr lang="tr-TR" sz="1800" dirty="0" err="1">
                <a:solidFill>
                  <a:schemeClr val="dk1"/>
                </a:solidFill>
              </a:rPr>
              <a:t>their</a:t>
            </a:r>
            <a:r>
              <a:rPr lang="tr-TR" sz="1800" dirty="0">
                <a:solidFill>
                  <a:schemeClr val="dk1"/>
                </a:solidFill>
              </a:rPr>
              <a:t> software </a:t>
            </a:r>
            <a:r>
              <a:rPr lang="tr-TR" sz="1800" dirty="0" err="1">
                <a:solidFill>
                  <a:schemeClr val="dk1"/>
                </a:solidFill>
              </a:rPr>
              <a:t>remains</a:t>
            </a:r>
            <a:r>
              <a:rPr lang="tr-TR" sz="1800" dirty="0">
                <a:solidFill>
                  <a:schemeClr val="dk1"/>
                </a:solidFill>
              </a:rPr>
              <a:t> </a:t>
            </a:r>
            <a:r>
              <a:rPr lang="tr-TR" sz="1800" dirty="0" err="1">
                <a:solidFill>
                  <a:schemeClr val="dk1"/>
                </a:solidFill>
              </a:rPr>
              <a:t>free</a:t>
            </a:r>
            <a:r>
              <a:rPr lang="tr-TR" sz="1800" dirty="0">
                <a:solidFill>
                  <a:schemeClr val="dk1"/>
                </a:solidFill>
              </a:rPr>
              <a:t> of </a:t>
            </a:r>
            <a:r>
              <a:rPr lang="tr-TR" sz="1800" dirty="0" err="1">
                <a:solidFill>
                  <a:schemeClr val="dk1"/>
                </a:solidFill>
              </a:rPr>
              <a:t>charge</a:t>
            </a:r>
            <a:r>
              <a:rPr lang="tr-TR" sz="1800" dirty="0">
                <a:solidFill>
                  <a:schemeClr val="dk1"/>
                </a:solidFill>
              </a:rPr>
              <a:t>, </a:t>
            </a:r>
            <a:r>
              <a:rPr lang="tr-TR" sz="1800" dirty="0" err="1">
                <a:solidFill>
                  <a:schemeClr val="dk1"/>
                </a:solidFill>
              </a:rPr>
              <a:t>and</a:t>
            </a:r>
            <a:r>
              <a:rPr lang="tr-TR" sz="1800" dirty="0">
                <a:solidFill>
                  <a:schemeClr val="dk1"/>
                </a:solidFill>
              </a:rPr>
              <a:t> they </a:t>
            </a:r>
            <a:r>
              <a:rPr lang="tr-TR" sz="1800" dirty="0" err="1">
                <a:solidFill>
                  <a:schemeClr val="dk1"/>
                </a:solidFill>
                <a:uFill>
                  <a:noFill/>
                </a:uFill>
                <a:hlinkClick r:id="rId5">
                  <a:extLst>
                    <a:ext uri="{A12FA001-AC4F-418D-AE19-62706E023703}">
                      <ahyp:hlinkClr xmlns:ahyp="http://schemas.microsoft.com/office/drawing/2018/hyperlinkcolor" val="tx"/>
                    </a:ext>
                  </a:extLst>
                </a:hlinkClick>
              </a:rPr>
              <a:t>make</a:t>
            </a:r>
            <a:r>
              <a:rPr lang="tr-TR" sz="1800" dirty="0">
                <a:solidFill>
                  <a:schemeClr val="dk1"/>
                </a:solidFill>
                <a:uFill>
                  <a:noFill/>
                </a:uFill>
                <a:hlinkClick r:id="rId5">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5">
                  <a:extLst>
                    <a:ext uri="{A12FA001-AC4F-418D-AE19-62706E023703}">
                      <ahyp:hlinkClr xmlns:ahyp="http://schemas.microsoft.com/office/drawing/2018/hyperlinkcolor" val="tx"/>
                    </a:ext>
                  </a:extLst>
                </a:hlinkClick>
              </a:rPr>
              <a:t>money</a:t>
            </a:r>
            <a:r>
              <a:rPr lang="tr-TR" sz="1800" dirty="0">
                <a:solidFill>
                  <a:schemeClr val="dk1"/>
                </a:solidFill>
                <a:uFill>
                  <a:noFill/>
                </a:uFill>
                <a:hlinkClick r:id="rId5">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5">
                  <a:extLst>
                    <a:ext uri="{A12FA001-AC4F-418D-AE19-62706E023703}">
                      <ahyp:hlinkClr xmlns:ahyp="http://schemas.microsoft.com/office/drawing/2018/hyperlinkcolor" val="tx"/>
                    </a:ext>
                  </a:extLst>
                </a:hlinkClick>
              </a:rPr>
              <a:t>helping</a:t>
            </a:r>
            <a:r>
              <a:rPr lang="tr-TR" sz="1800" dirty="0">
                <a:solidFill>
                  <a:schemeClr val="dk1"/>
                </a:solidFill>
                <a:uFill>
                  <a:noFill/>
                </a:uFill>
                <a:hlinkClick r:id="rId5">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5">
                  <a:extLst>
                    <a:ext uri="{A12FA001-AC4F-418D-AE19-62706E023703}">
                      <ahyp:hlinkClr xmlns:ahyp="http://schemas.microsoft.com/office/drawing/2018/hyperlinkcolor" val="tx"/>
                    </a:ext>
                  </a:extLst>
                </a:hlinkClick>
              </a:rPr>
              <a:t>others</a:t>
            </a:r>
            <a:r>
              <a:rPr lang="tr-TR" sz="1800" dirty="0">
                <a:solidFill>
                  <a:schemeClr val="dk1"/>
                </a:solidFill>
              </a:rPr>
              <a:t> </a:t>
            </a:r>
            <a:r>
              <a:rPr lang="tr-TR" sz="1800" dirty="0" err="1">
                <a:solidFill>
                  <a:schemeClr val="dk1"/>
                </a:solidFill>
              </a:rPr>
              <a:t>install</a:t>
            </a:r>
            <a:r>
              <a:rPr lang="tr-TR" sz="1800" dirty="0">
                <a:solidFill>
                  <a:schemeClr val="dk1"/>
                </a:solidFill>
              </a:rPr>
              <a:t>, </a:t>
            </a:r>
            <a:r>
              <a:rPr lang="tr-TR" sz="1800" dirty="0" err="1">
                <a:solidFill>
                  <a:schemeClr val="dk1"/>
                </a:solidFill>
              </a:rPr>
              <a:t>use</a:t>
            </a:r>
            <a:r>
              <a:rPr lang="tr-TR" sz="1800" dirty="0">
                <a:solidFill>
                  <a:schemeClr val="dk1"/>
                </a:solidFill>
              </a:rPr>
              <a:t>, </a:t>
            </a:r>
            <a:r>
              <a:rPr lang="tr-TR" sz="1800" dirty="0" err="1">
                <a:solidFill>
                  <a:schemeClr val="dk1"/>
                </a:solidFill>
              </a:rPr>
              <a:t>and</a:t>
            </a:r>
            <a:r>
              <a:rPr lang="tr-TR" sz="1800" dirty="0">
                <a:solidFill>
                  <a:schemeClr val="dk1"/>
                </a:solidFill>
              </a:rPr>
              <a:t> </a:t>
            </a:r>
            <a:r>
              <a:rPr lang="tr-TR" sz="1800" dirty="0" err="1">
                <a:solidFill>
                  <a:schemeClr val="dk1"/>
                </a:solidFill>
              </a:rPr>
              <a:t>troubleshoot</a:t>
            </a:r>
            <a:r>
              <a:rPr lang="tr-TR" sz="1800" dirty="0">
                <a:solidFill>
                  <a:schemeClr val="dk1"/>
                </a:solidFill>
              </a:rPr>
              <a:t> it.</a:t>
            </a:r>
            <a:endParaRPr sz="1800" dirty="0">
              <a:solidFill>
                <a:schemeClr val="dk1"/>
              </a:solidFill>
            </a:endParaRPr>
          </a:p>
          <a:p>
            <a:pPr marL="0" marR="901700" lvl="0" indent="0" algn="l" rtl="0">
              <a:spcBef>
                <a:spcPts val="0"/>
              </a:spcBef>
              <a:spcAft>
                <a:spcPts val="0"/>
              </a:spcAft>
              <a:buClr>
                <a:schemeClr val="dk1"/>
              </a:buClr>
              <a:buSzPts val="1100"/>
              <a:buFont typeface="Arial"/>
              <a:buNone/>
            </a:pPr>
            <a:endParaRPr sz="1800" dirty="0">
              <a:solidFill>
                <a:schemeClr val="dk1"/>
              </a:solidFill>
            </a:endParaRPr>
          </a:p>
          <a:p>
            <a:pPr marL="0" marR="901700" lvl="0" indent="0" algn="l" rtl="0">
              <a:spcBef>
                <a:spcPts val="0"/>
              </a:spcBef>
              <a:spcAft>
                <a:spcPts val="0"/>
              </a:spcAft>
              <a:buClr>
                <a:schemeClr val="dk1"/>
              </a:buClr>
              <a:buSzPts val="1100"/>
              <a:buFont typeface="Arial"/>
              <a:buNone/>
            </a:pPr>
            <a:r>
              <a:rPr lang="tr-TR" sz="1800" dirty="0" err="1">
                <a:solidFill>
                  <a:schemeClr val="dk1"/>
                </a:solidFill>
              </a:rPr>
              <a:t>While</a:t>
            </a:r>
            <a:r>
              <a:rPr lang="tr-TR" sz="1800" dirty="0">
                <a:solidFill>
                  <a:schemeClr val="dk1"/>
                </a:solidFill>
              </a:rPr>
              <a:t> </a:t>
            </a:r>
            <a:r>
              <a:rPr lang="tr-TR" sz="1800" dirty="0" err="1">
                <a:solidFill>
                  <a:schemeClr val="dk1"/>
                </a:solidFill>
              </a:rPr>
              <a:t>some</a:t>
            </a:r>
            <a:r>
              <a:rPr lang="tr-TR" sz="1800" dirty="0">
                <a:solidFill>
                  <a:schemeClr val="dk1"/>
                </a:solidFill>
              </a:rPr>
              <a:t>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software </a:t>
            </a:r>
            <a:r>
              <a:rPr lang="tr-TR" sz="1800" dirty="0" err="1">
                <a:solidFill>
                  <a:schemeClr val="dk1"/>
                </a:solidFill>
              </a:rPr>
              <a:t>may</a:t>
            </a:r>
            <a:r>
              <a:rPr lang="tr-TR" sz="1800" dirty="0">
                <a:solidFill>
                  <a:schemeClr val="dk1"/>
                </a:solidFill>
              </a:rPr>
              <a:t> be </a:t>
            </a:r>
            <a:r>
              <a:rPr lang="tr-TR" sz="1800" dirty="0" err="1">
                <a:solidFill>
                  <a:schemeClr val="dk1"/>
                </a:solidFill>
              </a:rPr>
              <a:t>free</a:t>
            </a:r>
            <a:r>
              <a:rPr lang="tr-TR" sz="1800" dirty="0">
                <a:solidFill>
                  <a:schemeClr val="dk1"/>
                </a:solidFill>
              </a:rPr>
              <a:t> of </a:t>
            </a:r>
            <a:r>
              <a:rPr lang="tr-TR" sz="1800" dirty="0" err="1">
                <a:solidFill>
                  <a:schemeClr val="dk1"/>
                </a:solidFill>
              </a:rPr>
              <a:t>charge</a:t>
            </a:r>
            <a:r>
              <a:rPr lang="tr-TR" sz="1800" dirty="0">
                <a:solidFill>
                  <a:schemeClr val="dk1"/>
                </a:solidFill>
              </a:rPr>
              <a:t>, </a:t>
            </a:r>
            <a:r>
              <a:rPr lang="tr-TR" sz="1800" dirty="0" err="1">
                <a:solidFill>
                  <a:schemeClr val="dk1"/>
                </a:solidFill>
              </a:rPr>
              <a:t>skill</a:t>
            </a:r>
            <a:r>
              <a:rPr lang="tr-TR" sz="1800" dirty="0">
                <a:solidFill>
                  <a:schemeClr val="dk1"/>
                </a:solidFill>
              </a:rPr>
              <a:t> in </a:t>
            </a:r>
            <a:r>
              <a:rPr lang="tr-TR" sz="1800" dirty="0" err="1">
                <a:solidFill>
                  <a:schemeClr val="dk1"/>
                </a:solidFill>
              </a:rPr>
              <a:t>programming</a:t>
            </a:r>
            <a:r>
              <a:rPr lang="tr-TR" sz="1800" dirty="0">
                <a:solidFill>
                  <a:schemeClr val="dk1"/>
                </a:solidFill>
              </a:rPr>
              <a:t> </a:t>
            </a:r>
            <a:r>
              <a:rPr lang="tr-TR" sz="1800" dirty="0" err="1">
                <a:solidFill>
                  <a:schemeClr val="dk1"/>
                </a:solidFill>
              </a:rPr>
              <a:t>and</a:t>
            </a:r>
            <a:r>
              <a:rPr lang="tr-TR" sz="1800" dirty="0">
                <a:solidFill>
                  <a:schemeClr val="dk1"/>
                </a:solidFill>
              </a:rPr>
              <a:t> </a:t>
            </a:r>
            <a:r>
              <a:rPr lang="tr-TR" sz="1800" dirty="0" err="1">
                <a:solidFill>
                  <a:schemeClr val="dk1"/>
                </a:solidFill>
              </a:rPr>
              <a:t>troubleshooting</a:t>
            </a:r>
            <a:r>
              <a:rPr lang="tr-TR" sz="1800" dirty="0">
                <a:solidFill>
                  <a:schemeClr val="dk1"/>
                </a:solidFill>
              </a:rPr>
              <a:t>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software can be </a:t>
            </a:r>
            <a:r>
              <a:rPr lang="tr-TR" sz="1800" dirty="0" err="1">
                <a:solidFill>
                  <a:schemeClr val="dk1"/>
                </a:solidFill>
                <a:uFill>
                  <a:noFill/>
                </a:uFill>
                <a:hlinkClick r:id="rId6">
                  <a:extLst>
                    <a:ext uri="{A12FA001-AC4F-418D-AE19-62706E023703}">
                      <ahyp:hlinkClr xmlns:ahyp="http://schemas.microsoft.com/office/drawing/2018/hyperlinkcolor" val="tx"/>
                    </a:ext>
                  </a:extLst>
                </a:hlinkClick>
              </a:rPr>
              <a:t>quite</a:t>
            </a:r>
            <a:r>
              <a:rPr lang="tr-TR" sz="1800" dirty="0">
                <a:solidFill>
                  <a:schemeClr val="dk1"/>
                </a:solidFill>
                <a:uFill>
                  <a:noFill/>
                </a:uFill>
                <a:hlinkClick r:id="rId6">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6">
                  <a:extLst>
                    <a:ext uri="{A12FA001-AC4F-418D-AE19-62706E023703}">
                      <ahyp:hlinkClr xmlns:ahyp="http://schemas.microsoft.com/office/drawing/2018/hyperlinkcolor" val="tx"/>
                    </a:ext>
                  </a:extLst>
                </a:hlinkClick>
              </a:rPr>
              <a:t>valuable</a:t>
            </a:r>
            <a:r>
              <a:rPr lang="tr-TR" sz="1800" dirty="0">
                <a:solidFill>
                  <a:schemeClr val="dk1"/>
                </a:solidFill>
              </a:rPr>
              <a:t>. </a:t>
            </a:r>
            <a:r>
              <a:rPr lang="tr-TR" sz="1800" dirty="0" err="1">
                <a:solidFill>
                  <a:schemeClr val="dk1"/>
                </a:solidFill>
              </a:rPr>
              <a:t>Many</a:t>
            </a:r>
            <a:r>
              <a:rPr lang="tr-TR" sz="1800" dirty="0">
                <a:solidFill>
                  <a:schemeClr val="dk1"/>
                </a:solidFill>
              </a:rPr>
              <a:t> </a:t>
            </a:r>
            <a:r>
              <a:rPr lang="tr-TR" sz="1800" dirty="0" err="1">
                <a:solidFill>
                  <a:schemeClr val="dk1"/>
                </a:solidFill>
              </a:rPr>
              <a:t>employers</a:t>
            </a:r>
            <a:r>
              <a:rPr lang="tr-TR" sz="1800" dirty="0">
                <a:solidFill>
                  <a:schemeClr val="dk1"/>
                </a:solidFill>
              </a:rPr>
              <a:t> </a:t>
            </a:r>
            <a:r>
              <a:rPr lang="tr-TR" sz="1800" dirty="0" err="1">
                <a:solidFill>
                  <a:schemeClr val="dk1"/>
                </a:solidFill>
              </a:rPr>
              <a:t>specifically</a:t>
            </a:r>
            <a:r>
              <a:rPr lang="tr-TR" sz="1800" dirty="0">
                <a:solidFill>
                  <a:schemeClr val="dk1"/>
                </a:solidFill>
              </a:rPr>
              <a:t> </a:t>
            </a:r>
            <a:r>
              <a:rPr lang="tr-TR" sz="1800" dirty="0" err="1">
                <a:solidFill>
                  <a:schemeClr val="dk1"/>
                </a:solidFill>
              </a:rPr>
              <a:t>seek</a:t>
            </a:r>
            <a:r>
              <a:rPr lang="tr-TR" sz="1800" dirty="0">
                <a:solidFill>
                  <a:schemeClr val="dk1"/>
                </a:solidFill>
              </a:rPr>
              <a:t> </a:t>
            </a:r>
            <a:r>
              <a:rPr lang="tr-TR" sz="1800" dirty="0" err="1">
                <a:solidFill>
                  <a:schemeClr val="dk1"/>
                </a:solidFill>
              </a:rPr>
              <a:t>to</a:t>
            </a:r>
            <a:r>
              <a:rPr lang="tr-TR" sz="1800" dirty="0">
                <a:solidFill>
                  <a:schemeClr val="dk1"/>
                </a:solidFill>
              </a:rPr>
              <a:t> </a:t>
            </a:r>
            <a:r>
              <a:rPr lang="tr-TR" sz="1800" dirty="0" err="1">
                <a:solidFill>
                  <a:schemeClr val="dk1"/>
                </a:solidFill>
                <a:uFill>
                  <a:noFill/>
                </a:uFill>
                <a:hlinkClick r:id="rId7">
                  <a:extLst>
                    <a:ext uri="{A12FA001-AC4F-418D-AE19-62706E023703}">
                      <ahyp:hlinkClr xmlns:ahyp="http://schemas.microsoft.com/office/drawing/2018/hyperlinkcolor" val="tx"/>
                    </a:ext>
                  </a:extLst>
                </a:hlinkClick>
              </a:rPr>
              <a:t>hire</a:t>
            </a:r>
            <a:r>
              <a:rPr lang="tr-TR" sz="1800" dirty="0">
                <a:solidFill>
                  <a:schemeClr val="dk1"/>
                </a:solidFill>
                <a:uFill>
                  <a:noFill/>
                </a:uFill>
                <a:hlinkClick r:id="rId7">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7">
                  <a:extLst>
                    <a:ext uri="{A12FA001-AC4F-418D-AE19-62706E023703}">
                      <ahyp:hlinkClr xmlns:ahyp="http://schemas.microsoft.com/office/drawing/2018/hyperlinkcolor" val="tx"/>
                    </a:ext>
                  </a:extLst>
                </a:hlinkClick>
              </a:rPr>
              <a:t>programmers</a:t>
            </a:r>
            <a:r>
              <a:rPr lang="tr-TR" sz="1800" dirty="0">
                <a:solidFill>
                  <a:schemeClr val="dk1"/>
                </a:solidFill>
                <a:uFill>
                  <a:noFill/>
                </a:uFill>
                <a:hlinkClick r:id="rId7">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7">
                  <a:extLst>
                    <a:ext uri="{A12FA001-AC4F-418D-AE19-62706E023703}">
                      <ahyp:hlinkClr xmlns:ahyp="http://schemas.microsoft.com/office/drawing/2018/hyperlinkcolor" val="tx"/>
                    </a:ext>
                  </a:extLst>
                </a:hlinkClick>
              </a:rPr>
              <a:t>with</a:t>
            </a:r>
            <a:r>
              <a:rPr lang="tr-TR" sz="1800" dirty="0">
                <a:solidFill>
                  <a:schemeClr val="dk1"/>
                </a:solidFill>
                <a:uFill>
                  <a:noFill/>
                </a:uFill>
                <a:hlinkClick r:id="rId7">
                  <a:extLst>
                    <a:ext uri="{A12FA001-AC4F-418D-AE19-62706E023703}">
                      <ahyp:hlinkClr xmlns:ahyp="http://schemas.microsoft.com/office/drawing/2018/hyperlinkcolor" val="tx"/>
                    </a:ext>
                  </a:extLst>
                </a:hlinkClick>
              </a:rPr>
              <a:t> </a:t>
            </a:r>
            <a:r>
              <a:rPr lang="tr-TR" sz="1800" dirty="0" err="1">
                <a:solidFill>
                  <a:schemeClr val="dk1"/>
                </a:solidFill>
                <a:uFill>
                  <a:noFill/>
                </a:uFill>
                <a:hlinkClick r:id="rId7">
                  <a:extLst>
                    <a:ext uri="{A12FA001-AC4F-418D-AE19-62706E023703}">
                      <ahyp:hlinkClr xmlns:ahyp="http://schemas.microsoft.com/office/drawing/2018/hyperlinkcolor" val="tx"/>
                    </a:ext>
                  </a:extLst>
                </a:hlinkClick>
              </a:rPr>
              <a:t>experience</a:t>
            </a:r>
            <a:r>
              <a:rPr lang="tr-TR" sz="1800" dirty="0">
                <a:solidFill>
                  <a:schemeClr val="dk1"/>
                </a:solidFill>
              </a:rPr>
              <a:t> </a:t>
            </a:r>
            <a:r>
              <a:rPr lang="tr-TR" sz="1800" dirty="0" err="1">
                <a:solidFill>
                  <a:schemeClr val="dk1"/>
                </a:solidFill>
              </a:rPr>
              <a:t>working</a:t>
            </a:r>
            <a:r>
              <a:rPr lang="tr-TR" sz="1800" dirty="0">
                <a:solidFill>
                  <a:schemeClr val="dk1"/>
                </a:solidFill>
              </a:rPr>
              <a:t> on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software.</a:t>
            </a:r>
            <a:endParaRPr sz="1800" dirty="0">
              <a:solidFill>
                <a:schemeClr val="dk1"/>
              </a:solidFill>
            </a:endParaRPr>
          </a:p>
          <a:p>
            <a:pPr marL="0" marR="901700" lvl="0" indent="0" algn="l" rtl="0">
              <a:spcBef>
                <a:spcPts val="0"/>
              </a:spcBef>
              <a:spcAft>
                <a:spcPts val="0"/>
              </a:spcAft>
              <a:buClr>
                <a:schemeClr val="dk1"/>
              </a:buClr>
              <a:buSzPts val="1100"/>
              <a:buFont typeface="Arial"/>
              <a:buNone/>
            </a:pPr>
            <a:endParaRPr sz="1800" b="1" dirty="0">
              <a:solidFill>
                <a:schemeClr val="dk1"/>
              </a:solidFill>
            </a:endParaRPr>
          </a:p>
          <a:p>
            <a:pPr marL="0" marR="901700" lvl="0" indent="0" algn="l" rtl="0">
              <a:spcBef>
                <a:spcPts val="0"/>
              </a:spcBef>
              <a:spcAft>
                <a:spcPts val="0"/>
              </a:spcAft>
              <a:buClr>
                <a:schemeClr val="dk1"/>
              </a:buClr>
              <a:buSzPts val="1100"/>
              <a:buFont typeface="Arial"/>
              <a:buNone/>
            </a:pPr>
            <a:endParaRPr sz="1800" b="1" dirty="0">
              <a:solidFill>
                <a:schemeClr val="dk1"/>
              </a:solidFill>
            </a:endParaRPr>
          </a:p>
          <a:p>
            <a:pPr marL="0" lvl="0" indent="0" algn="l" rtl="0">
              <a:spcBef>
                <a:spcPts val="0"/>
              </a:spcBef>
              <a:spcAft>
                <a:spcPts val="0"/>
              </a:spcAft>
              <a:buClr>
                <a:schemeClr val="dk1"/>
              </a:buClr>
              <a:buSzPts val="1100"/>
              <a:buFont typeface="Arial"/>
              <a:buNone/>
            </a:pPr>
            <a:r>
              <a:rPr lang="tr-TR" sz="1800" u="sng" dirty="0">
                <a:solidFill>
                  <a:schemeClr val="dk1"/>
                </a:solidFill>
                <a:hlinkClick r:id="rId8">
                  <a:extLst>
                    <a:ext uri="{A12FA001-AC4F-418D-AE19-62706E023703}">
                      <ahyp:hlinkClr xmlns:ahyp="http://schemas.microsoft.com/office/drawing/2018/hyperlinkcolor" val="tx"/>
                    </a:ext>
                  </a:extLst>
                </a:hlinkClick>
              </a:rPr>
              <a:t>https://www.techradar.com/best/best-open-source-software</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lnSpc>
                <a:spcPct val="100000"/>
              </a:lnSpc>
              <a:spcBef>
                <a:spcPts val="0"/>
              </a:spcBef>
              <a:spcAft>
                <a:spcPts val="0"/>
              </a:spcAft>
              <a:buSzPts val="1400"/>
              <a:buNone/>
            </a:pPr>
            <a:r>
              <a:rPr lang="tr-TR" u="sng" dirty="0">
                <a:solidFill>
                  <a:schemeClr val="hlink"/>
                </a:solidFill>
                <a:hlinkClick r:id="rId9"/>
              </a:rPr>
              <a:t>https://opensource.com/business/16/8/top-5-open-source-web-servers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sz="1800" u="sng" dirty="0">
                <a:solidFill>
                  <a:schemeClr val="hlink"/>
                </a:solidFill>
                <a:hlinkClick r:id="rId10"/>
              </a:rPr>
              <a:t>https://www.tecmint.com/best-open-source-web-servers/</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e425004e0_2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7e425004e0_2_10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b="1" dirty="0" err="1"/>
              <a:t>Before</a:t>
            </a:r>
            <a:r>
              <a:rPr lang="tr-TR" sz="1800" b="1" dirty="0"/>
              <a:t> </a:t>
            </a:r>
            <a:r>
              <a:rPr lang="tr-TR" sz="1800" b="1" dirty="0" err="1"/>
              <a:t>stepping</a:t>
            </a:r>
            <a:r>
              <a:rPr lang="tr-TR" sz="1800" b="1" dirty="0"/>
              <a:t> </a:t>
            </a:r>
            <a:r>
              <a:rPr lang="tr-TR" sz="1800" b="1" dirty="0" err="1"/>
              <a:t>into</a:t>
            </a:r>
            <a:r>
              <a:rPr lang="tr-TR" sz="1800" b="1" dirty="0"/>
              <a:t> </a:t>
            </a:r>
            <a:r>
              <a:rPr lang="tr-TR" sz="1800" b="1" dirty="0" err="1"/>
              <a:t>packet</a:t>
            </a:r>
            <a:r>
              <a:rPr lang="tr-TR" sz="1800" b="1" dirty="0"/>
              <a:t> </a:t>
            </a:r>
            <a:r>
              <a:rPr lang="tr-TR" sz="1800" b="1" dirty="0" err="1"/>
              <a:t>management</a:t>
            </a:r>
            <a:r>
              <a:rPr lang="tr-TR" sz="1800" b="1" dirty="0"/>
              <a:t> </a:t>
            </a:r>
            <a:r>
              <a:rPr lang="tr-TR" sz="1800" b="1" dirty="0" err="1"/>
              <a:t>let</a:t>
            </a:r>
            <a:r>
              <a:rPr lang="tr-TR" sz="1800" b="1" dirty="0"/>
              <a:t> me </a:t>
            </a:r>
            <a:r>
              <a:rPr lang="tr-TR" sz="1800" b="1" dirty="0" err="1"/>
              <a:t>try</a:t>
            </a:r>
            <a:r>
              <a:rPr lang="tr-TR" sz="1800" b="1" dirty="0"/>
              <a:t> </a:t>
            </a:r>
            <a:r>
              <a:rPr lang="tr-TR" sz="1800" b="1" dirty="0" err="1"/>
              <a:t>to</a:t>
            </a:r>
            <a:r>
              <a:rPr lang="tr-TR" sz="1800" b="1" dirty="0"/>
              <a:t> </a:t>
            </a:r>
            <a:r>
              <a:rPr lang="tr-TR" sz="1800" b="1" dirty="0" err="1"/>
              <a:t>explain</a:t>
            </a:r>
            <a:r>
              <a:rPr lang="tr-TR" sz="1800" b="1" dirty="0"/>
              <a:t> “</a:t>
            </a:r>
            <a:r>
              <a:rPr lang="tr-TR" sz="1800" b="1" dirty="0" err="1"/>
              <a:t>What</a:t>
            </a:r>
            <a:r>
              <a:rPr lang="tr-TR" sz="1800" b="1" dirty="0"/>
              <a:t> a software </a:t>
            </a:r>
            <a:r>
              <a:rPr lang="tr-TR" sz="1800" b="1" dirty="0" err="1"/>
              <a:t>repository</a:t>
            </a:r>
            <a:r>
              <a:rPr lang="tr-TR" sz="1800" b="1" dirty="0"/>
              <a:t> is?”</a:t>
            </a:r>
            <a:endParaRPr sz="1800" b="1" dirty="0"/>
          </a:p>
          <a:p>
            <a:pPr marL="0" lvl="0" indent="0" algn="l" rtl="0">
              <a:lnSpc>
                <a:spcPct val="100000"/>
              </a:lnSpc>
              <a:spcBef>
                <a:spcPts val="0"/>
              </a:spcBef>
              <a:spcAft>
                <a:spcPts val="0"/>
              </a:spcAft>
              <a:buClr>
                <a:schemeClr val="dk1"/>
              </a:buClr>
              <a:buSzPts val="1100"/>
              <a:buFont typeface="Arial"/>
              <a:buNone/>
            </a:pPr>
            <a:endParaRPr sz="1800" b="1" dirty="0"/>
          </a:p>
          <a:p>
            <a:pPr marL="0" lvl="0" indent="0" algn="l" rtl="0">
              <a:lnSpc>
                <a:spcPct val="100000"/>
              </a:lnSpc>
              <a:spcBef>
                <a:spcPts val="0"/>
              </a:spcBef>
              <a:spcAft>
                <a:spcPts val="0"/>
              </a:spcAft>
              <a:buClr>
                <a:schemeClr val="dk1"/>
              </a:buClr>
              <a:buSzPts val="1100"/>
              <a:buFont typeface="Arial"/>
              <a:buNone/>
            </a:pPr>
            <a:r>
              <a:rPr lang="tr-TR" sz="1800" dirty="0"/>
              <a:t>A </a:t>
            </a:r>
            <a:r>
              <a:rPr lang="tr-TR" sz="1800" dirty="0" err="1"/>
              <a:t>few</a:t>
            </a:r>
            <a:r>
              <a:rPr lang="tr-TR" sz="1800" dirty="0"/>
              <a:t> </a:t>
            </a:r>
            <a:r>
              <a:rPr lang="tr-TR" sz="1800" dirty="0" err="1"/>
              <a:t>years</a:t>
            </a:r>
            <a:r>
              <a:rPr lang="tr-TR" sz="1800" dirty="0"/>
              <a:t> </a:t>
            </a:r>
            <a:r>
              <a:rPr lang="tr-TR" sz="1800" dirty="0" err="1"/>
              <a:t>ago</a:t>
            </a:r>
            <a:r>
              <a:rPr lang="tr-TR" sz="1800" dirty="0"/>
              <a:t>, </a:t>
            </a:r>
            <a:r>
              <a:rPr lang="tr-TR" sz="1800" dirty="0" err="1"/>
              <a:t>before</a:t>
            </a:r>
            <a:r>
              <a:rPr lang="tr-TR" sz="1800" dirty="0"/>
              <a:t> </a:t>
            </a:r>
            <a:r>
              <a:rPr lang="tr-TR" sz="1800" dirty="0" err="1"/>
              <a:t>the</a:t>
            </a:r>
            <a:r>
              <a:rPr lang="tr-TR" sz="1800" dirty="0"/>
              <a:t> </a:t>
            </a:r>
            <a:r>
              <a:rPr lang="tr-TR" sz="1800" dirty="0" err="1"/>
              <a:t>proliferation</a:t>
            </a:r>
            <a:r>
              <a:rPr lang="tr-TR" sz="1800" dirty="0"/>
              <a:t> of </a:t>
            </a:r>
            <a:r>
              <a:rPr lang="tr-TR" sz="1800" dirty="0" err="1"/>
              <a:t>smartphones</a:t>
            </a:r>
            <a:r>
              <a:rPr lang="tr-TR" sz="1800" dirty="0"/>
              <a:t>, </a:t>
            </a:r>
            <a:r>
              <a:rPr lang="tr-TR" sz="1800" dirty="0" err="1"/>
              <a:t>the</a:t>
            </a:r>
            <a:r>
              <a:rPr lang="tr-TR" sz="1800" dirty="0"/>
              <a:t> idea of a software </a:t>
            </a:r>
            <a:r>
              <a:rPr lang="tr-TR" sz="1800" dirty="0" err="1"/>
              <a:t>repository</a:t>
            </a:r>
            <a:r>
              <a:rPr lang="tr-TR" sz="1800" dirty="0"/>
              <a:t> </a:t>
            </a:r>
            <a:r>
              <a:rPr lang="tr-TR" sz="1800" dirty="0" err="1"/>
              <a:t>was</a:t>
            </a:r>
            <a:r>
              <a:rPr lang="tr-TR" sz="1800" dirty="0"/>
              <a:t> </a:t>
            </a:r>
            <a:r>
              <a:rPr lang="tr-TR" sz="1800" dirty="0" err="1"/>
              <a:t>difficult</a:t>
            </a:r>
            <a:r>
              <a:rPr lang="tr-TR" sz="1800" dirty="0"/>
              <a:t> </a:t>
            </a:r>
            <a:r>
              <a:rPr lang="tr-TR" sz="1800" dirty="0" err="1"/>
              <a:t>for</a:t>
            </a:r>
            <a:r>
              <a:rPr lang="tr-TR" sz="1800" dirty="0"/>
              <a:t> </a:t>
            </a:r>
            <a:r>
              <a:rPr lang="tr-TR" sz="1800" dirty="0" err="1"/>
              <a:t>many</a:t>
            </a:r>
            <a:r>
              <a:rPr lang="tr-TR" sz="1800" dirty="0"/>
              <a:t> </a:t>
            </a:r>
            <a:r>
              <a:rPr lang="tr-TR" sz="1800" dirty="0" err="1"/>
              <a:t>users</a:t>
            </a:r>
            <a:r>
              <a:rPr lang="tr-TR" sz="1800" dirty="0"/>
              <a:t> </a:t>
            </a:r>
            <a:r>
              <a:rPr lang="tr-TR" sz="1800" dirty="0" err="1"/>
              <a:t>to</a:t>
            </a:r>
            <a:r>
              <a:rPr lang="tr-TR" sz="1800" dirty="0"/>
              <a:t> </a:t>
            </a:r>
            <a:r>
              <a:rPr lang="tr-TR" sz="1800" dirty="0" err="1"/>
              <a:t>grasp</a:t>
            </a:r>
            <a:r>
              <a:rPr lang="tr-TR" sz="1800" dirty="0"/>
              <a:t> </a:t>
            </a:r>
            <a:r>
              <a:rPr lang="tr-TR" sz="1800" dirty="0" err="1"/>
              <a:t>if</a:t>
            </a:r>
            <a:r>
              <a:rPr lang="tr-TR" sz="1800" dirty="0"/>
              <a:t> they </a:t>
            </a:r>
            <a:r>
              <a:rPr lang="tr-TR" sz="1800" dirty="0" err="1"/>
              <a:t>were</a:t>
            </a:r>
            <a:r>
              <a:rPr lang="tr-TR" sz="1800" dirty="0"/>
              <a:t> not </a:t>
            </a:r>
            <a:r>
              <a:rPr lang="tr-TR" sz="1800" dirty="0" err="1"/>
              <a:t>involved</a:t>
            </a:r>
            <a:r>
              <a:rPr lang="tr-TR" sz="1800" dirty="0"/>
              <a:t> in </a:t>
            </a:r>
            <a:r>
              <a:rPr lang="tr-TR" sz="1800" dirty="0" err="1"/>
              <a:t>the</a:t>
            </a:r>
            <a:r>
              <a:rPr lang="tr-TR" sz="1800" dirty="0"/>
              <a:t> Linux </a:t>
            </a:r>
            <a:r>
              <a:rPr lang="tr-TR" sz="1800" dirty="0" err="1"/>
              <a:t>ecosystem</a:t>
            </a:r>
            <a:r>
              <a:rPr lang="tr-TR" sz="1800" dirty="0"/>
              <a:t>. </a:t>
            </a:r>
            <a:r>
              <a:rPr lang="tr-TR" sz="1800" dirty="0" err="1"/>
              <a:t>To</a:t>
            </a:r>
            <a:r>
              <a:rPr lang="tr-TR" sz="1800" dirty="0"/>
              <a:t> </a:t>
            </a:r>
            <a:r>
              <a:rPr lang="tr-TR" sz="1800" dirty="0" err="1"/>
              <a:t>this</a:t>
            </a:r>
            <a:r>
              <a:rPr lang="tr-TR" sz="1800" dirty="0"/>
              <a:t> </a:t>
            </a:r>
            <a:r>
              <a:rPr lang="tr-TR" sz="1800" dirty="0" err="1"/>
              <a:t>day</a:t>
            </a:r>
            <a:r>
              <a:rPr lang="tr-TR" sz="1800" dirty="0"/>
              <a:t>, </a:t>
            </a:r>
            <a:r>
              <a:rPr lang="tr-TR" sz="1800" dirty="0" err="1"/>
              <a:t>most</a:t>
            </a:r>
            <a:r>
              <a:rPr lang="tr-TR" sz="1800" dirty="0"/>
              <a:t> Windows </a:t>
            </a:r>
            <a:r>
              <a:rPr lang="tr-TR" sz="1800" dirty="0" err="1"/>
              <a:t>users</a:t>
            </a:r>
            <a:r>
              <a:rPr lang="tr-TR" sz="1800" dirty="0"/>
              <a:t> </a:t>
            </a:r>
            <a:r>
              <a:rPr lang="tr-TR" sz="1800" dirty="0" err="1"/>
              <a:t>still</a:t>
            </a:r>
            <a:r>
              <a:rPr lang="tr-TR" sz="1800" dirty="0"/>
              <a:t> </a:t>
            </a:r>
            <a:r>
              <a:rPr lang="tr-TR" sz="1800" dirty="0" err="1"/>
              <a:t>seem</a:t>
            </a:r>
            <a:r>
              <a:rPr lang="tr-TR" sz="1800" dirty="0"/>
              <a:t> </a:t>
            </a:r>
            <a:r>
              <a:rPr lang="tr-TR" sz="1800" dirty="0" err="1"/>
              <a:t>to</a:t>
            </a:r>
            <a:r>
              <a:rPr lang="tr-TR" sz="1800" dirty="0"/>
              <a:t> be </a:t>
            </a:r>
            <a:r>
              <a:rPr lang="tr-TR" sz="1800" dirty="0" err="1"/>
              <a:t>hardwired</a:t>
            </a:r>
            <a:r>
              <a:rPr lang="tr-TR" sz="1800" dirty="0"/>
              <a:t> </a:t>
            </a:r>
            <a:r>
              <a:rPr lang="tr-TR" sz="1800" dirty="0" err="1"/>
              <a:t>to</a:t>
            </a:r>
            <a:r>
              <a:rPr lang="tr-TR" sz="1800" dirty="0"/>
              <a:t> </a:t>
            </a:r>
            <a:r>
              <a:rPr lang="tr-TR" sz="1800" dirty="0" err="1"/>
              <a:t>open</a:t>
            </a:r>
            <a:r>
              <a:rPr lang="tr-TR" sz="1800" dirty="0"/>
              <a:t> a web browser </a:t>
            </a:r>
            <a:r>
              <a:rPr lang="tr-TR" sz="1800" dirty="0" err="1"/>
              <a:t>to</a:t>
            </a:r>
            <a:r>
              <a:rPr lang="tr-TR" sz="1800" dirty="0"/>
              <a:t> </a:t>
            </a:r>
            <a:r>
              <a:rPr lang="tr-TR" sz="1800" dirty="0" err="1"/>
              <a:t>search</a:t>
            </a:r>
            <a:r>
              <a:rPr lang="tr-TR" sz="1800" dirty="0"/>
              <a:t> </a:t>
            </a:r>
            <a:r>
              <a:rPr lang="tr-TR" sz="1800" dirty="0" err="1"/>
              <a:t>for</a:t>
            </a:r>
            <a:r>
              <a:rPr lang="tr-TR" sz="1800" dirty="0"/>
              <a:t> </a:t>
            </a:r>
            <a:r>
              <a:rPr lang="tr-TR" sz="1800" dirty="0" err="1"/>
              <a:t>and</a:t>
            </a:r>
            <a:r>
              <a:rPr lang="tr-TR" sz="1800" dirty="0"/>
              <a:t> </a:t>
            </a:r>
            <a:r>
              <a:rPr lang="tr-TR" sz="1800" dirty="0" err="1"/>
              <a:t>install</a:t>
            </a:r>
            <a:r>
              <a:rPr lang="tr-TR" sz="1800" dirty="0"/>
              <a:t> </a:t>
            </a:r>
            <a:r>
              <a:rPr lang="tr-TR" sz="1800" dirty="0" err="1"/>
              <a:t>new</a:t>
            </a:r>
            <a:r>
              <a:rPr lang="tr-TR" sz="1800" dirty="0"/>
              <a:t> software. </a:t>
            </a:r>
            <a:r>
              <a:rPr lang="tr-TR" sz="1800" dirty="0" err="1"/>
              <a:t>However</a:t>
            </a:r>
            <a:r>
              <a:rPr lang="tr-TR" sz="1800" dirty="0"/>
              <a:t>, </a:t>
            </a:r>
            <a:r>
              <a:rPr lang="tr-TR" sz="1800" dirty="0" err="1"/>
              <a:t>those</a:t>
            </a:r>
            <a:r>
              <a:rPr lang="tr-TR" sz="1800" dirty="0"/>
              <a:t> </a:t>
            </a:r>
            <a:r>
              <a:rPr lang="tr-TR" sz="1800" dirty="0" err="1"/>
              <a:t>with</a:t>
            </a:r>
            <a:r>
              <a:rPr lang="tr-TR" sz="1800" dirty="0"/>
              <a:t> </a:t>
            </a:r>
            <a:r>
              <a:rPr lang="tr-TR" sz="1800" dirty="0" err="1"/>
              <a:t>smartphones</a:t>
            </a:r>
            <a:r>
              <a:rPr lang="tr-TR" sz="1800" dirty="0"/>
              <a:t> </a:t>
            </a:r>
            <a:r>
              <a:rPr lang="tr-TR" sz="1800" dirty="0" err="1"/>
              <a:t>have</a:t>
            </a:r>
            <a:r>
              <a:rPr lang="tr-TR" sz="1800" dirty="0"/>
              <a:t> </a:t>
            </a:r>
            <a:r>
              <a:rPr lang="tr-TR" sz="1800" dirty="0" err="1"/>
              <a:t>gotten</a:t>
            </a:r>
            <a:r>
              <a:rPr lang="tr-TR" sz="1800" dirty="0"/>
              <a:t> </a:t>
            </a:r>
            <a:r>
              <a:rPr lang="tr-TR" sz="1800" dirty="0" err="1"/>
              <a:t>used</a:t>
            </a:r>
            <a:r>
              <a:rPr lang="tr-TR" sz="1800" dirty="0"/>
              <a:t> </a:t>
            </a:r>
            <a:r>
              <a:rPr lang="tr-TR" sz="1800" dirty="0" err="1"/>
              <a:t>to</a:t>
            </a:r>
            <a:r>
              <a:rPr lang="tr-TR" sz="1800" dirty="0"/>
              <a:t> </a:t>
            </a:r>
            <a:r>
              <a:rPr lang="tr-TR" sz="1800" dirty="0" err="1"/>
              <a:t>the</a:t>
            </a:r>
            <a:r>
              <a:rPr lang="tr-TR" sz="1800" dirty="0"/>
              <a:t> idea of a software "</a:t>
            </a:r>
            <a:r>
              <a:rPr lang="tr-TR" sz="1800" dirty="0" err="1"/>
              <a:t>store</a:t>
            </a:r>
            <a:r>
              <a:rPr lang="tr-TR" sz="1800" dirty="0"/>
              <a:t>." </a:t>
            </a:r>
            <a:r>
              <a:rPr lang="tr-TR" sz="1800" dirty="0" err="1"/>
              <a:t>The</a:t>
            </a:r>
            <a:r>
              <a:rPr lang="tr-TR" sz="1800" dirty="0"/>
              <a:t> </a:t>
            </a:r>
            <a:r>
              <a:rPr lang="tr-TR" sz="1800" dirty="0" err="1"/>
              <a:t>way</a:t>
            </a:r>
            <a:r>
              <a:rPr lang="tr-TR" sz="1800" dirty="0"/>
              <a:t> </a:t>
            </a:r>
            <a:r>
              <a:rPr lang="tr-TR" sz="1800" dirty="0" err="1"/>
              <a:t>smartphone</a:t>
            </a:r>
            <a:r>
              <a:rPr lang="tr-TR" sz="1800" dirty="0"/>
              <a:t> </a:t>
            </a:r>
            <a:r>
              <a:rPr lang="tr-TR" sz="1800" dirty="0" err="1"/>
              <a:t>users</a:t>
            </a:r>
            <a:r>
              <a:rPr lang="tr-TR" sz="1800" dirty="0"/>
              <a:t> </a:t>
            </a:r>
            <a:r>
              <a:rPr lang="tr-TR" sz="1800" dirty="0" err="1"/>
              <a:t>obtain</a:t>
            </a:r>
            <a:r>
              <a:rPr lang="tr-TR" sz="1800" dirty="0"/>
              <a:t> software </a:t>
            </a:r>
            <a:r>
              <a:rPr lang="tr-TR" sz="1800" dirty="0" err="1"/>
              <a:t>and</a:t>
            </a:r>
            <a:r>
              <a:rPr lang="tr-TR" sz="1800" dirty="0"/>
              <a:t> </a:t>
            </a:r>
            <a:r>
              <a:rPr lang="tr-TR" sz="1800" dirty="0" err="1"/>
              <a:t>the</a:t>
            </a:r>
            <a:r>
              <a:rPr lang="tr-TR" sz="1800" dirty="0"/>
              <a:t> </a:t>
            </a:r>
            <a:r>
              <a:rPr lang="tr-TR" sz="1800" dirty="0" err="1"/>
              <a:t>way</a:t>
            </a:r>
            <a:r>
              <a:rPr lang="tr-TR" sz="1800" dirty="0"/>
              <a:t> </a:t>
            </a:r>
            <a:r>
              <a:rPr lang="tr-TR" sz="1800" dirty="0" err="1"/>
              <a:t>package</a:t>
            </a:r>
            <a:r>
              <a:rPr lang="tr-TR" sz="1800" dirty="0"/>
              <a:t> </a:t>
            </a:r>
            <a:r>
              <a:rPr lang="tr-TR" sz="1800" dirty="0" err="1"/>
              <a:t>managers</a:t>
            </a:r>
            <a:r>
              <a:rPr lang="tr-TR" sz="1800" dirty="0"/>
              <a:t> </a:t>
            </a:r>
            <a:r>
              <a:rPr lang="tr-TR" sz="1800" dirty="0" err="1"/>
              <a:t>work</a:t>
            </a:r>
            <a:r>
              <a:rPr lang="tr-TR" sz="1800" dirty="0"/>
              <a:t> </a:t>
            </a:r>
            <a:r>
              <a:rPr lang="tr-TR" sz="1800" dirty="0" err="1"/>
              <a:t>are</a:t>
            </a:r>
            <a:r>
              <a:rPr lang="tr-TR" sz="1800" dirty="0"/>
              <a:t> not </a:t>
            </a:r>
            <a:r>
              <a:rPr lang="tr-TR" sz="1800" dirty="0" err="1"/>
              <a:t>dissimilar</a:t>
            </a:r>
            <a:r>
              <a:rPr lang="tr-TR" sz="1800" dirty="0"/>
              <a:t>. </a:t>
            </a:r>
            <a:r>
              <a:rPr lang="tr-TR" sz="1800" dirty="0" err="1"/>
              <a:t>While</a:t>
            </a:r>
            <a:r>
              <a:rPr lang="tr-TR" sz="1800" dirty="0"/>
              <a:t> </a:t>
            </a:r>
            <a:r>
              <a:rPr lang="tr-TR" sz="1800" dirty="0" err="1"/>
              <a:t>there</a:t>
            </a:r>
            <a:r>
              <a:rPr lang="tr-TR" sz="1800" dirty="0"/>
              <a:t> </a:t>
            </a:r>
            <a:r>
              <a:rPr lang="tr-TR" sz="1800" dirty="0" err="1"/>
              <a:t>have</a:t>
            </a:r>
            <a:r>
              <a:rPr lang="tr-TR" sz="1800" dirty="0"/>
              <a:t> </a:t>
            </a:r>
            <a:r>
              <a:rPr lang="tr-TR" sz="1800" dirty="0" err="1"/>
              <a:t>been</a:t>
            </a:r>
            <a:r>
              <a:rPr lang="tr-TR" sz="1800" dirty="0"/>
              <a:t> </a:t>
            </a:r>
            <a:r>
              <a:rPr lang="tr-TR" sz="1800" dirty="0" err="1"/>
              <a:t>several</a:t>
            </a:r>
            <a:r>
              <a:rPr lang="tr-TR" sz="1800" dirty="0"/>
              <a:t> </a:t>
            </a:r>
            <a:r>
              <a:rPr lang="tr-TR" sz="1800" dirty="0" err="1"/>
              <a:t>attempts</a:t>
            </a:r>
            <a:r>
              <a:rPr lang="tr-TR" sz="1800" dirty="0"/>
              <a:t> at </a:t>
            </a:r>
            <a:r>
              <a:rPr lang="tr-TR" sz="1800" dirty="0" err="1"/>
              <a:t>making</a:t>
            </a:r>
            <a:r>
              <a:rPr lang="tr-TR" sz="1800" dirty="0"/>
              <a:t> an </a:t>
            </a:r>
            <a:r>
              <a:rPr lang="tr-TR" sz="1800" dirty="0" err="1"/>
              <a:t>attractive</a:t>
            </a:r>
            <a:r>
              <a:rPr lang="tr-TR" sz="1800" dirty="0"/>
              <a:t> UI </a:t>
            </a:r>
            <a:r>
              <a:rPr lang="tr-TR" sz="1800" dirty="0" err="1"/>
              <a:t>for</a:t>
            </a:r>
            <a:r>
              <a:rPr lang="tr-TR" sz="1800" dirty="0"/>
              <a:t> software </a:t>
            </a:r>
            <a:r>
              <a:rPr lang="tr-TR" sz="1800" dirty="0" err="1"/>
              <a:t>repositories</a:t>
            </a:r>
            <a:r>
              <a:rPr lang="tr-TR" sz="1800" dirty="0"/>
              <a:t>, </a:t>
            </a:r>
            <a:r>
              <a:rPr lang="tr-TR" sz="1800" dirty="0" err="1"/>
              <a:t>the</a:t>
            </a:r>
            <a:r>
              <a:rPr lang="tr-TR" sz="1800" dirty="0"/>
              <a:t> </a:t>
            </a:r>
            <a:r>
              <a:rPr lang="tr-TR" sz="1800" dirty="0" err="1"/>
              <a:t>vast</a:t>
            </a:r>
            <a:r>
              <a:rPr lang="tr-TR" sz="1800" dirty="0"/>
              <a:t> </a:t>
            </a:r>
            <a:r>
              <a:rPr lang="tr-TR" sz="1800" dirty="0" err="1"/>
              <a:t>majority</a:t>
            </a:r>
            <a:r>
              <a:rPr lang="tr-TR" sz="1800" dirty="0"/>
              <a:t> of Linux </a:t>
            </a:r>
            <a:r>
              <a:rPr lang="tr-TR" sz="1800" dirty="0" err="1"/>
              <a:t>users</a:t>
            </a:r>
            <a:r>
              <a:rPr lang="tr-TR" sz="1800" dirty="0"/>
              <a:t> </a:t>
            </a:r>
            <a:r>
              <a:rPr lang="tr-TR" sz="1800" dirty="0" err="1"/>
              <a:t>still</a:t>
            </a:r>
            <a:r>
              <a:rPr lang="tr-TR" sz="1800" dirty="0"/>
              <a:t> </a:t>
            </a:r>
            <a:r>
              <a:rPr lang="tr-TR" sz="1800" dirty="0" err="1"/>
              <a:t>use</a:t>
            </a:r>
            <a:r>
              <a:rPr lang="tr-TR" sz="1800" dirty="0"/>
              <a:t> </a:t>
            </a:r>
            <a:r>
              <a:rPr lang="tr-TR" sz="1800" dirty="0" err="1"/>
              <a:t>the</a:t>
            </a:r>
            <a:r>
              <a:rPr lang="tr-TR" sz="1800" dirty="0"/>
              <a:t> </a:t>
            </a:r>
            <a:r>
              <a:rPr lang="tr-TR" sz="1800" dirty="0" err="1"/>
              <a:t>command</a:t>
            </a:r>
            <a:r>
              <a:rPr lang="tr-TR" sz="1800" dirty="0"/>
              <a:t> </a:t>
            </a:r>
            <a:r>
              <a:rPr lang="tr-TR" sz="1800" dirty="0" err="1"/>
              <a:t>line</a:t>
            </a:r>
            <a:r>
              <a:rPr lang="tr-TR" sz="1800" dirty="0"/>
              <a:t> </a:t>
            </a:r>
            <a:r>
              <a:rPr lang="tr-TR" sz="1800" dirty="0" err="1"/>
              <a:t>to</a:t>
            </a:r>
            <a:r>
              <a:rPr lang="tr-TR" sz="1800" dirty="0"/>
              <a:t> </a:t>
            </a:r>
            <a:r>
              <a:rPr lang="tr-TR" sz="1800" dirty="0" err="1"/>
              <a:t>install</a:t>
            </a:r>
            <a:r>
              <a:rPr lang="tr-TR" sz="1800" dirty="0"/>
              <a:t> </a:t>
            </a:r>
            <a:r>
              <a:rPr lang="tr-TR" sz="1800" dirty="0" err="1"/>
              <a:t>packages</a:t>
            </a:r>
            <a:r>
              <a:rPr lang="tr-TR" sz="1800" dirty="0"/>
              <a:t>. Software </a:t>
            </a:r>
            <a:r>
              <a:rPr lang="tr-TR" sz="1800" dirty="0" err="1"/>
              <a:t>repositories</a:t>
            </a:r>
            <a:r>
              <a:rPr lang="tr-TR" sz="1800" dirty="0"/>
              <a:t> </a:t>
            </a:r>
            <a:r>
              <a:rPr lang="tr-TR" sz="1800" dirty="0" err="1"/>
              <a:t>are</a:t>
            </a:r>
            <a:r>
              <a:rPr lang="tr-TR" sz="1800" dirty="0"/>
              <a:t> a </a:t>
            </a:r>
            <a:r>
              <a:rPr lang="tr-TR" sz="1800" dirty="0" err="1"/>
              <a:t>centralized</a:t>
            </a:r>
            <a:r>
              <a:rPr lang="tr-TR" sz="1800" dirty="0"/>
              <a:t> </a:t>
            </a:r>
            <a:r>
              <a:rPr lang="tr-TR" sz="1800" dirty="0" err="1"/>
              <a:t>listing</a:t>
            </a:r>
            <a:r>
              <a:rPr lang="tr-TR" sz="1800" dirty="0"/>
              <a:t> of </a:t>
            </a:r>
            <a:r>
              <a:rPr lang="tr-TR" sz="1800" dirty="0" err="1"/>
              <a:t>all</a:t>
            </a:r>
            <a:r>
              <a:rPr lang="tr-TR" sz="1800" dirty="0"/>
              <a:t> of </a:t>
            </a:r>
            <a:r>
              <a:rPr lang="tr-TR" sz="1800" dirty="0" err="1"/>
              <a:t>the</a:t>
            </a:r>
            <a:r>
              <a:rPr lang="tr-TR" sz="1800" dirty="0"/>
              <a:t> </a:t>
            </a:r>
            <a:r>
              <a:rPr lang="tr-TR" sz="1800" dirty="0" err="1"/>
              <a:t>available</a:t>
            </a:r>
            <a:r>
              <a:rPr lang="tr-TR" sz="1800" dirty="0"/>
              <a:t> software </a:t>
            </a:r>
            <a:r>
              <a:rPr lang="tr-TR" sz="1800" dirty="0" err="1"/>
              <a:t>for</a:t>
            </a:r>
            <a:r>
              <a:rPr lang="tr-TR" sz="1800" dirty="0"/>
              <a:t> </a:t>
            </a:r>
            <a:r>
              <a:rPr lang="tr-TR" sz="1800" dirty="0" err="1"/>
              <a:t>any</a:t>
            </a:r>
            <a:r>
              <a:rPr lang="tr-TR" sz="1800" dirty="0"/>
              <a:t> </a:t>
            </a:r>
            <a:r>
              <a:rPr lang="tr-TR" sz="1800" dirty="0" err="1"/>
              <a:t>repository</a:t>
            </a:r>
            <a:r>
              <a:rPr lang="tr-TR" sz="1800" dirty="0"/>
              <a:t> </a:t>
            </a:r>
            <a:r>
              <a:rPr lang="tr-TR" sz="1800" dirty="0" err="1"/>
              <a:t>the</a:t>
            </a:r>
            <a:r>
              <a:rPr lang="tr-TR" sz="1800" dirty="0"/>
              <a:t> </a:t>
            </a:r>
            <a:r>
              <a:rPr lang="tr-TR" sz="1800" dirty="0" err="1"/>
              <a:t>system</a:t>
            </a:r>
            <a:r>
              <a:rPr lang="tr-TR" sz="1800" dirty="0"/>
              <a:t> has </a:t>
            </a:r>
            <a:r>
              <a:rPr lang="tr-TR" sz="1800" dirty="0" err="1"/>
              <a:t>been</a:t>
            </a:r>
            <a:r>
              <a:rPr lang="tr-TR" sz="1800" dirty="0"/>
              <a:t> </a:t>
            </a:r>
            <a:r>
              <a:rPr lang="tr-TR" sz="1800" dirty="0" err="1"/>
              <a:t>configured</a:t>
            </a:r>
            <a:r>
              <a:rPr lang="tr-TR" sz="1800" dirty="0"/>
              <a:t> </a:t>
            </a:r>
            <a:r>
              <a:rPr lang="tr-TR" sz="1800" dirty="0" err="1"/>
              <a:t>to</a:t>
            </a:r>
            <a:r>
              <a:rPr lang="tr-TR" sz="1800" dirty="0"/>
              <a:t> </a:t>
            </a:r>
            <a:r>
              <a:rPr lang="tr-TR" sz="1800" dirty="0" err="1"/>
              <a:t>use</a:t>
            </a:r>
            <a:r>
              <a:rPr lang="tr-TR" sz="1800" dirty="0"/>
              <a:t>. </a:t>
            </a:r>
            <a:endParaRPr sz="1800" dirty="0"/>
          </a:p>
          <a:p>
            <a:pPr marL="0" lvl="0" indent="0" algn="l" rtl="0">
              <a:lnSpc>
                <a:spcPct val="100000"/>
              </a:lnSpc>
              <a:spcBef>
                <a:spcPts val="0"/>
              </a:spcBef>
              <a:spcAft>
                <a:spcPts val="0"/>
              </a:spcAft>
              <a:buClr>
                <a:schemeClr val="dk1"/>
              </a:buClr>
              <a:buSzPts val="1100"/>
              <a:buFont typeface="Arial"/>
              <a:buNone/>
            </a:pPr>
            <a:r>
              <a:rPr lang="tr-TR" sz="1800" dirty="0" err="1"/>
              <a:t>So</a:t>
            </a:r>
            <a:r>
              <a:rPr lang="tr-TR" sz="1800" dirty="0"/>
              <a:t>, </a:t>
            </a:r>
            <a:r>
              <a:rPr lang="tr-TR" sz="1800" dirty="0" err="1"/>
              <a:t>the</a:t>
            </a:r>
            <a:r>
              <a:rPr lang="tr-TR" sz="1800" dirty="0"/>
              <a:t> </a:t>
            </a:r>
            <a:r>
              <a:rPr lang="tr-TR" sz="1800" dirty="0" err="1"/>
              <a:t>Package</a:t>
            </a:r>
            <a:r>
              <a:rPr lang="tr-TR" sz="1800" dirty="0"/>
              <a:t> </a:t>
            </a:r>
            <a:r>
              <a:rPr lang="tr-TR" sz="1800" dirty="0" err="1"/>
              <a:t>managers</a:t>
            </a:r>
            <a:r>
              <a:rPr lang="tr-TR" sz="1800" dirty="0"/>
              <a:t> </a:t>
            </a:r>
            <a:r>
              <a:rPr lang="tr-TR" sz="1800" dirty="0" err="1"/>
              <a:t>which</a:t>
            </a:r>
            <a:r>
              <a:rPr lang="tr-TR" sz="1800" dirty="0"/>
              <a:t> </a:t>
            </a:r>
            <a:r>
              <a:rPr lang="tr-TR" sz="1800" dirty="0" err="1"/>
              <a:t>use</a:t>
            </a:r>
            <a:r>
              <a:rPr lang="tr-TR" sz="1800" dirty="0"/>
              <a:t> </a:t>
            </a:r>
            <a:r>
              <a:rPr lang="tr-TR" sz="1800" dirty="0" err="1"/>
              <a:t>these</a:t>
            </a:r>
            <a:r>
              <a:rPr lang="tr-TR" sz="1800" dirty="0"/>
              <a:t> </a:t>
            </a:r>
            <a:r>
              <a:rPr lang="tr-TR" sz="1800" dirty="0" err="1"/>
              <a:t>repos</a:t>
            </a:r>
            <a:r>
              <a:rPr lang="tr-TR" sz="1800" dirty="0"/>
              <a:t> </a:t>
            </a:r>
            <a:r>
              <a:rPr lang="tr-TR" sz="1800" dirty="0" err="1"/>
              <a:t>play</a:t>
            </a:r>
            <a:r>
              <a:rPr lang="tr-TR" sz="1800" dirty="0"/>
              <a:t> an </a:t>
            </a:r>
            <a:r>
              <a:rPr lang="tr-TR" sz="1800" dirty="0" err="1"/>
              <a:t>important</a:t>
            </a:r>
            <a:r>
              <a:rPr lang="tr-TR" sz="1800" dirty="0"/>
              <a:t> role in Linux software </a:t>
            </a:r>
            <a:r>
              <a:rPr lang="tr-TR" sz="1800" dirty="0" err="1"/>
              <a:t>management</a:t>
            </a:r>
            <a:r>
              <a:rPr lang="tr-TR" sz="1800" dirty="0"/>
              <a:t>. </a:t>
            </a:r>
            <a:endParaRPr sz="1800" dirty="0"/>
          </a:p>
          <a:p>
            <a:pPr marL="0" lvl="0" indent="0" algn="l" rtl="0">
              <a:lnSpc>
                <a:spcPct val="100000"/>
              </a:lnSpc>
              <a:spcBef>
                <a:spcPts val="0"/>
              </a:spcBef>
              <a:spcAft>
                <a:spcPts val="0"/>
              </a:spcAft>
              <a:buNone/>
            </a:pPr>
            <a:r>
              <a:rPr lang="tr-TR" sz="1800" dirty="0"/>
              <a:t>Linux </a:t>
            </a:r>
            <a:r>
              <a:rPr lang="tr-TR" sz="1800" dirty="0" err="1"/>
              <a:t>adopted</a:t>
            </a:r>
            <a:r>
              <a:rPr lang="tr-TR" sz="1800" dirty="0"/>
              <a:t> </a:t>
            </a:r>
            <a:r>
              <a:rPr lang="tr-TR" sz="1800" dirty="0" err="1"/>
              <a:t>early</a:t>
            </a:r>
            <a:r>
              <a:rPr lang="tr-TR" sz="1800" dirty="0"/>
              <a:t> </a:t>
            </a:r>
            <a:r>
              <a:rPr lang="tr-TR" sz="1800" dirty="0" err="1"/>
              <a:t>the</a:t>
            </a:r>
            <a:r>
              <a:rPr lang="tr-TR" sz="1800" dirty="0"/>
              <a:t> </a:t>
            </a:r>
            <a:r>
              <a:rPr lang="tr-TR" sz="1800" dirty="0" err="1"/>
              <a:t>practice</a:t>
            </a:r>
            <a:r>
              <a:rPr lang="tr-TR" sz="1800" dirty="0"/>
              <a:t> of </a:t>
            </a:r>
            <a:r>
              <a:rPr lang="tr-TR" sz="1800" dirty="0" err="1"/>
              <a:t>maintaining</a:t>
            </a:r>
            <a:r>
              <a:rPr lang="tr-TR" sz="1800" dirty="0"/>
              <a:t> a </a:t>
            </a:r>
            <a:r>
              <a:rPr lang="tr-TR" sz="1800" dirty="0" err="1"/>
              <a:t>centralized</a:t>
            </a:r>
            <a:r>
              <a:rPr lang="tr-TR" sz="1800" dirty="0"/>
              <a:t> </a:t>
            </a:r>
            <a:r>
              <a:rPr lang="tr-TR" sz="1800" dirty="0" err="1"/>
              <a:t>location</a:t>
            </a:r>
            <a:r>
              <a:rPr lang="tr-TR" sz="1800" dirty="0"/>
              <a:t> </a:t>
            </a:r>
            <a:r>
              <a:rPr lang="tr-TR" sz="1800" dirty="0" err="1"/>
              <a:t>where</a:t>
            </a:r>
            <a:r>
              <a:rPr lang="tr-TR" sz="1800" dirty="0"/>
              <a:t> </a:t>
            </a:r>
            <a:r>
              <a:rPr lang="tr-TR" sz="1800" dirty="0" err="1"/>
              <a:t>users</a:t>
            </a:r>
            <a:r>
              <a:rPr lang="tr-TR" sz="1800" dirty="0"/>
              <a:t> </a:t>
            </a:r>
            <a:r>
              <a:rPr lang="tr-TR" sz="1800" dirty="0" err="1"/>
              <a:t>could</a:t>
            </a:r>
            <a:r>
              <a:rPr lang="tr-TR" sz="1800" dirty="0"/>
              <a:t> </a:t>
            </a:r>
            <a:r>
              <a:rPr lang="tr-TR" sz="1800" dirty="0" err="1"/>
              <a:t>find</a:t>
            </a:r>
            <a:r>
              <a:rPr lang="tr-TR" sz="1800" dirty="0"/>
              <a:t> </a:t>
            </a:r>
            <a:r>
              <a:rPr lang="tr-TR" sz="1800" dirty="0" err="1"/>
              <a:t>and</a:t>
            </a:r>
            <a:r>
              <a:rPr lang="tr-TR" sz="1800" dirty="0"/>
              <a:t> </a:t>
            </a:r>
            <a:r>
              <a:rPr lang="tr-TR" sz="1800" dirty="0" err="1"/>
              <a:t>install</a:t>
            </a:r>
            <a:r>
              <a:rPr lang="tr-TR" sz="1800" dirty="0"/>
              <a:t> software. I </a:t>
            </a:r>
            <a:r>
              <a:rPr lang="tr-TR" sz="1800" dirty="0" err="1"/>
              <a:t>will</a:t>
            </a:r>
            <a:r>
              <a:rPr lang="tr-TR" sz="1800" dirty="0"/>
              <a:t> not </a:t>
            </a:r>
            <a:r>
              <a:rPr lang="tr-TR" sz="1800" dirty="0" err="1"/>
              <a:t>overwhelm</a:t>
            </a:r>
            <a:r>
              <a:rPr lang="tr-TR" sz="1800" dirty="0"/>
              <a:t> </a:t>
            </a:r>
            <a:r>
              <a:rPr lang="tr-TR" sz="1800" dirty="0" err="1"/>
              <a:t>you</a:t>
            </a:r>
            <a:r>
              <a:rPr lang="tr-TR" sz="1800" dirty="0"/>
              <a:t> </a:t>
            </a:r>
            <a:r>
              <a:rPr lang="tr-TR" sz="1800" dirty="0" err="1"/>
              <a:t>with</a:t>
            </a:r>
            <a:r>
              <a:rPr lang="tr-TR" sz="1800" dirty="0"/>
              <a:t> </a:t>
            </a:r>
            <a:r>
              <a:rPr lang="tr-TR" sz="1800" dirty="0" err="1"/>
              <a:t>the</a:t>
            </a:r>
            <a:r>
              <a:rPr lang="tr-TR" sz="1800" dirty="0"/>
              <a:t> </a:t>
            </a:r>
            <a:r>
              <a:rPr lang="tr-TR" sz="1800" dirty="0" err="1"/>
              <a:t>details</a:t>
            </a:r>
            <a:r>
              <a:rPr lang="tr-TR" sz="1800" dirty="0"/>
              <a:t> of software </a:t>
            </a:r>
            <a:r>
              <a:rPr lang="tr-TR" sz="1800" dirty="0" err="1"/>
              <a:t>installation</a:t>
            </a:r>
            <a:r>
              <a:rPr lang="tr-TR" sz="1800" dirty="0"/>
              <a:t> </a:t>
            </a:r>
            <a:r>
              <a:rPr lang="tr-TR" sz="1800" dirty="0" err="1"/>
              <a:t>and</a:t>
            </a:r>
            <a:r>
              <a:rPr lang="tr-TR" sz="1800" dirty="0"/>
              <a:t> </a:t>
            </a:r>
            <a:r>
              <a:rPr lang="tr-TR" sz="1800" dirty="0" err="1"/>
              <a:t>more</a:t>
            </a:r>
            <a:r>
              <a:rPr lang="tr-TR" sz="1800" dirty="0"/>
              <a:t> </a:t>
            </a:r>
            <a:r>
              <a:rPr lang="tr-TR" sz="1800" dirty="0" err="1"/>
              <a:t>complicated</a:t>
            </a:r>
            <a:r>
              <a:rPr lang="tr-TR" sz="1800" dirty="0"/>
              <a:t> software </a:t>
            </a:r>
            <a:r>
              <a:rPr lang="tr-TR" sz="1800" dirty="0" err="1"/>
              <a:t>updating</a:t>
            </a:r>
            <a:r>
              <a:rPr lang="tr-TR" sz="1800" dirty="0"/>
              <a:t> </a:t>
            </a:r>
            <a:r>
              <a:rPr lang="tr-TR" sz="1800" dirty="0" err="1"/>
              <a:t>process</a:t>
            </a:r>
            <a:r>
              <a:rPr lang="tr-TR" sz="1800" dirty="0"/>
              <a:t> since </a:t>
            </a:r>
            <a:r>
              <a:rPr lang="tr-TR" sz="1800" dirty="0" err="1"/>
              <a:t>package</a:t>
            </a:r>
            <a:r>
              <a:rPr lang="tr-TR" sz="1800" dirty="0"/>
              <a:t> </a:t>
            </a:r>
            <a:r>
              <a:rPr lang="tr-TR" sz="1800" dirty="0" err="1"/>
              <a:t>managers</a:t>
            </a:r>
            <a:r>
              <a:rPr lang="tr-TR" sz="1800" dirty="0"/>
              <a:t> </a:t>
            </a:r>
            <a:r>
              <a:rPr lang="tr-TR" sz="1800" dirty="0" err="1"/>
              <a:t>have</a:t>
            </a:r>
            <a:r>
              <a:rPr lang="tr-TR" sz="1800" dirty="0"/>
              <a:t> </a:t>
            </a:r>
            <a:r>
              <a:rPr lang="tr-TR" sz="1800" dirty="0" err="1"/>
              <a:t>arrived</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b="1" dirty="0" err="1"/>
              <a:t>So</a:t>
            </a:r>
            <a:r>
              <a:rPr lang="tr-TR" sz="1800" b="1" dirty="0"/>
              <a:t>, </a:t>
            </a:r>
            <a:r>
              <a:rPr lang="tr-TR" sz="1800" b="1" dirty="0" err="1"/>
              <a:t>what</a:t>
            </a:r>
            <a:r>
              <a:rPr lang="tr-TR" sz="1800" b="1" dirty="0"/>
              <a:t> is a </a:t>
            </a:r>
            <a:r>
              <a:rPr lang="tr-TR" sz="1800" b="1" dirty="0" err="1"/>
              <a:t>package</a:t>
            </a:r>
            <a:r>
              <a:rPr lang="tr-TR" sz="1800" b="1" dirty="0"/>
              <a:t>?</a:t>
            </a:r>
            <a:endParaRPr sz="1800" b="1" dirty="0"/>
          </a:p>
          <a:p>
            <a:pPr marL="0" lvl="0" indent="0" algn="l" rtl="0">
              <a:lnSpc>
                <a:spcPct val="100000"/>
              </a:lnSpc>
              <a:spcBef>
                <a:spcPts val="0"/>
              </a:spcBef>
              <a:spcAft>
                <a:spcPts val="0"/>
              </a:spcAft>
              <a:buNone/>
            </a:pPr>
            <a:r>
              <a:rPr lang="tr-TR" sz="1800" dirty="0" err="1"/>
              <a:t>Packages</a:t>
            </a:r>
            <a:r>
              <a:rPr lang="tr-TR" sz="1800" dirty="0"/>
              <a:t> </a:t>
            </a:r>
            <a:r>
              <a:rPr lang="tr-TR" sz="1800" dirty="0" err="1"/>
              <a:t>were</a:t>
            </a:r>
            <a:r>
              <a:rPr lang="tr-TR" sz="1800" dirty="0"/>
              <a:t> </a:t>
            </a:r>
            <a:r>
              <a:rPr lang="tr-TR" sz="1800" dirty="0" err="1"/>
              <a:t>invented</a:t>
            </a:r>
            <a:r>
              <a:rPr lang="tr-TR" sz="1800" dirty="0"/>
              <a:t> </a:t>
            </a:r>
            <a:r>
              <a:rPr lang="tr-TR" sz="1800" dirty="0" err="1"/>
              <a:t>to</a:t>
            </a:r>
            <a:r>
              <a:rPr lang="tr-TR" sz="1800" dirty="0"/>
              <a:t> </a:t>
            </a:r>
            <a:r>
              <a:rPr lang="tr-TR" sz="1800" dirty="0" err="1"/>
              <a:t>combat</a:t>
            </a:r>
            <a:r>
              <a:rPr lang="tr-TR" sz="1800" dirty="0"/>
              <a:t> </a:t>
            </a:r>
            <a:r>
              <a:rPr lang="tr-TR" sz="1800" dirty="0" err="1"/>
              <a:t>the</a:t>
            </a:r>
            <a:r>
              <a:rPr lang="tr-TR" sz="1800" dirty="0"/>
              <a:t> </a:t>
            </a:r>
            <a:r>
              <a:rPr lang="tr-TR" sz="1800" dirty="0" err="1"/>
              <a:t>complexity</a:t>
            </a:r>
            <a:r>
              <a:rPr lang="tr-TR" sz="1800" dirty="0"/>
              <a:t> of </a:t>
            </a:r>
            <a:r>
              <a:rPr lang="tr-TR" sz="1800" dirty="0" err="1"/>
              <a:t>installing</a:t>
            </a:r>
            <a:r>
              <a:rPr lang="tr-TR" sz="1800" dirty="0"/>
              <a:t> software. </a:t>
            </a:r>
            <a:r>
              <a:rPr lang="tr-TR" sz="1800" dirty="0" err="1"/>
              <a:t>Packages</a:t>
            </a:r>
            <a:r>
              <a:rPr lang="tr-TR" sz="1800" dirty="0"/>
              <a:t> </a:t>
            </a:r>
            <a:r>
              <a:rPr lang="tr-TR" sz="1800" dirty="0" err="1"/>
              <a:t>collect</a:t>
            </a:r>
            <a:r>
              <a:rPr lang="tr-TR" sz="1800" dirty="0"/>
              <a:t> multiple data </a:t>
            </a:r>
            <a:r>
              <a:rPr lang="tr-TR" sz="1800" dirty="0" err="1"/>
              <a:t>files</a:t>
            </a:r>
            <a:r>
              <a:rPr lang="tr-TR" sz="1800" dirty="0"/>
              <a:t> </a:t>
            </a:r>
            <a:r>
              <a:rPr lang="tr-TR" sz="1800" dirty="0" err="1"/>
              <a:t>together</a:t>
            </a:r>
            <a:r>
              <a:rPr lang="tr-TR" sz="1800" dirty="0"/>
              <a:t> </a:t>
            </a:r>
            <a:r>
              <a:rPr lang="tr-TR" sz="1800" dirty="0" err="1"/>
              <a:t>into</a:t>
            </a:r>
            <a:r>
              <a:rPr lang="tr-TR" sz="1800" dirty="0"/>
              <a:t> a </a:t>
            </a:r>
            <a:r>
              <a:rPr lang="tr-TR" sz="1800" dirty="0" err="1"/>
              <a:t>single</a:t>
            </a:r>
            <a:r>
              <a:rPr lang="tr-TR" sz="1800" dirty="0"/>
              <a:t> </a:t>
            </a:r>
            <a:r>
              <a:rPr lang="tr-TR" sz="1800" dirty="0" err="1"/>
              <a:t>archive</a:t>
            </a:r>
            <a:r>
              <a:rPr lang="tr-TR" sz="1800" dirty="0"/>
              <a:t> file </a:t>
            </a:r>
            <a:r>
              <a:rPr lang="tr-TR" sz="1800" dirty="0" err="1"/>
              <a:t>for</a:t>
            </a:r>
            <a:r>
              <a:rPr lang="tr-TR" sz="1800" dirty="0"/>
              <a:t> </a:t>
            </a:r>
            <a:r>
              <a:rPr lang="tr-TR" sz="1800" dirty="0" err="1"/>
              <a:t>easier</a:t>
            </a:r>
            <a:r>
              <a:rPr lang="tr-TR" sz="1800" dirty="0"/>
              <a:t> </a:t>
            </a:r>
            <a:r>
              <a:rPr lang="tr-TR" sz="1800" dirty="0" err="1"/>
              <a:t>portability</a:t>
            </a:r>
            <a:r>
              <a:rPr lang="tr-TR" sz="1800" dirty="0"/>
              <a:t> </a:t>
            </a:r>
            <a:r>
              <a:rPr lang="tr-TR" sz="1800" dirty="0" err="1"/>
              <a:t>and</a:t>
            </a:r>
            <a:r>
              <a:rPr lang="tr-TR" sz="1800" dirty="0"/>
              <a:t> </a:t>
            </a:r>
            <a:r>
              <a:rPr lang="tr-TR" sz="1800" dirty="0" err="1"/>
              <a:t>storage</a:t>
            </a:r>
            <a:r>
              <a:rPr lang="tr-TR" sz="1800" dirty="0"/>
              <a:t>, </a:t>
            </a:r>
            <a:r>
              <a:rPr lang="tr-TR" sz="1800" dirty="0" err="1"/>
              <a:t>or</a:t>
            </a:r>
            <a:r>
              <a:rPr lang="tr-TR" sz="1800" dirty="0"/>
              <a:t> </a:t>
            </a:r>
            <a:r>
              <a:rPr lang="tr-TR" sz="1800" dirty="0" err="1"/>
              <a:t>simply</a:t>
            </a:r>
            <a:r>
              <a:rPr lang="tr-TR" sz="1800" dirty="0"/>
              <a:t> </a:t>
            </a:r>
            <a:r>
              <a:rPr lang="tr-TR" sz="1800" dirty="0" err="1"/>
              <a:t>compress</a:t>
            </a:r>
            <a:r>
              <a:rPr lang="tr-TR" sz="1800" dirty="0"/>
              <a:t> </a:t>
            </a:r>
            <a:r>
              <a:rPr lang="tr-TR" sz="1800" dirty="0" err="1"/>
              <a:t>files</a:t>
            </a:r>
            <a:r>
              <a:rPr lang="tr-TR" sz="1800" dirty="0"/>
              <a:t> </a:t>
            </a:r>
            <a:r>
              <a:rPr lang="tr-TR" sz="1800" dirty="0" err="1"/>
              <a:t>to</a:t>
            </a:r>
            <a:r>
              <a:rPr lang="tr-TR" sz="1800" dirty="0"/>
              <a:t> </a:t>
            </a:r>
            <a:r>
              <a:rPr lang="tr-TR" sz="1800" dirty="0" err="1"/>
              <a:t>reduce</a:t>
            </a:r>
            <a:r>
              <a:rPr lang="tr-TR" sz="1800" dirty="0"/>
              <a:t> </a:t>
            </a:r>
            <a:r>
              <a:rPr lang="tr-TR" sz="1800" dirty="0" err="1"/>
              <a:t>storage</a:t>
            </a:r>
            <a:r>
              <a:rPr lang="tr-TR" sz="1800" dirty="0"/>
              <a:t> </a:t>
            </a:r>
            <a:r>
              <a:rPr lang="tr-TR" sz="1800" dirty="0" err="1"/>
              <a:t>space</a:t>
            </a:r>
            <a:r>
              <a:rPr lang="tr-TR" sz="1800" dirty="0"/>
              <a:t>. </a:t>
            </a:r>
            <a:r>
              <a:rPr lang="tr-TR" sz="1800" dirty="0" err="1"/>
              <a:t>The</a:t>
            </a:r>
            <a:r>
              <a:rPr lang="tr-TR" sz="1800" dirty="0"/>
              <a:t> </a:t>
            </a:r>
            <a:r>
              <a:rPr lang="tr-TR" sz="1800" dirty="0" err="1"/>
              <a:t>binaries</a:t>
            </a:r>
            <a:r>
              <a:rPr lang="tr-TR" sz="1800" dirty="0"/>
              <a:t> </a:t>
            </a:r>
            <a:r>
              <a:rPr lang="tr-TR" sz="1800" dirty="0" err="1"/>
              <a:t>included</a:t>
            </a:r>
            <a:r>
              <a:rPr lang="tr-TR" sz="1800" dirty="0"/>
              <a:t> in a </a:t>
            </a:r>
            <a:r>
              <a:rPr lang="tr-TR" sz="1800" dirty="0" err="1"/>
              <a:t>package</a:t>
            </a:r>
            <a:r>
              <a:rPr lang="tr-TR" sz="1800" dirty="0"/>
              <a:t> </a:t>
            </a:r>
            <a:r>
              <a:rPr lang="tr-TR" sz="1800" dirty="0" err="1"/>
              <a:t>are</a:t>
            </a:r>
            <a:r>
              <a:rPr lang="tr-TR" sz="1800" dirty="0"/>
              <a:t> </a:t>
            </a:r>
            <a:r>
              <a:rPr lang="tr-TR" sz="1800" dirty="0" err="1"/>
              <a:t>precompiled</a:t>
            </a:r>
            <a:r>
              <a:rPr lang="tr-TR" sz="1800" dirty="0"/>
              <a:t> </a:t>
            </a:r>
            <a:r>
              <a:rPr lang="tr-TR" sz="1800" dirty="0" err="1"/>
              <a:t>with</a:t>
            </a:r>
            <a:r>
              <a:rPr lang="tr-TR" sz="1800" dirty="0"/>
              <a:t> </a:t>
            </a:r>
            <a:r>
              <a:rPr lang="tr-TR" sz="1800" dirty="0" err="1"/>
              <a:t>according</a:t>
            </a:r>
            <a:r>
              <a:rPr lang="tr-TR" sz="1800" dirty="0"/>
              <a:t> </a:t>
            </a:r>
            <a:r>
              <a:rPr lang="tr-TR" sz="1800" dirty="0" err="1"/>
              <a:t>to</a:t>
            </a:r>
            <a:r>
              <a:rPr lang="tr-TR" sz="1800" dirty="0"/>
              <a:t> </a:t>
            </a:r>
            <a:r>
              <a:rPr lang="tr-TR" sz="1800" dirty="0" err="1"/>
              <a:t>the</a:t>
            </a:r>
            <a:r>
              <a:rPr lang="tr-TR" sz="1800" dirty="0"/>
              <a:t> </a:t>
            </a:r>
            <a:r>
              <a:rPr lang="tr-TR" sz="1800" dirty="0" err="1"/>
              <a:t>sane</a:t>
            </a:r>
            <a:r>
              <a:rPr lang="tr-TR" sz="1800" dirty="0"/>
              <a:t> </a:t>
            </a:r>
            <a:r>
              <a:rPr lang="tr-TR" sz="1800" dirty="0" err="1"/>
              <a:t>defaults</a:t>
            </a:r>
            <a:r>
              <a:rPr lang="tr-TR" sz="1800" dirty="0"/>
              <a:t> </a:t>
            </a:r>
            <a:r>
              <a:rPr lang="tr-TR" sz="1800" dirty="0" err="1"/>
              <a:t>the</a:t>
            </a:r>
            <a:r>
              <a:rPr lang="tr-TR" sz="1800" dirty="0"/>
              <a:t> </a:t>
            </a:r>
            <a:r>
              <a:rPr lang="tr-TR" sz="1800" dirty="0" err="1"/>
              <a:t>developer</a:t>
            </a:r>
            <a:r>
              <a:rPr lang="tr-TR" sz="1800" dirty="0"/>
              <a:t> </a:t>
            </a:r>
            <a:r>
              <a:rPr lang="tr-TR" sz="1800" dirty="0" err="1"/>
              <a:t>chosen</a:t>
            </a:r>
            <a:r>
              <a:rPr lang="tr-TR" sz="1800" dirty="0"/>
              <a:t>. </a:t>
            </a:r>
            <a:r>
              <a:rPr lang="tr-TR" sz="1800" dirty="0" err="1"/>
              <a:t>Packages</a:t>
            </a:r>
            <a:r>
              <a:rPr lang="tr-TR" sz="1800" dirty="0"/>
              <a:t> </a:t>
            </a:r>
            <a:r>
              <a:rPr lang="tr-TR" sz="1800" dirty="0" err="1"/>
              <a:t>also</a:t>
            </a:r>
            <a:r>
              <a:rPr lang="tr-TR" sz="1800" dirty="0"/>
              <a:t> </a:t>
            </a:r>
            <a:r>
              <a:rPr lang="tr-TR" sz="1800" dirty="0" err="1"/>
              <a:t>contain</a:t>
            </a:r>
            <a:r>
              <a:rPr lang="tr-TR" sz="1800" dirty="0"/>
              <a:t> metadata, </a:t>
            </a:r>
            <a:r>
              <a:rPr lang="tr-TR" sz="1800" dirty="0" err="1"/>
              <a:t>such</a:t>
            </a:r>
            <a:r>
              <a:rPr lang="tr-TR" sz="1800" dirty="0"/>
              <a:t> as </a:t>
            </a:r>
            <a:r>
              <a:rPr lang="tr-TR" sz="1800" dirty="0" err="1"/>
              <a:t>the</a:t>
            </a:r>
            <a:r>
              <a:rPr lang="tr-TR" sz="1800" dirty="0"/>
              <a:t> </a:t>
            </a:r>
            <a:r>
              <a:rPr lang="tr-TR" sz="1800" dirty="0" err="1"/>
              <a:t>software's</a:t>
            </a:r>
            <a:r>
              <a:rPr lang="tr-TR" sz="1800" dirty="0"/>
              <a:t> name, a </a:t>
            </a:r>
            <a:r>
              <a:rPr lang="tr-TR" sz="1800" dirty="0" err="1"/>
              <a:t>description</a:t>
            </a:r>
            <a:r>
              <a:rPr lang="tr-TR" sz="1800" dirty="0"/>
              <a:t> of </a:t>
            </a:r>
            <a:r>
              <a:rPr lang="tr-TR" sz="1800" dirty="0" err="1"/>
              <a:t>its</a:t>
            </a:r>
            <a:r>
              <a:rPr lang="tr-TR" sz="1800" dirty="0"/>
              <a:t> </a:t>
            </a:r>
            <a:r>
              <a:rPr lang="tr-TR" sz="1800" dirty="0" err="1"/>
              <a:t>purpose</a:t>
            </a:r>
            <a:r>
              <a:rPr lang="tr-TR" sz="1800" dirty="0"/>
              <a:t>, a </a:t>
            </a:r>
            <a:r>
              <a:rPr lang="tr-TR" sz="1800" dirty="0" err="1"/>
              <a:t>version</a:t>
            </a:r>
            <a:r>
              <a:rPr lang="tr-TR" sz="1800" dirty="0"/>
              <a:t> </a:t>
            </a:r>
            <a:r>
              <a:rPr lang="tr-TR" sz="1800" dirty="0" err="1"/>
              <a:t>number</a:t>
            </a:r>
            <a:r>
              <a:rPr lang="tr-TR" sz="1800" dirty="0"/>
              <a:t>, </a:t>
            </a:r>
            <a:r>
              <a:rPr lang="tr-TR" sz="1800" dirty="0" err="1"/>
              <a:t>and</a:t>
            </a:r>
            <a:r>
              <a:rPr lang="tr-TR" sz="1800" dirty="0"/>
              <a:t> a </a:t>
            </a:r>
            <a:r>
              <a:rPr lang="tr-TR" sz="1800" dirty="0" err="1"/>
              <a:t>list</a:t>
            </a:r>
            <a:r>
              <a:rPr lang="tr-TR" sz="1800" dirty="0"/>
              <a:t> of </a:t>
            </a:r>
            <a:r>
              <a:rPr lang="tr-TR" sz="1800" dirty="0" err="1"/>
              <a:t>dependencies</a:t>
            </a:r>
            <a:r>
              <a:rPr lang="tr-TR" sz="1800" dirty="0"/>
              <a:t> </a:t>
            </a:r>
            <a:r>
              <a:rPr lang="tr-TR" sz="1800" dirty="0" err="1"/>
              <a:t>necessary</a:t>
            </a:r>
            <a:r>
              <a:rPr lang="tr-TR" sz="1800" dirty="0"/>
              <a:t> </a:t>
            </a:r>
            <a:r>
              <a:rPr lang="tr-TR" sz="1800" dirty="0" err="1"/>
              <a:t>for</a:t>
            </a:r>
            <a:r>
              <a:rPr lang="tr-TR" sz="1800" dirty="0"/>
              <a:t> </a:t>
            </a:r>
            <a:r>
              <a:rPr lang="tr-TR" sz="1800" dirty="0" err="1"/>
              <a:t>the</a:t>
            </a:r>
            <a:r>
              <a:rPr lang="tr-TR" sz="1800" dirty="0"/>
              <a:t> software </a:t>
            </a:r>
            <a:r>
              <a:rPr lang="tr-TR" sz="1800" dirty="0" err="1"/>
              <a:t>to</a:t>
            </a:r>
            <a:r>
              <a:rPr lang="tr-TR" sz="1800" dirty="0"/>
              <a:t> </a:t>
            </a:r>
            <a:r>
              <a:rPr lang="tr-TR" sz="1800" dirty="0" err="1"/>
              <a:t>run</a:t>
            </a:r>
            <a:r>
              <a:rPr lang="tr-TR" sz="1800" dirty="0"/>
              <a:t> </a:t>
            </a:r>
            <a:r>
              <a:rPr lang="tr-TR" sz="1800" dirty="0" err="1"/>
              <a:t>properly</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dirty="0" err="1"/>
              <a:t>Several</a:t>
            </a:r>
            <a:r>
              <a:rPr lang="tr-TR" sz="1800" dirty="0"/>
              <a:t> </a:t>
            </a:r>
            <a:r>
              <a:rPr lang="tr-TR" sz="1800" dirty="0" err="1"/>
              <a:t>flavors</a:t>
            </a:r>
            <a:r>
              <a:rPr lang="tr-TR" sz="1800" dirty="0"/>
              <a:t> of Linux </a:t>
            </a:r>
            <a:r>
              <a:rPr lang="tr-TR" sz="1800" dirty="0" err="1"/>
              <a:t>have</a:t>
            </a:r>
            <a:r>
              <a:rPr lang="tr-TR" sz="1800" dirty="0"/>
              <a:t> </a:t>
            </a:r>
            <a:r>
              <a:rPr lang="tr-TR" sz="1800" dirty="0" err="1"/>
              <a:t>created</a:t>
            </a:r>
            <a:r>
              <a:rPr lang="tr-TR" sz="1800" dirty="0"/>
              <a:t> </a:t>
            </a:r>
            <a:r>
              <a:rPr lang="tr-TR" sz="1800" dirty="0" err="1"/>
              <a:t>their</a:t>
            </a:r>
            <a:r>
              <a:rPr lang="tr-TR" sz="1800" dirty="0"/>
              <a:t> </a:t>
            </a:r>
            <a:r>
              <a:rPr lang="tr-TR" sz="1800" dirty="0" err="1"/>
              <a:t>own</a:t>
            </a:r>
            <a:r>
              <a:rPr lang="tr-TR" sz="1800" dirty="0"/>
              <a:t> </a:t>
            </a:r>
            <a:r>
              <a:rPr lang="tr-TR" sz="1800" dirty="0" err="1"/>
              <a:t>package</a:t>
            </a:r>
            <a:r>
              <a:rPr lang="tr-TR" sz="1800" dirty="0"/>
              <a:t> </a:t>
            </a:r>
            <a:r>
              <a:rPr lang="tr-TR" sz="1800" dirty="0" err="1"/>
              <a:t>formats</a:t>
            </a:r>
            <a:r>
              <a:rPr lang="tr-TR" sz="1800" dirty="0"/>
              <a:t>. </a:t>
            </a:r>
            <a:r>
              <a:rPr lang="tr-TR" sz="1800" dirty="0" err="1"/>
              <a:t>Some</a:t>
            </a:r>
            <a:r>
              <a:rPr lang="tr-TR" sz="1800" dirty="0"/>
              <a:t> of </a:t>
            </a:r>
            <a:r>
              <a:rPr lang="tr-TR" sz="1800" dirty="0" err="1"/>
              <a:t>the</a:t>
            </a:r>
            <a:r>
              <a:rPr lang="tr-TR" sz="1800" dirty="0"/>
              <a:t> </a:t>
            </a:r>
            <a:r>
              <a:rPr lang="tr-TR" sz="1800" dirty="0" err="1"/>
              <a:t>most</a:t>
            </a:r>
            <a:r>
              <a:rPr lang="tr-TR" sz="1800" dirty="0"/>
              <a:t> </a:t>
            </a:r>
            <a:r>
              <a:rPr lang="tr-TR" sz="1800" dirty="0" err="1"/>
              <a:t>commonly</a:t>
            </a:r>
            <a:r>
              <a:rPr lang="tr-TR" sz="1800" dirty="0"/>
              <a:t> </a:t>
            </a:r>
            <a:r>
              <a:rPr lang="tr-TR" sz="1800" dirty="0" err="1"/>
              <a:t>used</a:t>
            </a:r>
            <a:r>
              <a:rPr lang="tr-TR" sz="1800" dirty="0"/>
              <a:t> </a:t>
            </a:r>
            <a:r>
              <a:rPr lang="tr-TR" sz="1800" dirty="0" err="1"/>
              <a:t>package</a:t>
            </a:r>
            <a:r>
              <a:rPr lang="tr-TR" sz="1800" dirty="0"/>
              <a:t> </a:t>
            </a:r>
            <a:r>
              <a:rPr lang="tr-TR" sz="1800" dirty="0" err="1"/>
              <a:t>formats</a:t>
            </a:r>
            <a:r>
              <a:rPr lang="tr-TR" sz="1800" dirty="0"/>
              <a:t> </a:t>
            </a:r>
            <a:r>
              <a:rPr lang="tr-TR" sz="1800" dirty="0" err="1"/>
              <a:t>include</a:t>
            </a:r>
            <a:r>
              <a:rPr lang="tr-TR" sz="1800" dirty="0"/>
              <a:t>:</a:t>
            </a:r>
            <a:endParaRPr sz="1800" dirty="0"/>
          </a:p>
          <a:p>
            <a:pPr marL="457200" lvl="0" indent="-342900" algn="l" rtl="0">
              <a:lnSpc>
                <a:spcPct val="100000"/>
              </a:lnSpc>
              <a:spcBef>
                <a:spcPts val="0"/>
              </a:spcBef>
              <a:spcAft>
                <a:spcPts val="0"/>
              </a:spcAft>
              <a:buClr>
                <a:srgbClr val="000000"/>
              </a:buClr>
              <a:buSzPts val="1800"/>
              <a:buChar char="●"/>
            </a:pPr>
            <a:r>
              <a:rPr lang="tr-TR" sz="1800" dirty="0"/>
              <a:t>.</a:t>
            </a:r>
            <a:r>
              <a:rPr lang="tr-TR" sz="1800" dirty="0" err="1"/>
              <a:t>deb</a:t>
            </a:r>
            <a:r>
              <a:rPr lang="tr-TR" sz="1800" dirty="0"/>
              <a:t>: </a:t>
            </a:r>
            <a:r>
              <a:rPr lang="tr-TR" sz="1800" dirty="0" err="1"/>
              <a:t>This</a:t>
            </a:r>
            <a:r>
              <a:rPr lang="tr-TR" sz="1800" dirty="0"/>
              <a:t> </a:t>
            </a:r>
            <a:r>
              <a:rPr lang="tr-TR" sz="1800" dirty="0" err="1"/>
              <a:t>package</a:t>
            </a:r>
            <a:r>
              <a:rPr lang="tr-TR" sz="1800" dirty="0"/>
              <a:t> format is </a:t>
            </a:r>
            <a:r>
              <a:rPr lang="tr-TR" sz="1800" dirty="0" err="1"/>
              <a:t>used</a:t>
            </a:r>
            <a:r>
              <a:rPr lang="tr-TR" sz="1800" dirty="0"/>
              <a:t> </a:t>
            </a:r>
            <a:r>
              <a:rPr lang="tr-TR" sz="1800" dirty="0" err="1"/>
              <a:t>by</a:t>
            </a:r>
            <a:r>
              <a:rPr lang="tr-TR" sz="1800" dirty="0"/>
              <a:t> </a:t>
            </a:r>
            <a:r>
              <a:rPr lang="tr-TR" sz="1800" dirty="0" err="1"/>
              <a:t>Debian</a:t>
            </a:r>
            <a:r>
              <a:rPr lang="tr-TR" sz="1800" dirty="0"/>
              <a:t>, Ubuntu, Linux </a:t>
            </a:r>
            <a:r>
              <a:rPr lang="tr-TR" sz="1800" dirty="0" err="1"/>
              <a:t>Mint</a:t>
            </a:r>
            <a:r>
              <a:rPr lang="tr-TR" sz="1800" dirty="0"/>
              <a:t>, </a:t>
            </a:r>
            <a:r>
              <a:rPr lang="tr-TR" sz="1800" dirty="0" err="1"/>
              <a:t>and</a:t>
            </a:r>
            <a:r>
              <a:rPr lang="tr-TR" sz="1800" dirty="0"/>
              <a:t> </a:t>
            </a:r>
            <a:r>
              <a:rPr lang="tr-TR" sz="1800" dirty="0" err="1"/>
              <a:t>several</a:t>
            </a:r>
            <a:r>
              <a:rPr lang="tr-TR" sz="1800" dirty="0"/>
              <a:t> </a:t>
            </a:r>
            <a:r>
              <a:rPr lang="tr-TR" sz="1800" dirty="0" err="1"/>
              <a:t>other</a:t>
            </a:r>
            <a:r>
              <a:rPr lang="tr-TR" sz="1800" dirty="0"/>
              <a:t> </a:t>
            </a:r>
            <a:r>
              <a:rPr lang="tr-TR" sz="1800" dirty="0" err="1"/>
              <a:t>derivatives</a:t>
            </a:r>
            <a:r>
              <a:rPr lang="tr-TR" sz="1800" dirty="0"/>
              <a:t>. </a:t>
            </a:r>
            <a:r>
              <a:rPr lang="tr-TR" sz="1800" dirty="0" err="1"/>
              <a:t>It</a:t>
            </a:r>
            <a:r>
              <a:rPr lang="tr-TR" sz="1800" dirty="0"/>
              <a:t> </a:t>
            </a:r>
            <a:r>
              <a:rPr lang="tr-TR" sz="1800" dirty="0" err="1"/>
              <a:t>was</a:t>
            </a:r>
            <a:r>
              <a:rPr lang="tr-TR" sz="1800" dirty="0"/>
              <a:t> </a:t>
            </a:r>
            <a:r>
              <a:rPr lang="tr-TR" sz="1800" dirty="0" err="1"/>
              <a:t>the</a:t>
            </a:r>
            <a:r>
              <a:rPr lang="tr-TR" sz="1800" dirty="0"/>
              <a:t> </a:t>
            </a:r>
            <a:r>
              <a:rPr lang="tr-TR" sz="1800" dirty="0" err="1"/>
              <a:t>first</a:t>
            </a:r>
            <a:r>
              <a:rPr lang="tr-TR" sz="1800" dirty="0"/>
              <a:t> </a:t>
            </a:r>
            <a:r>
              <a:rPr lang="tr-TR" sz="1800" dirty="0" err="1"/>
              <a:t>package</a:t>
            </a:r>
            <a:r>
              <a:rPr lang="tr-TR" sz="1800" dirty="0"/>
              <a:t> </a:t>
            </a:r>
            <a:r>
              <a:rPr lang="tr-TR" sz="1800" dirty="0" err="1"/>
              <a:t>type</a:t>
            </a:r>
            <a:r>
              <a:rPr lang="tr-TR" sz="1800" dirty="0"/>
              <a:t> </a:t>
            </a:r>
            <a:r>
              <a:rPr lang="tr-TR" sz="1800" dirty="0" err="1"/>
              <a:t>to</a:t>
            </a:r>
            <a:r>
              <a:rPr lang="tr-TR" sz="1800" dirty="0"/>
              <a:t> be </a:t>
            </a:r>
            <a:r>
              <a:rPr lang="tr-TR" sz="1800" dirty="0" err="1"/>
              <a:t>created</a:t>
            </a:r>
            <a:r>
              <a:rPr lang="tr-TR" sz="1800" dirty="0"/>
              <a:t>.</a:t>
            </a:r>
            <a:endParaRPr sz="1800" dirty="0"/>
          </a:p>
          <a:p>
            <a:pPr marL="457200" lvl="0" indent="-342900" algn="l" rtl="0">
              <a:lnSpc>
                <a:spcPct val="100000"/>
              </a:lnSpc>
              <a:spcBef>
                <a:spcPts val="0"/>
              </a:spcBef>
              <a:spcAft>
                <a:spcPts val="0"/>
              </a:spcAft>
              <a:buClr>
                <a:srgbClr val="000000"/>
              </a:buClr>
              <a:buSzPts val="1800"/>
              <a:buChar char="●"/>
            </a:pPr>
            <a:r>
              <a:rPr lang="tr-TR" sz="1800" dirty="0"/>
              <a:t>.rpm: </a:t>
            </a:r>
            <a:r>
              <a:rPr lang="tr-TR" sz="1800" dirty="0" err="1"/>
              <a:t>This</a:t>
            </a:r>
            <a:r>
              <a:rPr lang="tr-TR" sz="1800" dirty="0"/>
              <a:t> </a:t>
            </a:r>
            <a:r>
              <a:rPr lang="tr-TR" sz="1800" dirty="0" err="1"/>
              <a:t>package</a:t>
            </a:r>
            <a:r>
              <a:rPr lang="tr-TR" sz="1800" dirty="0"/>
              <a:t> format </a:t>
            </a:r>
            <a:r>
              <a:rPr lang="tr-TR" sz="1800" dirty="0" err="1"/>
              <a:t>was</a:t>
            </a:r>
            <a:r>
              <a:rPr lang="tr-TR" sz="1800" dirty="0"/>
              <a:t> </a:t>
            </a:r>
            <a:r>
              <a:rPr lang="tr-TR" sz="1800" dirty="0" err="1"/>
              <a:t>originally</a:t>
            </a:r>
            <a:r>
              <a:rPr lang="tr-TR" sz="1800" dirty="0"/>
              <a:t> </a:t>
            </a:r>
            <a:r>
              <a:rPr lang="tr-TR" sz="1800" dirty="0" err="1"/>
              <a:t>called</a:t>
            </a:r>
            <a:r>
              <a:rPr lang="tr-TR" sz="1800" dirty="0"/>
              <a:t> </a:t>
            </a:r>
            <a:r>
              <a:rPr lang="tr-TR" sz="1800" dirty="0" err="1"/>
              <a:t>Red</a:t>
            </a:r>
            <a:r>
              <a:rPr lang="tr-TR" sz="1800" dirty="0"/>
              <a:t> Hat </a:t>
            </a:r>
            <a:r>
              <a:rPr lang="tr-TR" sz="1800" dirty="0" err="1"/>
              <a:t>Package</a:t>
            </a:r>
            <a:r>
              <a:rPr lang="tr-TR" sz="1800" dirty="0"/>
              <a:t> Manager. </a:t>
            </a:r>
            <a:r>
              <a:rPr lang="tr-TR" sz="1800" dirty="0" err="1"/>
              <a:t>It</a:t>
            </a:r>
            <a:r>
              <a:rPr lang="tr-TR" sz="1800" dirty="0"/>
              <a:t> is </a:t>
            </a:r>
            <a:r>
              <a:rPr lang="tr-TR" sz="1800" dirty="0" err="1"/>
              <a:t>used</a:t>
            </a:r>
            <a:r>
              <a:rPr lang="tr-TR" sz="1800" dirty="0"/>
              <a:t> </a:t>
            </a:r>
            <a:r>
              <a:rPr lang="tr-TR" sz="1800" dirty="0" err="1"/>
              <a:t>by</a:t>
            </a:r>
            <a:r>
              <a:rPr lang="tr-TR" sz="1800" dirty="0"/>
              <a:t> </a:t>
            </a:r>
            <a:r>
              <a:rPr lang="tr-TR" sz="1800" dirty="0" err="1"/>
              <a:t>Red</a:t>
            </a:r>
            <a:r>
              <a:rPr lang="tr-TR" sz="1800" dirty="0"/>
              <a:t> Hat, </a:t>
            </a:r>
            <a:r>
              <a:rPr lang="tr-TR" sz="1800" dirty="0" err="1"/>
              <a:t>Fedora</a:t>
            </a:r>
            <a:r>
              <a:rPr lang="tr-TR" sz="1800" dirty="0"/>
              <a:t>, SUSE, </a:t>
            </a:r>
            <a:r>
              <a:rPr lang="tr-TR" sz="1800" dirty="0" err="1"/>
              <a:t>and</a:t>
            </a:r>
            <a:r>
              <a:rPr lang="tr-TR" sz="1800" dirty="0"/>
              <a:t> </a:t>
            </a:r>
            <a:r>
              <a:rPr lang="tr-TR" sz="1800" dirty="0" err="1"/>
              <a:t>several</a:t>
            </a:r>
            <a:r>
              <a:rPr lang="tr-TR" sz="1800" dirty="0"/>
              <a:t> </a:t>
            </a:r>
            <a:r>
              <a:rPr lang="tr-TR" sz="1800" dirty="0" err="1"/>
              <a:t>other</a:t>
            </a:r>
            <a:r>
              <a:rPr lang="tr-TR" sz="1800" dirty="0"/>
              <a:t> </a:t>
            </a:r>
            <a:r>
              <a:rPr lang="tr-TR" sz="1800" dirty="0" err="1"/>
              <a:t>smaller</a:t>
            </a:r>
            <a:r>
              <a:rPr lang="tr-TR" sz="1800" dirty="0"/>
              <a:t> </a:t>
            </a:r>
            <a:r>
              <a:rPr lang="tr-TR" sz="1800" dirty="0" err="1"/>
              <a:t>distributions</a:t>
            </a:r>
            <a:r>
              <a:rPr lang="tr-TR" sz="1800" dirty="0"/>
              <a:t>.</a:t>
            </a:r>
            <a:endParaRPr sz="1800" dirty="0"/>
          </a:p>
          <a:p>
            <a:pPr marL="457200" lvl="0" indent="-342900" algn="l" rtl="0">
              <a:lnSpc>
                <a:spcPct val="100000"/>
              </a:lnSpc>
              <a:spcBef>
                <a:spcPts val="0"/>
              </a:spcBef>
              <a:spcAft>
                <a:spcPts val="0"/>
              </a:spcAft>
              <a:buClr>
                <a:srgbClr val="000000"/>
              </a:buClr>
              <a:buSzPts val="1800"/>
              <a:buChar char="●"/>
            </a:pPr>
            <a:r>
              <a:rPr lang="tr-TR" sz="1800" dirty="0"/>
              <a:t>.</a:t>
            </a:r>
            <a:r>
              <a:rPr lang="tr-TR" sz="1800" dirty="0" err="1"/>
              <a:t>tar.xz</a:t>
            </a:r>
            <a:r>
              <a:rPr lang="tr-TR" sz="1800" dirty="0"/>
              <a:t>: </a:t>
            </a:r>
            <a:r>
              <a:rPr lang="tr-TR" sz="1800" dirty="0" err="1"/>
              <a:t>While</a:t>
            </a:r>
            <a:r>
              <a:rPr lang="tr-TR" sz="1800" dirty="0"/>
              <a:t> it is </a:t>
            </a:r>
            <a:r>
              <a:rPr lang="tr-TR" sz="1800" dirty="0" err="1"/>
              <a:t>just</a:t>
            </a:r>
            <a:r>
              <a:rPr lang="tr-TR" sz="1800" dirty="0"/>
              <a:t> a </a:t>
            </a:r>
            <a:r>
              <a:rPr lang="tr-TR" sz="1800" dirty="0" err="1"/>
              <a:t>compressed</a:t>
            </a:r>
            <a:r>
              <a:rPr lang="tr-TR" sz="1800" dirty="0"/>
              <a:t> </a:t>
            </a:r>
            <a:r>
              <a:rPr lang="tr-TR" sz="1800" dirty="0" err="1"/>
              <a:t>tarball</a:t>
            </a:r>
            <a:r>
              <a:rPr lang="tr-TR" sz="1800" dirty="0"/>
              <a:t>, </a:t>
            </a:r>
            <a:r>
              <a:rPr lang="tr-TR" sz="1800" dirty="0" err="1"/>
              <a:t>this</a:t>
            </a:r>
            <a:r>
              <a:rPr lang="tr-TR" sz="1800" dirty="0"/>
              <a:t> is </a:t>
            </a:r>
            <a:r>
              <a:rPr lang="tr-TR" sz="1800" dirty="0" err="1"/>
              <a:t>the</a:t>
            </a:r>
            <a:r>
              <a:rPr lang="tr-TR" sz="1800" dirty="0"/>
              <a:t> format </a:t>
            </a:r>
            <a:r>
              <a:rPr lang="tr-TR" sz="1800" dirty="0" err="1"/>
              <a:t>that</a:t>
            </a:r>
            <a:r>
              <a:rPr lang="tr-TR" sz="1800" dirty="0"/>
              <a:t> </a:t>
            </a:r>
            <a:r>
              <a:rPr lang="tr-TR" sz="1800" dirty="0" err="1"/>
              <a:t>Arch</a:t>
            </a:r>
            <a:r>
              <a:rPr lang="tr-TR" sz="1800" dirty="0"/>
              <a:t> Linux </a:t>
            </a:r>
            <a:r>
              <a:rPr lang="tr-TR" sz="1800" dirty="0" err="1"/>
              <a:t>uses</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dirty="0" err="1"/>
              <a:t>While</a:t>
            </a:r>
            <a:r>
              <a:rPr lang="tr-TR" sz="1800" dirty="0"/>
              <a:t> </a:t>
            </a:r>
            <a:r>
              <a:rPr lang="tr-TR" sz="1800" dirty="0" err="1"/>
              <a:t>packages</a:t>
            </a:r>
            <a:r>
              <a:rPr lang="tr-TR" sz="1800" dirty="0"/>
              <a:t> </a:t>
            </a:r>
            <a:r>
              <a:rPr lang="tr-TR" sz="1800" dirty="0" err="1"/>
              <a:t>themselves</a:t>
            </a:r>
            <a:r>
              <a:rPr lang="tr-TR" sz="1800" dirty="0"/>
              <a:t> </a:t>
            </a:r>
            <a:r>
              <a:rPr lang="tr-TR" sz="1800" dirty="0" err="1"/>
              <a:t>don't</a:t>
            </a:r>
            <a:r>
              <a:rPr lang="tr-TR" sz="1800" dirty="0"/>
              <a:t> </a:t>
            </a:r>
            <a:r>
              <a:rPr lang="tr-TR" sz="1800" dirty="0" err="1"/>
              <a:t>manage</a:t>
            </a:r>
            <a:r>
              <a:rPr lang="tr-TR" sz="1800" dirty="0"/>
              <a:t> </a:t>
            </a:r>
            <a:r>
              <a:rPr lang="tr-TR" sz="1800" dirty="0" err="1"/>
              <a:t>dependencies</a:t>
            </a:r>
            <a:r>
              <a:rPr lang="tr-TR" sz="1800" dirty="0"/>
              <a:t> </a:t>
            </a:r>
            <a:r>
              <a:rPr lang="tr-TR" sz="1800" dirty="0" err="1"/>
              <a:t>directly</a:t>
            </a:r>
            <a:r>
              <a:rPr lang="tr-TR" sz="1800" dirty="0"/>
              <a:t>, they </a:t>
            </a:r>
            <a:r>
              <a:rPr lang="tr-TR" sz="1800" dirty="0" err="1"/>
              <a:t>represented</a:t>
            </a:r>
            <a:r>
              <a:rPr lang="tr-TR" sz="1800" dirty="0"/>
              <a:t> a </a:t>
            </a:r>
            <a:r>
              <a:rPr lang="tr-TR" sz="1800" dirty="0" err="1"/>
              <a:t>huge</a:t>
            </a:r>
            <a:r>
              <a:rPr lang="tr-TR" sz="1800" dirty="0"/>
              <a:t> step </a:t>
            </a:r>
            <a:r>
              <a:rPr lang="tr-TR" sz="1800" dirty="0" err="1"/>
              <a:t>forward</a:t>
            </a:r>
            <a:r>
              <a:rPr lang="tr-TR" sz="1800" dirty="0"/>
              <a:t> in Linux software </a:t>
            </a:r>
            <a:r>
              <a:rPr lang="tr-TR" sz="1800" dirty="0" err="1"/>
              <a:t>management</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u="sng" dirty="0">
                <a:hlinkClick r:id="rId3"/>
              </a:rPr>
              <a:t>https://opensource.com/article/18/7/evolution-package-managers</a:t>
            </a:r>
            <a:endParaRPr sz="1800" dirty="0"/>
          </a:p>
          <a:p>
            <a:pPr marL="0" lvl="0" indent="0" algn="l" rtl="0">
              <a:lnSpc>
                <a:spcPct val="100000"/>
              </a:lnSpc>
              <a:spcBef>
                <a:spcPts val="0"/>
              </a:spcBef>
              <a:spcAft>
                <a:spcPts val="0"/>
              </a:spcAft>
              <a:buNone/>
            </a:pPr>
            <a:endParaRPr sz="18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9bcca6169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9bcca61692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Now, we will look at the FSF and OSI shortly.</a:t>
            </a:r>
            <a:endParaRPr sz="1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e425004e0_2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7e425004e0_2_1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98450" algn="just" rtl="0">
              <a:spcBef>
                <a:spcPts val="0"/>
              </a:spcBef>
              <a:spcAft>
                <a:spcPts val="0"/>
              </a:spcAft>
              <a:buClr>
                <a:srgbClr val="000000"/>
              </a:buClr>
              <a:buSzPts val="1800"/>
              <a:buChar char="•"/>
            </a:pPr>
            <a:r>
              <a:rPr lang="tr-TR" sz="1800" dirty="0" err="1"/>
              <a:t>The</a:t>
            </a:r>
            <a:r>
              <a:rPr lang="tr-TR" sz="1800" dirty="0"/>
              <a:t> </a:t>
            </a:r>
            <a:r>
              <a:rPr lang="tr-TR" sz="1800" dirty="0" err="1"/>
              <a:t>Free</a:t>
            </a:r>
            <a:r>
              <a:rPr lang="tr-TR" sz="1800" dirty="0"/>
              <a:t> Software Foundation (FSF) is a </a:t>
            </a:r>
            <a:r>
              <a:rPr lang="tr-TR" sz="1800" dirty="0" err="1"/>
              <a:t>nonprofit</a:t>
            </a:r>
            <a:r>
              <a:rPr lang="tr-TR" sz="1800" dirty="0"/>
              <a:t> </a:t>
            </a:r>
            <a:r>
              <a:rPr lang="tr-TR" sz="1800" dirty="0" err="1"/>
              <a:t>organization</a:t>
            </a:r>
            <a:r>
              <a:rPr lang="tr-TR" sz="1800" dirty="0"/>
              <a:t> </a:t>
            </a:r>
            <a:r>
              <a:rPr lang="tr-TR" sz="1800" dirty="0" err="1"/>
              <a:t>with</a:t>
            </a:r>
            <a:r>
              <a:rPr lang="tr-TR" sz="1800" dirty="0"/>
              <a:t> a </a:t>
            </a:r>
            <a:r>
              <a:rPr lang="tr-TR" sz="1800" dirty="0" err="1"/>
              <a:t>worldwide</a:t>
            </a:r>
            <a:r>
              <a:rPr lang="tr-TR" sz="1800" dirty="0"/>
              <a:t> </a:t>
            </a:r>
            <a:r>
              <a:rPr lang="tr-TR" sz="1800" dirty="0" err="1"/>
              <a:t>mission</a:t>
            </a:r>
            <a:r>
              <a:rPr lang="tr-TR" sz="1800" dirty="0"/>
              <a:t> </a:t>
            </a:r>
            <a:r>
              <a:rPr lang="tr-TR" sz="1800" dirty="0" err="1"/>
              <a:t>to</a:t>
            </a:r>
            <a:r>
              <a:rPr lang="tr-TR" sz="1800" dirty="0"/>
              <a:t> </a:t>
            </a:r>
            <a:r>
              <a:rPr lang="tr-TR" sz="1800" dirty="0" err="1"/>
              <a:t>promote</a:t>
            </a:r>
            <a:r>
              <a:rPr lang="tr-TR" sz="1800" dirty="0"/>
              <a:t> </a:t>
            </a:r>
            <a:r>
              <a:rPr lang="tr-TR" sz="1800" dirty="0" err="1"/>
              <a:t>computer</a:t>
            </a:r>
            <a:r>
              <a:rPr lang="tr-TR" sz="1800" dirty="0"/>
              <a:t> </a:t>
            </a:r>
            <a:r>
              <a:rPr lang="tr-TR" sz="1800" dirty="0" err="1"/>
              <a:t>user</a:t>
            </a:r>
            <a:r>
              <a:rPr lang="tr-TR" sz="1800" dirty="0"/>
              <a:t> </a:t>
            </a:r>
            <a:r>
              <a:rPr lang="tr-TR" sz="1800" dirty="0" err="1"/>
              <a:t>freedom</a:t>
            </a:r>
            <a:r>
              <a:rPr lang="tr-TR" sz="1800" dirty="0"/>
              <a:t>. </a:t>
            </a:r>
            <a:r>
              <a:rPr lang="tr-TR" sz="1050" dirty="0" err="1">
                <a:solidFill>
                  <a:srgbClr val="444444"/>
                </a:solidFill>
                <a:highlight>
                  <a:srgbClr val="FCFCFC"/>
                </a:highlight>
              </a:rPr>
              <a:t>founded</a:t>
            </a:r>
            <a:r>
              <a:rPr lang="tr-TR" sz="1050" dirty="0">
                <a:solidFill>
                  <a:srgbClr val="444444"/>
                </a:solidFill>
                <a:highlight>
                  <a:srgbClr val="FCFCFC"/>
                </a:highlight>
              </a:rPr>
              <a:t> in 1985 </a:t>
            </a:r>
            <a:r>
              <a:rPr lang="tr-TR" sz="1050" dirty="0" err="1">
                <a:solidFill>
                  <a:srgbClr val="444444"/>
                </a:solidFill>
                <a:highlight>
                  <a:srgbClr val="FCFCFC"/>
                </a:highlight>
              </a:rPr>
              <a:t>to</a:t>
            </a:r>
            <a:r>
              <a:rPr lang="tr-TR" sz="1050" dirty="0">
                <a:solidFill>
                  <a:srgbClr val="444444"/>
                </a:solidFill>
                <a:highlight>
                  <a:srgbClr val="FCFCFC"/>
                </a:highlight>
              </a:rPr>
              <a:t> </a:t>
            </a:r>
            <a:r>
              <a:rPr lang="tr-TR" sz="1050" dirty="0" err="1">
                <a:solidFill>
                  <a:srgbClr val="444444"/>
                </a:solidFill>
                <a:highlight>
                  <a:srgbClr val="FCFCFC"/>
                </a:highlight>
              </a:rPr>
              <a:t>protect</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promote</a:t>
            </a:r>
            <a:r>
              <a:rPr lang="tr-TR" sz="1050" dirty="0">
                <a:solidFill>
                  <a:srgbClr val="444444"/>
                </a:solidFill>
                <a:highlight>
                  <a:srgbClr val="FCFCFC"/>
                </a:highlight>
              </a:rPr>
              <a:t> </a:t>
            </a:r>
            <a:r>
              <a:rPr lang="tr-TR" sz="1050" dirty="0" err="1">
                <a:solidFill>
                  <a:srgbClr val="444444"/>
                </a:solidFill>
                <a:highlight>
                  <a:srgbClr val="FCFCFC"/>
                </a:highlight>
              </a:rPr>
              <a:t>free</a:t>
            </a:r>
            <a:r>
              <a:rPr lang="tr-TR" sz="1050" dirty="0">
                <a:solidFill>
                  <a:srgbClr val="444444"/>
                </a:solidFill>
                <a:highlight>
                  <a:srgbClr val="FCFCFC"/>
                </a:highlight>
              </a:rPr>
              <a:t> software. </a:t>
            </a:r>
            <a:endParaRPr sz="1800" dirty="0"/>
          </a:p>
          <a:p>
            <a:pPr marL="0" lvl="0" indent="0" algn="just" rtl="0">
              <a:spcBef>
                <a:spcPts val="0"/>
              </a:spcBef>
              <a:spcAft>
                <a:spcPts val="0"/>
              </a:spcAft>
              <a:buClr>
                <a:schemeClr val="dk1"/>
              </a:buClr>
              <a:buFont typeface="Arial"/>
              <a:buNone/>
            </a:pPr>
            <a:endParaRPr sz="1800" dirty="0"/>
          </a:p>
          <a:p>
            <a:pPr marL="285750" lvl="0" indent="-298450" algn="just" rtl="0">
              <a:spcBef>
                <a:spcPts val="0"/>
              </a:spcBef>
              <a:spcAft>
                <a:spcPts val="0"/>
              </a:spcAft>
              <a:buClr>
                <a:srgbClr val="000000"/>
              </a:buClr>
              <a:buSzPts val="1800"/>
              <a:buChar char="•"/>
            </a:pPr>
            <a:r>
              <a:rPr lang="tr-TR" sz="1800" dirty="0" err="1"/>
              <a:t>The</a:t>
            </a:r>
            <a:r>
              <a:rPr lang="tr-TR" sz="1800" dirty="0"/>
              <a:t> FSF  is </a:t>
            </a:r>
            <a:r>
              <a:rPr lang="tr-TR" sz="1800" dirty="0" err="1"/>
              <a:t>working</a:t>
            </a:r>
            <a:r>
              <a:rPr lang="tr-TR" sz="1800" dirty="0"/>
              <a:t> </a:t>
            </a:r>
            <a:r>
              <a:rPr lang="tr-TR" sz="1800" dirty="0" err="1"/>
              <a:t>to</a:t>
            </a:r>
            <a:r>
              <a:rPr lang="tr-TR" sz="1800" dirty="0"/>
              <a:t> </a:t>
            </a:r>
            <a:r>
              <a:rPr lang="tr-TR" sz="1800" dirty="0" err="1"/>
              <a:t>secure</a:t>
            </a:r>
            <a:r>
              <a:rPr lang="tr-TR" sz="1800" dirty="0"/>
              <a:t> </a:t>
            </a:r>
            <a:r>
              <a:rPr lang="tr-TR" sz="1800" dirty="0" err="1"/>
              <a:t>freedom</a:t>
            </a:r>
            <a:r>
              <a:rPr lang="tr-TR" sz="1800" dirty="0"/>
              <a:t> </a:t>
            </a:r>
            <a:r>
              <a:rPr lang="tr-TR" sz="1800" dirty="0" err="1"/>
              <a:t>for</a:t>
            </a:r>
            <a:r>
              <a:rPr lang="tr-TR" sz="1800" dirty="0"/>
              <a:t> </a:t>
            </a:r>
            <a:r>
              <a:rPr lang="tr-TR" sz="1800" dirty="0" err="1"/>
              <a:t>computer</a:t>
            </a:r>
            <a:r>
              <a:rPr lang="tr-TR" sz="1800" dirty="0"/>
              <a:t> </a:t>
            </a:r>
            <a:r>
              <a:rPr lang="tr-TR" sz="1800" dirty="0" err="1"/>
              <a:t>users</a:t>
            </a:r>
            <a:r>
              <a:rPr lang="tr-TR" sz="1800" dirty="0"/>
              <a:t> </a:t>
            </a:r>
            <a:r>
              <a:rPr lang="tr-TR" sz="1800" dirty="0" err="1"/>
              <a:t>by</a:t>
            </a:r>
            <a:r>
              <a:rPr lang="tr-TR" sz="1800" dirty="0"/>
              <a:t> </a:t>
            </a:r>
            <a:r>
              <a:rPr lang="tr-TR" sz="1800" dirty="0" err="1"/>
              <a:t>promoting</a:t>
            </a:r>
            <a:r>
              <a:rPr lang="tr-TR" sz="1800" dirty="0"/>
              <a:t> </a:t>
            </a:r>
            <a:r>
              <a:rPr lang="tr-TR" sz="1800" dirty="0" err="1"/>
              <a:t>the</a:t>
            </a:r>
            <a:r>
              <a:rPr lang="tr-TR" sz="1800" dirty="0"/>
              <a:t> </a:t>
            </a:r>
            <a:r>
              <a:rPr lang="tr-TR" sz="1800" dirty="0" err="1"/>
              <a:t>development</a:t>
            </a:r>
            <a:r>
              <a:rPr lang="tr-TR" sz="1800" dirty="0"/>
              <a:t> </a:t>
            </a:r>
            <a:r>
              <a:rPr lang="tr-TR" sz="1800" dirty="0" err="1"/>
              <a:t>and</a:t>
            </a:r>
            <a:r>
              <a:rPr lang="tr-TR" sz="1800" dirty="0"/>
              <a:t> </a:t>
            </a:r>
            <a:r>
              <a:rPr lang="tr-TR" sz="1800" dirty="0" err="1"/>
              <a:t>use</a:t>
            </a:r>
            <a:r>
              <a:rPr lang="tr-TR" sz="1800" dirty="0"/>
              <a:t> of </a:t>
            </a:r>
            <a:r>
              <a:rPr lang="tr-TR" sz="1800" dirty="0" err="1"/>
              <a:t>free</a:t>
            </a:r>
            <a:r>
              <a:rPr lang="tr-TR" sz="1800" dirty="0"/>
              <a:t> software </a:t>
            </a:r>
            <a:r>
              <a:rPr lang="tr-TR" sz="1800" dirty="0" err="1"/>
              <a:t>and</a:t>
            </a:r>
            <a:r>
              <a:rPr lang="tr-TR" sz="1800" dirty="0"/>
              <a:t> </a:t>
            </a:r>
            <a:r>
              <a:rPr lang="tr-TR" sz="1800" dirty="0" err="1"/>
              <a:t>documentation</a:t>
            </a:r>
            <a:r>
              <a:rPr lang="tr-TR" sz="1800" dirty="0"/>
              <a:t>.</a:t>
            </a:r>
            <a:endParaRPr sz="1800" b="1" dirty="0"/>
          </a:p>
          <a:p>
            <a:pPr marL="0" lvl="0" indent="0" algn="l" rtl="0">
              <a:spcBef>
                <a:spcPts val="0"/>
              </a:spcBef>
              <a:spcAft>
                <a:spcPts val="0"/>
              </a:spcAft>
              <a:buNone/>
            </a:pPr>
            <a:endParaRPr sz="1800" dirty="0"/>
          </a:p>
          <a:p>
            <a:pPr marL="0" lvl="0" indent="0" algn="l" rtl="0">
              <a:spcBef>
                <a:spcPts val="0"/>
              </a:spcBef>
              <a:spcAft>
                <a:spcPts val="0"/>
              </a:spcAft>
              <a:buNone/>
            </a:pPr>
            <a:r>
              <a:rPr lang="tr-TR" sz="1800" dirty="0" err="1"/>
              <a:t>You</a:t>
            </a:r>
            <a:r>
              <a:rPr lang="tr-TR" sz="1800" dirty="0"/>
              <a:t> can </a:t>
            </a:r>
            <a:r>
              <a:rPr lang="tr-TR" sz="1800" dirty="0" err="1"/>
              <a:t>find</a:t>
            </a:r>
            <a:r>
              <a:rPr lang="tr-TR" sz="1800" dirty="0"/>
              <a:t> </a:t>
            </a:r>
            <a:r>
              <a:rPr lang="tr-TR" sz="1800" dirty="0" err="1"/>
              <a:t>reach</a:t>
            </a:r>
            <a:r>
              <a:rPr lang="tr-TR" sz="1800" dirty="0"/>
              <a:t> set of </a:t>
            </a:r>
            <a:r>
              <a:rPr lang="tr-TR" sz="1800" dirty="0" err="1"/>
              <a:t>documentation</a:t>
            </a:r>
            <a:r>
              <a:rPr lang="tr-TR" sz="1800" dirty="0"/>
              <a:t> on </a:t>
            </a:r>
            <a:r>
              <a:rPr lang="tr-TR" sz="1800" dirty="0" err="1"/>
              <a:t>the</a:t>
            </a:r>
            <a:r>
              <a:rPr lang="tr-TR" sz="1800" dirty="0"/>
              <a:t> </a:t>
            </a:r>
            <a:r>
              <a:rPr lang="tr-TR" sz="1800" dirty="0" err="1"/>
              <a:t>organization’s</a:t>
            </a:r>
            <a:r>
              <a:rPr lang="tr-TR" sz="1800" dirty="0"/>
              <a:t> web site fsf.org.</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tr-TR" sz="1800" u="sng" dirty="0">
                <a:hlinkClick r:id="rId3"/>
              </a:rPr>
              <a:t>https://www.fsf.org/</a:t>
            </a:r>
            <a:endParaRPr sz="1800" dirty="0"/>
          </a:p>
          <a:p>
            <a:pPr marL="0" lvl="0" indent="0" algn="l" rtl="0">
              <a:lnSpc>
                <a:spcPct val="115000"/>
              </a:lnSpc>
              <a:spcBef>
                <a:spcPts val="4100"/>
              </a:spcBef>
              <a:spcAft>
                <a:spcPts val="0"/>
              </a:spcAft>
              <a:buClr>
                <a:srgbClr val="3A3F50"/>
              </a:buClr>
              <a:buSzPts val="1100"/>
              <a:buFont typeface="Arial"/>
              <a:buNone/>
            </a:pPr>
            <a:r>
              <a:rPr lang="tr-TR" sz="1700" b="1" dirty="0" err="1">
                <a:solidFill>
                  <a:srgbClr val="222222"/>
                </a:solidFill>
              </a:rPr>
              <a:t>What</a:t>
            </a:r>
            <a:r>
              <a:rPr lang="tr-TR" sz="1700" b="1" dirty="0">
                <a:solidFill>
                  <a:srgbClr val="222222"/>
                </a:solidFill>
              </a:rPr>
              <a:t> is </a:t>
            </a:r>
            <a:r>
              <a:rPr lang="tr-TR" sz="1700" b="1" dirty="0" err="1">
                <a:solidFill>
                  <a:srgbClr val="222222"/>
                </a:solidFill>
              </a:rPr>
              <a:t>the</a:t>
            </a:r>
            <a:r>
              <a:rPr lang="tr-TR" sz="1700" b="1" dirty="0">
                <a:solidFill>
                  <a:srgbClr val="222222"/>
                </a:solidFill>
              </a:rPr>
              <a:t> </a:t>
            </a:r>
            <a:r>
              <a:rPr lang="tr-TR" sz="1700" b="1" dirty="0" err="1">
                <a:solidFill>
                  <a:srgbClr val="222222"/>
                </a:solidFill>
              </a:rPr>
              <a:t>Free</a:t>
            </a:r>
            <a:r>
              <a:rPr lang="tr-TR" sz="1700" b="1" dirty="0">
                <a:solidFill>
                  <a:srgbClr val="222222"/>
                </a:solidFill>
              </a:rPr>
              <a:t> Software </a:t>
            </a:r>
            <a:r>
              <a:rPr lang="tr-TR" sz="1700" b="1" dirty="0" err="1">
                <a:solidFill>
                  <a:srgbClr val="222222"/>
                </a:solidFill>
              </a:rPr>
              <a:t>Movement</a:t>
            </a:r>
            <a:r>
              <a:rPr lang="tr-TR" sz="1700" b="1" dirty="0">
                <a:solidFill>
                  <a:srgbClr val="222222"/>
                </a:solidFill>
              </a:rPr>
              <a:t>?</a:t>
            </a:r>
            <a:endParaRPr sz="1700" b="1" dirty="0">
              <a:solidFill>
                <a:srgbClr val="222222"/>
              </a:solidFill>
            </a:endParaRPr>
          </a:p>
          <a:p>
            <a:pPr marL="0" lvl="0" indent="0" algn="l" rtl="0">
              <a:lnSpc>
                <a:spcPct val="150000"/>
              </a:lnSpc>
              <a:spcBef>
                <a:spcPts val="2700"/>
              </a:spcBef>
              <a:spcAft>
                <a:spcPts val="0"/>
              </a:spcAft>
              <a:buClr>
                <a:srgbClr val="3A3F50"/>
              </a:buClr>
              <a:buSzPts val="1100"/>
              <a:buFont typeface="Arial"/>
              <a:buNone/>
            </a:pPr>
            <a:r>
              <a:rPr lang="tr-TR" sz="1200" dirty="0" err="1">
                <a:solidFill>
                  <a:srgbClr val="222222"/>
                </a:solidFill>
              </a:rPr>
              <a:t>The</a:t>
            </a:r>
            <a:r>
              <a:rPr lang="tr-TR" sz="1200" dirty="0">
                <a:solidFill>
                  <a:srgbClr val="222222"/>
                </a:solidFill>
              </a:rPr>
              <a:t> </a:t>
            </a:r>
            <a:r>
              <a:rPr lang="tr-TR" sz="1200" dirty="0" err="1">
                <a:solidFill>
                  <a:srgbClr val="222222"/>
                </a:solidFill>
              </a:rPr>
              <a:t>free</a:t>
            </a:r>
            <a:r>
              <a:rPr lang="tr-TR" sz="1200" dirty="0">
                <a:solidFill>
                  <a:srgbClr val="222222"/>
                </a:solidFill>
              </a:rPr>
              <a:t> software </a:t>
            </a:r>
            <a:r>
              <a:rPr lang="tr-TR" sz="1200" dirty="0" err="1">
                <a:solidFill>
                  <a:srgbClr val="222222"/>
                </a:solidFill>
              </a:rPr>
              <a:t>movement</a:t>
            </a:r>
            <a:r>
              <a:rPr lang="tr-TR" sz="1200" dirty="0">
                <a:solidFill>
                  <a:srgbClr val="222222"/>
                </a:solidFill>
              </a:rPr>
              <a:t> </a:t>
            </a:r>
            <a:r>
              <a:rPr lang="tr-TR" sz="1200" dirty="0" err="1">
                <a:solidFill>
                  <a:srgbClr val="222222"/>
                </a:solidFill>
              </a:rPr>
              <a:t>campaigns</a:t>
            </a:r>
            <a:r>
              <a:rPr lang="tr-TR" sz="1200" dirty="0">
                <a:solidFill>
                  <a:srgbClr val="222222"/>
                </a:solidFill>
              </a:rPr>
              <a:t> </a:t>
            </a:r>
            <a:r>
              <a:rPr lang="tr-TR" sz="1200" dirty="0" err="1">
                <a:solidFill>
                  <a:srgbClr val="222222"/>
                </a:solidFill>
              </a:rPr>
              <a:t>to</a:t>
            </a:r>
            <a:r>
              <a:rPr lang="tr-TR" sz="1200" dirty="0">
                <a:solidFill>
                  <a:srgbClr val="222222"/>
                </a:solidFill>
              </a:rPr>
              <a:t> </a:t>
            </a:r>
            <a:r>
              <a:rPr lang="tr-TR" sz="1200" dirty="0" err="1">
                <a:solidFill>
                  <a:srgbClr val="222222"/>
                </a:solidFill>
              </a:rPr>
              <a:t>win</a:t>
            </a:r>
            <a:r>
              <a:rPr lang="tr-TR" sz="1200" dirty="0">
                <a:solidFill>
                  <a:srgbClr val="222222"/>
                </a:solidFill>
              </a:rPr>
              <a:t> </a:t>
            </a:r>
            <a:r>
              <a:rPr lang="tr-TR" sz="1200" dirty="0" err="1">
                <a:solidFill>
                  <a:srgbClr val="222222"/>
                </a:solidFill>
              </a:rPr>
              <a:t>for</a:t>
            </a:r>
            <a:r>
              <a:rPr lang="tr-TR" sz="1200" dirty="0">
                <a:solidFill>
                  <a:srgbClr val="222222"/>
                </a:solidFill>
              </a:rPr>
              <a:t> </a:t>
            </a:r>
            <a:r>
              <a:rPr lang="tr-TR" sz="1200" dirty="0" err="1">
                <a:solidFill>
                  <a:srgbClr val="222222"/>
                </a:solidFill>
              </a:rPr>
              <a:t>the</a:t>
            </a:r>
            <a:r>
              <a:rPr lang="tr-TR" sz="1200" dirty="0">
                <a:solidFill>
                  <a:srgbClr val="222222"/>
                </a:solidFill>
              </a:rPr>
              <a:t> </a:t>
            </a:r>
            <a:r>
              <a:rPr lang="tr-TR" sz="1200" dirty="0" err="1">
                <a:solidFill>
                  <a:srgbClr val="222222"/>
                </a:solidFill>
              </a:rPr>
              <a:t>users</a:t>
            </a:r>
            <a:r>
              <a:rPr lang="tr-TR" sz="1200" dirty="0">
                <a:solidFill>
                  <a:srgbClr val="222222"/>
                </a:solidFill>
              </a:rPr>
              <a:t> of </a:t>
            </a:r>
            <a:r>
              <a:rPr lang="tr-TR" sz="1200" dirty="0" err="1">
                <a:solidFill>
                  <a:srgbClr val="222222"/>
                </a:solidFill>
              </a:rPr>
              <a:t>computing</a:t>
            </a:r>
            <a:r>
              <a:rPr lang="tr-TR" sz="1200" dirty="0">
                <a:solidFill>
                  <a:srgbClr val="222222"/>
                </a:solidFill>
              </a:rPr>
              <a:t> </a:t>
            </a:r>
            <a:r>
              <a:rPr lang="tr-TR" sz="1200" dirty="0" err="1">
                <a:solidFill>
                  <a:srgbClr val="222222"/>
                </a:solidFill>
              </a:rPr>
              <a:t>the</a:t>
            </a:r>
            <a:r>
              <a:rPr lang="tr-TR" sz="1200" dirty="0">
                <a:solidFill>
                  <a:srgbClr val="222222"/>
                </a:solidFill>
              </a:rPr>
              <a:t> </a:t>
            </a:r>
            <a:r>
              <a:rPr lang="tr-TR" sz="1200" dirty="0" err="1">
                <a:solidFill>
                  <a:srgbClr val="222222"/>
                </a:solidFill>
              </a:rPr>
              <a:t>freedom</a:t>
            </a:r>
            <a:r>
              <a:rPr lang="tr-TR" sz="1200" dirty="0">
                <a:solidFill>
                  <a:srgbClr val="222222"/>
                </a:solidFill>
              </a:rPr>
              <a:t> </a:t>
            </a:r>
            <a:r>
              <a:rPr lang="tr-TR" sz="1200" dirty="0" err="1">
                <a:solidFill>
                  <a:srgbClr val="222222"/>
                </a:solidFill>
              </a:rPr>
              <a:t>that</a:t>
            </a:r>
            <a:r>
              <a:rPr lang="tr-TR" sz="1200" dirty="0">
                <a:solidFill>
                  <a:srgbClr val="222222"/>
                </a:solidFill>
              </a:rPr>
              <a:t> </a:t>
            </a:r>
            <a:r>
              <a:rPr lang="tr-TR" sz="1200" dirty="0" err="1">
                <a:solidFill>
                  <a:srgbClr val="222222"/>
                </a:solidFill>
              </a:rPr>
              <a:t>comes</a:t>
            </a:r>
            <a:r>
              <a:rPr lang="tr-TR" sz="1200" dirty="0">
                <a:solidFill>
                  <a:srgbClr val="222222"/>
                </a:solidFill>
              </a:rPr>
              <a:t> </a:t>
            </a:r>
            <a:r>
              <a:rPr lang="tr-TR" sz="1200" dirty="0" err="1">
                <a:solidFill>
                  <a:srgbClr val="222222"/>
                </a:solidFill>
              </a:rPr>
              <a:t>from</a:t>
            </a:r>
            <a:r>
              <a:rPr lang="tr-TR" sz="1200" dirty="0">
                <a:solidFill>
                  <a:srgbClr val="222222"/>
                </a:solidFill>
              </a:rPr>
              <a:t> </a:t>
            </a:r>
            <a:r>
              <a:rPr lang="tr-TR" sz="1200" dirty="0" err="1">
                <a:solidFill>
                  <a:srgbClr val="222222"/>
                </a:solidFill>
              </a:rPr>
              <a:t>free</a:t>
            </a:r>
            <a:r>
              <a:rPr lang="tr-TR" sz="1200" dirty="0">
                <a:solidFill>
                  <a:srgbClr val="222222"/>
                </a:solidFill>
              </a:rPr>
              <a:t> software. </a:t>
            </a:r>
            <a:r>
              <a:rPr lang="tr-TR" sz="1200" dirty="0" err="1">
                <a:solidFill>
                  <a:srgbClr val="222222"/>
                </a:solidFill>
              </a:rPr>
              <a:t>Free</a:t>
            </a:r>
            <a:r>
              <a:rPr lang="tr-TR" sz="1200" dirty="0">
                <a:solidFill>
                  <a:srgbClr val="222222"/>
                </a:solidFill>
              </a:rPr>
              <a:t> software </a:t>
            </a:r>
            <a:r>
              <a:rPr lang="tr-TR" sz="1200" dirty="0" err="1">
                <a:solidFill>
                  <a:srgbClr val="222222"/>
                </a:solidFill>
              </a:rPr>
              <a:t>puts</a:t>
            </a:r>
            <a:r>
              <a:rPr lang="tr-TR" sz="1200" dirty="0">
                <a:solidFill>
                  <a:srgbClr val="222222"/>
                </a:solidFill>
              </a:rPr>
              <a:t> </a:t>
            </a:r>
            <a:r>
              <a:rPr lang="tr-TR" sz="1200" dirty="0" err="1">
                <a:solidFill>
                  <a:srgbClr val="222222"/>
                </a:solidFill>
              </a:rPr>
              <a:t>its</a:t>
            </a:r>
            <a:r>
              <a:rPr lang="tr-TR" sz="1200" dirty="0">
                <a:solidFill>
                  <a:srgbClr val="222222"/>
                </a:solidFill>
              </a:rPr>
              <a:t> </a:t>
            </a:r>
            <a:r>
              <a:rPr lang="tr-TR" sz="1200" dirty="0" err="1">
                <a:solidFill>
                  <a:srgbClr val="222222"/>
                </a:solidFill>
              </a:rPr>
              <a:t>users</a:t>
            </a:r>
            <a:r>
              <a:rPr lang="tr-TR" sz="1200" dirty="0">
                <a:solidFill>
                  <a:srgbClr val="222222"/>
                </a:solidFill>
              </a:rPr>
              <a:t> in </a:t>
            </a:r>
            <a:r>
              <a:rPr lang="tr-TR" sz="1200" dirty="0" err="1">
                <a:solidFill>
                  <a:srgbClr val="222222"/>
                </a:solidFill>
              </a:rPr>
              <a:t>control</a:t>
            </a:r>
            <a:r>
              <a:rPr lang="tr-TR" sz="1200" dirty="0">
                <a:solidFill>
                  <a:srgbClr val="222222"/>
                </a:solidFill>
              </a:rPr>
              <a:t> of </a:t>
            </a:r>
            <a:r>
              <a:rPr lang="tr-TR" sz="1200" dirty="0" err="1">
                <a:solidFill>
                  <a:srgbClr val="222222"/>
                </a:solidFill>
              </a:rPr>
              <a:t>their</a:t>
            </a:r>
            <a:r>
              <a:rPr lang="tr-TR" sz="1200" dirty="0">
                <a:solidFill>
                  <a:srgbClr val="222222"/>
                </a:solidFill>
              </a:rPr>
              <a:t> </a:t>
            </a:r>
            <a:r>
              <a:rPr lang="tr-TR" sz="1200" dirty="0" err="1">
                <a:solidFill>
                  <a:srgbClr val="222222"/>
                </a:solidFill>
              </a:rPr>
              <a:t>own</a:t>
            </a:r>
            <a:r>
              <a:rPr lang="tr-TR" sz="1200" dirty="0">
                <a:solidFill>
                  <a:srgbClr val="222222"/>
                </a:solidFill>
              </a:rPr>
              <a:t> </a:t>
            </a:r>
            <a:r>
              <a:rPr lang="tr-TR" sz="1200" dirty="0" err="1">
                <a:solidFill>
                  <a:srgbClr val="222222"/>
                </a:solidFill>
              </a:rPr>
              <a:t>computing</a:t>
            </a:r>
            <a:r>
              <a:rPr lang="tr-TR" sz="1200" dirty="0">
                <a:solidFill>
                  <a:srgbClr val="222222"/>
                </a:solidFill>
              </a:rPr>
              <a:t>. </a:t>
            </a:r>
            <a:r>
              <a:rPr lang="tr-TR" sz="1200" dirty="0" err="1">
                <a:solidFill>
                  <a:srgbClr val="222222"/>
                </a:solidFill>
              </a:rPr>
              <a:t>Nonfree</a:t>
            </a:r>
            <a:r>
              <a:rPr lang="tr-TR" sz="1200" dirty="0">
                <a:solidFill>
                  <a:srgbClr val="222222"/>
                </a:solidFill>
              </a:rPr>
              <a:t> software </a:t>
            </a:r>
            <a:r>
              <a:rPr lang="tr-TR" sz="1200" dirty="0" err="1">
                <a:solidFill>
                  <a:srgbClr val="222222"/>
                </a:solidFill>
              </a:rPr>
              <a:t>puts</a:t>
            </a:r>
            <a:r>
              <a:rPr lang="tr-TR" sz="1200" dirty="0">
                <a:solidFill>
                  <a:srgbClr val="222222"/>
                </a:solidFill>
              </a:rPr>
              <a:t> </a:t>
            </a:r>
            <a:r>
              <a:rPr lang="tr-TR" sz="1200" dirty="0" err="1">
                <a:solidFill>
                  <a:srgbClr val="222222"/>
                </a:solidFill>
              </a:rPr>
              <a:t>its</a:t>
            </a:r>
            <a:r>
              <a:rPr lang="tr-TR" sz="1200" dirty="0">
                <a:solidFill>
                  <a:srgbClr val="222222"/>
                </a:solidFill>
              </a:rPr>
              <a:t> </a:t>
            </a:r>
            <a:r>
              <a:rPr lang="tr-TR" sz="1200" dirty="0" err="1">
                <a:solidFill>
                  <a:srgbClr val="222222"/>
                </a:solidFill>
              </a:rPr>
              <a:t>users</a:t>
            </a:r>
            <a:r>
              <a:rPr lang="tr-TR" sz="1200" dirty="0">
                <a:solidFill>
                  <a:srgbClr val="222222"/>
                </a:solidFill>
              </a:rPr>
              <a:t> </a:t>
            </a:r>
            <a:r>
              <a:rPr lang="tr-TR" sz="1200" dirty="0" err="1">
                <a:solidFill>
                  <a:srgbClr val="222222"/>
                </a:solidFill>
              </a:rPr>
              <a:t>under</a:t>
            </a:r>
            <a:r>
              <a:rPr lang="tr-TR" sz="1200" dirty="0">
                <a:solidFill>
                  <a:srgbClr val="222222"/>
                </a:solidFill>
              </a:rPr>
              <a:t> </a:t>
            </a:r>
            <a:r>
              <a:rPr lang="tr-TR" sz="1200" dirty="0" err="1">
                <a:solidFill>
                  <a:srgbClr val="222222"/>
                </a:solidFill>
              </a:rPr>
              <a:t>the</a:t>
            </a:r>
            <a:r>
              <a:rPr lang="tr-TR" sz="1200" dirty="0">
                <a:solidFill>
                  <a:srgbClr val="222222"/>
                </a:solidFill>
              </a:rPr>
              <a:t> </a:t>
            </a:r>
            <a:r>
              <a:rPr lang="tr-TR" sz="1200" dirty="0" err="1">
                <a:solidFill>
                  <a:srgbClr val="222222"/>
                </a:solidFill>
              </a:rPr>
              <a:t>power</a:t>
            </a:r>
            <a:r>
              <a:rPr lang="tr-TR" sz="1200" dirty="0">
                <a:solidFill>
                  <a:srgbClr val="222222"/>
                </a:solidFill>
              </a:rPr>
              <a:t> of </a:t>
            </a:r>
            <a:r>
              <a:rPr lang="tr-TR" sz="1200" dirty="0" err="1">
                <a:solidFill>
                  <a:srgbClr val="222222"/>
                </a:solidFill>
              </a:rPr>
              <a:t>the</a:t>
            </a:r>
            <a:r>
              <a:rPr lang="tr-TR" sz="1200" dirty="0">
                <a:solidFill>
                  <a:srgbClr val="222222"/>
                </a:solidFill>
              </a:rPr>
              <a:t> </a:t>
            </a:r>
            <a:r>
              <a:rPr lang="tr-TR" sz="1200" dirty="0" err="1">
                <a:solidFill>
                  <a:srgbClr val="222222"/>
                </a:solidFill>
              </a:rPr>
              <a:t>software's</a:t>
            </a:r>
            <a:r>
              <a:rPr lang="tr-TR" sz="1200" dirty="0">
                <a:solidFill>
                  <a:srgbClr val="222222"/>
                </a:solidFill>
              </a:rPr>
              <a:t> </a:t>
            </a:r>
            <a:r>
              <a:rPr lang="tr-TR" sz="1200" dirty="0" err="1">
                <a:solidFill>
                  <a:srgbClr val="222222"/>
                </a:solidFill>
              </a:rPr>
              <a:t>developer</a:t>
            </a:r>
            <a:r>
              <a:rPr lang="tr-TR" sz="1200" dirty="0">
                <a:solidFill>
                  <a:srgbClr val="222222"/>
                </a:solidFill>
              </a:rPr>
              <a:t>.</a:t>
            </a:r>
            <a:endParaRPr sz="1200" dirty="0">
              <a:solidFill>
                <a:srgbClr val="222222"/>
              </a:solidFill>
            </a:endParaRPr>
          </a:p>
          <a:p>
            <a:pPr marL="0" lvl="0" indent="0" algn="l" rtl="0">
              <a:spcBef>
                <a:spcPts val="1200"/>
              </a:spcBef>
              <a:spcAft>
                <a:spcPts val="0"/>
              </a:spcAft>
              <a:buNone/>
            </a:pPr>
            <a:r>
              <a:rPr lang="tr-TR" sz="1200" b="1" dirty="0" err="1">
                <a:solidFill>
                  <a:srgbClr val="222222"/>
                </a:solidFill>
                <a:highlight>
                  <a:srgbClr val="FFFFFF"/>
                </a:highlight>
              </a:rPr>
              <a:t>Free</a:t>
            </a:r>
            <a:r>
              <a:rPr lang="tr-TR" sz="1200" b="1" dirty="0">
                <a:solidFill>
                  <a:srgbClr val="222222"/>
                </a:solidFill>
                <a:highlight>
                  <a:srgbClr val="FFFFFF"/>
                </a:highlight>
              </a:rPr>
              <a:t> software </a:t>
            </a:r>
            <a:r>
              <a:rPr lang="tr-TR" sz="1200" b="1" dirty="0" err="1">
                <a:solidFill>
                  <a:srgbClr val="222222"/>
                </a:solidFill>
                <a:highlight>
                  <a:srgbClr val="FFFFFF"/>
                </a:highlight>
              </a:rPr>
              <a:t>means</a:t>
            </a:r>
            <a:r>
              <a:rPr lang="tr-TR" sz="1200" b="1" dirty="0">
                <a:solidFill>
                  <a:srgbClr val="222222"/>
                </a:solidFill>
                <a:highlight>
                  <a:srgbClr val="FFFFFF"/>
                </a:highlight>
              </a:rPr>
              <a:t> </a:t>
            </a:r>
            <a:r>
              <a:rPr lang="tr-TR" sz="1200" b="1" dirty="0" err="1">
                <a:solidFill>
                  <a:srgbClr val="222222"/>
                </a:solidFill>
                <a:highlight>
                  <a:srgbClr val="FFFFFF"/>
                </a:highlight>
              </a:rPr>
              <a:t>the</a:t>
            </a:r>
            <a:r>
              <a:rPr lang="tr-TR" sz="1200" b="1" dirty="0">
                <a:solidFill>
                  <a:srgbClr val="222222"/>
                </a:solidFill>
                <a:highlight>
                  <a:srgbClr val="FFFFFF"/>
                </a:highlight>
              </a:rPr>
              <a:t> </a:t>
            </a:r>
            <a:r>
              <a:rPr lang="tr-TR" sz="1200" b="1" dirty="0" err="1">
                <a:solidFill>
                  <a:srgbClr val="222222"/>
                </a:solidFill>
                <a:highlight>
                  <a:srgbClr val="FFFFFF"/>
                </a:highlight>
              </a:rPr>
              <a:t>users</a:t>
            </a:r>
            <a:r>
              <a:rPr lang="tr-TR" sz="1200" b="1" dirty="0">
                <a:solidFill>
                  <a:srgbClr val="222222"/>
                </a:solidFill>
                <a:highlight>
                  <a:srgbClr val="FFFFFF"/>
                </a:highlight>
              </a:rPr>
              <a:t> </a:t>
            </a:r>
            <a:r>
              <a:rPr lang="tr-TR" sz="1200" b="1" dirty="0" err="1">
                <a:solidFill>
                  <a:srgbClr val="222222"/>
                </a:solidFill>
                <a:highlight>
                  <a:srgbClr val="FFFFFF"/>
                </a:highlight>
              </a:rPr>
              <a:t>have</a:t>
            </a:r>
            <a:r>
              <a:rPr lang="tr-TR" sz="1200" b="1" dirty="0">
                <a:solidFill>
                  <a:srgbClr val="222222"/>
                </a:solidFill>
                <a:highlight>
                  <a:srgbClr val="FFFFFF"/>
                </a:highlight>
              </a:rPr>
              <a:t> </a:t>
            </a:r>
            <a:r>
              <a:rPr lang="tr-TR" sz="1200" b="1" dirty="0" err="1">
                <a:solidFill>
                  <a:srgbClr val="222222"/>
                </a:solidFill>
                <a:highlight>
                  <a:srgbClr val="FFFFFF"/>
                </a:highlight>
              </a:rPr>
              <a:t>the</a:t>
            </a:r>
            <a:r>
              <a:rPr lang="tr-TR" sz="1200" b="1" dirty="0">
                <a:solidFill>
                  <a:srgbClr val="222222"/>
                </a:solidFill>
                <a:highlight>
                  <a:srgbClr val="FFFFFF"/>
                </a:highlight>
              </a:rPr>
              <a:t> </a:t>
            </a:r>
            <a:r>
              <a:rPr lang="tr-TR" sz="1200" b="1" dirty="0" err="1">
                <a:solidFill>
                  <a:srgbClr val="222222"/>
                </a:solidFill>
                <a:highlight>
                  <a:srgbClr val="FFFFFF"/>
                </a:highlight>
              </a:rPr>
              <a:t>freedom</a:t>
            </a:r>
            <a:r>
              <a:rPr lang="tr-TR" sz="1200" b="1" dirty="0">
                <a:solidFill>
                  <a:srgbClr val="222222"/>
                </a:solidFill>
                <a:highlight>
                  <a:srgbClr val="FFFFFF"/>
                </a:highlight>
              </a:rPr>
              <a:t> </a:t>
            </a:r>
            <a:r>
              <a:rPr lang="tr-TR" sz="1200" b="1" dirty="0" err="1">
                <a:solidFill>
                  <a:srgbClr val="222222"/>
                </a:solidFill>
                <a:highlight>
                  <a:srgbClr val="FFFFFF"/>
                </a:highlight>
              </a:rPr>
              <a:t>to</a:t>
            </a:r>
            <a:r>
              <a:rPr lang="tr-TR" sz="1200" b="1" dirty="0">
                <a:solidFill>
                  <a:srgbClr val="222222"/>
                </a:solidFill>
                <a:highlight>
                  <a:srgbClr val="FFFFFF"/>
                </a:highlight>
              </a:rPr>
              <a:t> </a:t>
            </a:r>
            <a:r>
              <a:rPr lang="tr-TR" sz="1200" b="1" dirty="0" err="1">
                <a:solidFill>
                  <a:srgbClr val="222222"/>
                </a:solidFill>
                <a:highlight>
                  <a:srgbClr val="FFFFFF"/>
                </a:highlight>
              </a:rPr>
              <a:t>run</a:t>
            </a:r>
            <a:r>
              <a:rPr lang="tr-TR" sz="1200" b="1" dirty="0">
                <a:solidFill>
                  <a:srgbClr val="222222"/>
                </a:solidFill>
                <a:highlight>
                  <a:srgbClr val="FFFFFF"/>
                </a:highlight>
              </a:rPr>
              <a:t>, </a:t>
            </a:r>
            <a:r>
              <a:rPr lang="tr-TR" sz="1200" b="1" dirty="0" err="1">
                <a:solidFill>
                  <a:srgbClr val="222222"/>
                </a:solidFill>
                <a:highlight>
                  <a:srgbClr val="FFFFFF"/>
                </a:highlight>
              </a:rPr>
              <a:t>copy</a:t>
            </a:r>
            <a:r>
              <a:rPr lang="tr-TR" sz="1200" b="1" dirty="0">
                <a:solidFill>
                  <a:srgbClr val="222222"/>
                </a:solidFill>
                <a:highlight>
                  <a:srgbClr val="FFFFFF"/>
                </a:highlight>
              </a:rPr>
              <a:t>, </a:t>
            </a:r>
            <a:r>
              <a:rPr lang="tr-TR" sz="1200" b="1" dirty="0" err="1">
                <a:solidFill>
                  <a:srgbClr val="222222"/>
                </a:solidFill>
                <a:highlight>
                  <a:srgbClr val="FFFFFF"/>
                </a:highlight>
              </a:rPr>
              <a:t>distribute</a:t>
            </a:r>
            <a:r>
              <a:rPr lang="tr-TR" sz="1200" b="1" dirty="0">
                <a:solidFill>
                  <a:srgbClr val="222222"/>
                </a:solidFill>
                <a:highlight>
                  <a:srgbClr val="FFFFFF"/>
                </a:highlight>
              </a:rPr>
              <a:t>, </a:t>
            </a:r>
            <a:r>
              <a:rPr lang="tr-TR" sz="1200" b="1" dirty="0" err="1">
                <a:solidFill>
                  <a:srgbClr val="222222"/>
                </a:solidFill>
                <a:highlight>
                  <a:srgbClr val="FFFFFF"/>
                </a:highlight>
              </a:rPr>
              <a:t>study</a:t>
            </a:r>
            <a:r>
              <a:rPr lang="tr-TR" sz="1200" b="1" dirty="0">
                <a:solidFill>
                  <a:srgbClr val="222222"/>
                </a:solidFill>
                <a:highlight>
                  <a:srgbClr val="FFFFFF"/>
                </a:highlight>
              </a:rPr>
              <a:t>, </a:t>
            </a:r>
            <a:r>
              <a:rPr lang="tr-TR" sz="1200" b="1" dirty="0" err="1">
                <a:solidFill>
                  <a:srgbClr val="222222"/>
                </a:solidFill>
                <a:highlight>
                  <a:srgbClr val="FFFFFF"/>
                </a:highlight>
              </a:rPr>
              <a:t>change</a:t>
            </a:r>
            <a:r>
              <a:rPr lang="tr-TR" sz="1200" b="1" dirty="0">
                <a:solidFill>
                  <a:srgbClr val="222222"/>
                </a:solidFill>
                <a:highlight>
                  <a:srgbClr val="FFFFFF"/>
                </a:highlight>
              </a:rPr>
              <a:t> </a:t>
            </a:r>
            <a:r>
              <a:rPr lang="tr-TR" sz="1200" b="1" dirty="0" err="1">
                <a:solidFill>
                  <a:srgbClr val="222222"/>
                </a:solidFill>
                <a:highlight>
                  <a:srgbClr val="FFFFFF"/>
                </a:highlight>
              </a:rPr>
              <a:t>and</a:t>
            </a:r>
            <a:r>
              <a:rPr lang="tr-TR" sz="1200" b="1" dirty="0">
                <a:solidFill>
                  <a:srgbClr val="222222"/>
                </a:solidFill>
                <a:highlight>
                  <a:srgbClr val="FFFFFF"/>
                </a:highlight>
              </a:rPr>
              <a:t> </a:t>
            </a:r>
            <a:r>
              <a:rPr lang="tr-TR" sz="1200" b="1" dirty="0" err="1">
                <a:solidFill>
                  <a:srgbClr val="222222"/>
                </a:solidFill>
                <a:highlight>
                  <a:srgbClr val="FFFFFF"/>
                </a:highlight>
              </a:rPr>
              <a:t>improve</a:t>
            </a:r>
            <a:r>
              <a:rPr lang="tr-TR" sz="1200" b="1" dirty="0">
                <a:solidFill>
                  <a:srgbClr val="222222"/>
                </a:solidFill>
                <a:highlight>
                  <a:srgbClr val="FFFFFF"/>
                </a:highlight>
              </a:rPr>
              <a:t> </a:t>
            </a:r>
            <a:r>
              <a:rPr lang="tr-TR" sz="1200" b="1" dirty="0" err="1">
                <a:solidFill>
                  <a:srgbClr val="222222"/>
                </a:solidFill>
                <a:highlight>
                  <a:srgbClr val="FFFFFF"/>
                </a:highlight>
              </a:rPr>
              <a:t>the</a:t>
            </a:r>
            <a:r>
              <a:rPr lang="tr-TR" sz="1200" b="1" dirty="0">
                <a:solidFill>
                  <a:srgbClr val="222222"/>
                </a:solidFill>
                <a:highlight>
                  <a:srgbClr val="FFFFFF"/>
                </a:highlight>
              </a:rPr>
              <a:t> software.</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e425004e0_2_1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7e425004e0_2_1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98450" algn="just" rtl="0">
              <a:spcBef>
                <a:spcPts val="0"/>
              </a:spcBef>
              <a:spcAft>
                <a:spcPts val="0"/>
              </a:spcAft>
              <a:buClr>
                <a:schemeClr val="dk1"/>
              </a:buClr>
              <a:buSzPts val="1800"/>
              <a:buChar char="•"/>
            </a:pPr>
            <a:r>
              <a:rPr lang="tr-TR" sz="1800" dirty="0">
                <a:solidFill>
                  <a:srgbClr val="3A3F50"/>
                </a:solidFill>
                <a:latin typeface="Raleway SemiBold"/>
                <a:ea typeface="Raleway SemiBold"/>
                <a:cs typeface="Raleway SemiBold"/>
                <a:sym typeface="Raleway SemiBold"/>
              </a:rPr>
              <a:t>On </a:t>
            </a:r>
            <a:r>
              <a:rPr lang="tr-TR" sz="1800" dirty="0" err="1">
                <a:solidFill>
                  <a:srgbClr val="3A3F50"/>
                </a:solidFill>
                <a:latin typeface="Raleway SemiBold"/>
                <a:ea typeface="Raleway SemiBold"/>
                <a:cs typeface="Raleway SemiBold"/>
                <a:sym typeface="Raleway SemiBold"/>
              </a:rPr>
              <a:t>the</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other</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hand</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The</a:t>
            </a:r>
            <a:r>
              <a:rPr lang="tr-TR" sz="1800" dirty="0">
                <a:solidFill>
                  <a:srgbClr val="3A3F50"/>
                </a:solidFill>
                <a:latin typeface="Raleway SemiBold"/>
                <a:ea typeface="Raleway SemiBold"/>
                <a:cs typeface="Raleway SemiBold"/>
                <a:sym typeface="Raleway SemiBold"/>
              </a:rPr>
              <a:t> Open Source </a:t>
            </a:r>
            <a:r>
              <a:rPr lang="tr-TR" sz="1800" dirty="0" err="1">
                <a:solidFill>
                  <a:srgbClr val="3A3F50"/>
                </a:solidFill>
                <a:latin typeface="Raleway SemiBold"/>
                <a:ea typeface="Raleway SemiBold"/>
                <a:cs typeface="Raleway SemiBold"/>
                <a:sym typeface="Raleway SemiBold"/>
              </a:rPr>
              <a:t>Initiative</a:t>
            </a:r>
            <a:r>
              <a:rPr lang="tr-TR" sz="1800" dirty="0">
                <a:solidFill>
                  <a:srgbClr val="3A3F50"/>
                </a:solidFill>
                <a:latin typeface="Raleway SemiBold"/>
                <a:ea typeface="Raleway SemiBold"/>
                <a:cs typeface="Raleway SemiBold"/>
                <a:sym typeface="Raleway SemiBold"/>
              </a:rPr>
              <a:t> (OSI) is a </a:t>
            </a:r>
            <a:r>
              <a:rPr lang="tr-TR" sz="1800" dirty="0" err="1">
                <a:solidFill>
                  <a:srgbClr val="3A3F50"/>
                </a:solidFill>
                <a:latin typeface="Raleway SemiBold"/>
                <a:ea typeface="Raleway SemiBold"/>
                <a:cs typeface="Raleway SemiBold"/>
                <a:sym typeface="Raleway SemiBold"/>
              </a:rPr>
              <a:t>non-profit</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organization</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dedicated</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to</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the</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promotion</a:t>
            </a:r>
            <a:r>
              <a:rPr lang="tr-TR" sz="1800" dirty="0">
                <a:solidFill>
                  <a:srgbClr val="3A3F50"/>
                </a:solidFill>
                <a:latin typeface="Raleway SemiBold"/>
                <a:ea typeface="Raleway SemiBold"/>
                <a:cs typeface="Raleway SemiBold"/>
                <a:sym typeface="Raleway SemiBold"/>
              </a:rPr>
              <a:t> of </a:t>
            </a:r>
            <a:r>
              <a:rPr lang="tr-TR" sz="1800" dirty="0" err="1">
                <a:solidFill>
                  <a:srgbClr val="3A3F50"/>
                </a:solidFill>
                <a:latin typeface="Raleway SemiBold"/>
                <a:ea typeface="Raleway SemiBold"/>
                <a:cs typeface="Raleway SemiBold"/>
                <a:sym typeface="Raleway SemiBold"/>
              </a:rPr>
              <a:t>open-source</a:t>
            </a:r>
            <a:r>
              <a:rPr lang="tr-TR" sz="1800" dirty="0">
                <a:solidFill>
                  <a:srgbClr val="3A3F50"/>
                </a:solidFill>
                <a:latin typeface="Raleway SemiBold"/>
                <a:ea typeface="Raleway SemiBold"/>
                <a:cs typeface="Raleway SemiBold"/>
                <a:sym typeface="Raleway SemiBold"/>
              </a:rPr>
              <a:t> software. </a:t>
            </a:r>
            <a:endParaRPr sz="1800" dirty="0">
              <a:solidFill>
                <a:srgbClr val="3A3F50"/>
              </a:solidFill>
              <a:latin typeface="Raleway SemiBold"/>
              <a:ea typeface="Raleway SemiBold"/>
              <a:cs typeface="Raleway SemiBold"/>
              <a:sym typeface="Raleway SemiBold"/>
            </a:endParaRPr>
          </a:p>
          <a:p>
            <a:pPr marL="285750" lvl="0" indent="-184150" algn="just" rtl="0">
              <a:spcBef>
                <a:spcPts val="0"/>
              </a:spcBef>
              <a:spcAft>
                <a:spcPts val="0"/>
              </a:spcAft>
              <a:buClr>
                <a:schemeClr val="dk1"/>
              </a:buClr>
              <a:buSzPts val="1600"/>
              <a:buFont typeface="Arial"/>
              <a:buNone/>
            </a:pPr>
            <a:endParaRPr sz="1800" dirty="0">
              <a:solidFill>
                <a:srgbClr val="3A3F50"/>
              </a:solidFill>
              <a:latin typeface="Raleway SemiBold"/>
              <a:ea typeface="Raleway SemiBold"/>
              <a:cs typeface="Raleway SemiBold"/>
              <a:sym typeface="Raleway SemiBold"/>
            </a:endParaRPr>
          </a:p>
          <a:p>
            <a:pPr marL="285750" lvl="0" indent="-298450" algn="just" rtl="0">
              <a:spcBef>
                <a:spcPts val="0"/>
              </a:spcBef>
              <a:spcAft>
                <a:spcPts val="0"/>
              </a:spcAft>
              <a:buClr>
                <a:schemeClr val="dk1"/>
              </a:buClr>
              <a:buSzPts val="1800"/>
              <a:buChar char="•"/>
            </a:pPr>
            <a:r>
              <a:rPr lang="tr-TR" sz="1800" dirty="0">
                <a:solidFill>
                  <a:srgbClr val="3A3F50"/>
                </a:solidFill>
                <a:latin typeface="Raleway SemiBold"/>
                <a:ea typeface="Raleway SemiBold"/>
                <a:cs typeface="Raleway SemiBold"/>
                <a:sym typeface="Raleway SemiBold"/>
              </a:rPr>
              <a:t>OSI </a:t>
            </a:r>
            <a:r>
              <a:rPr lang="tr-TR" sz="1800" dirty="0" err="1">
                <a:solidFill>
                  <a:srgbClr val="3A3F50"/>
                </a:solidFill>
                <a:latin typeface="Raleway SemiBold"/>
                <a:ea typeface="Raleway SemiBold"/>
                <a:cs typeface="Raleway SemiBold"/>
                <a:sym typeface="Raleway SemiBold"/>
              </a:rPr>
              <a:t>was</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founded</a:t>
            </a:r>
            <a:r>
              <a:rPr lang="tr-TR" sz="1800" dirty="0">
                <a:solidFill>
                  <a:srgbClr val="3A3F50"/>
                </a:solidFill>
                <a:latin typeface="Raleway SemiBold"/>
                <a:ea typeface="Raleway SemiBold"/>
                <a:cs typeface="Raleway SemiBold"/>
                <a:sym typeface="Raleway SemiBold"/>
              </a:rPr>
              <a:t> in 1998 </a:t>
            </a:r>
            <a:r>
              <a:rPr lang="tr-TR" sz="1800" dirty="0" err="1">
                <a:solidFill>
                  <a:srgbClr val="3A3F50"/>
                </a:solidFill>
                <a:latin typeface="Raleway SemiBold"/>
                <a:ea typeface="Raleway SemiBold"/>
                <a:cs typeface="Raleway SemiBold"/>
                <a:sym typeface="Raleway SemiBold"/>
              </a:rPr>
              <a:t>by</a:t>
            </a:r>
            <a:r>
              <a:rPr lang="tr-TR" sz="1800" dirty="0">
                <a:solidFill>
                  <a:srgbClr val="3A3F50"/>
                </a:solidFill>
                <a:latin typeface="Raleway SemiBold"/>
                <a:ea typeface="Raleway SemiBold"/>
                <a:cs typeface="Raleway SemiBold"/>
                <a:sym typeface="Raleway SemiBold"/>
              </a:rPr>
              <a:t> Bruce </a:t>
            </a:r>
            <a:r>
              <a:rPr lang="tr-TR" sz="1800" dirty="0" err="1">
                <a:solidFill>
                  <a:srgbClr val="3A3F50"/>
                </a:solidFill>
                <a:latin typeface="Raleway SemiBold"/>
                <a:ea typeface="Raleway SemiBold"/>
                <a:cs typeface="Raleway SemiBold"/>
                <a:sym typeface="Raleway SemiBold"/>
              </a:rPr>
              <a:t>Perens</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and</a:t>
            </a:r>
            <a:r>
              <a:rPr lang="tr-TR" sz="1800" dirty="0">
                <a:solidFill>
                  <a:srgbClr val="3A3F50"/>
                </a:solidFill>
                <a:latin typeface="Raleway SemiBold"/>
                <a:ea typeface="Raleway SemiBold"/>
                <a:cs typeface="Raleway SemiBold"/>
                <a:sym typeface="Raleway SemiBold"/>
              </a:rPr>
              <a:t> Eric Raymond.</a:t>
            </a:r>
            <a:endParaRPr sz="1800" dirty="0">
              <a:solidFill>
                <a:srgbClr val="3A3F50"/>
              </a:solidFill>
              <a:latin typeface="Raleway SemiBold"/>
              <a:ea typeface="Raleway SemiBold"/>
              <a:cs typeface="Raleway SemiBold"/>
              <a:sym typeface="Raleway SemiBold"/>
            </a:endParaRPr>
          </a:p>
          <a:p>
            <a:pPr marL="0" lvl="0" indent="0" algn="just" rtl="0">
              <a:spcBef>
                <a:spcPts val="0"/>
              </a:spcBef>
              <a:spcAft>
                <a:spcPts val="0"/>
              </a:spcAft>
              <a:buNone/>
            </a:pPr>
            <a:endParaRPr sz="1800" dirty="0">
              <a:solidFill>
                <a:srgbClr val="3A3F50"/>
              </a:solidFill>
              <a:latin typeface="Raleway SemiBold"/>
              <a:ea typeface="Raleway SemiBold"/>
              <a:cs typeface="Raleway SemiBold"/>
              <a:sym typeface="Raleway SemiBold"/>
            </a:endParaRPr>
          </a:p>
          <a:p>
            <a:pPr marL="0" lvl="0" indent="0" algn="just" rtl="0">
              <a:spcBef>
                <a:spcPts val="0"/>
              </a:spcBef>
              <a:spcAft>
                <a:spcPts val="0"/>
              </a:spcAft>
              <a:buNone/>
            </a:pPr>
            <a:r>
              <a:rPr lang="tr-TR" sz="1800" dirty="0" err="1">
                <a:solidFill>
                  <a:srgbClr val="3A3F50"/>
                </a:solidFill>
                <a:latin typeface="Raleway SemiBold"/>
                <a:ea typeface="Raleway SemiBold"/>
                <a:cs typeface="Raleway SemiBold"/>
                <a:sym typeface="Raleway SemiBold"/>
              </a:rPr>
              <a:t>Similarly</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you</a:t>
            </a:r>
            <a:r>
              <a:rPr lang="tr-TR" sz="1800" dirty="0">
                <a:solidFill>
                  <a:srgbClr val="3A3F50"/>
                </a:solidFill>
                <a:latin typeface="Raleway SemiBold"/>
                <a:ea typeface="Raleway SemiBold"/>
                <a:cs typeface="Raleway SemiBold"/>
                <a:sym typeface="Raleway SemiBold"/>
              </a:rPr>
              <a:t> can </a:t>
            </a:r>
            <a:r>
              <a:rPr lang="tr-TR" sz="1800" dirty="0" err="1">
                <a:solidFill>
                  <a:srgbClr val="3A3F50"/>
                </a:solidFill>
                <a:latin typeface="Raleway SemiBold"/>
                <a:ea typeface="Raleway SemiBold"/>
                <a:cs typeface="Raleway SemiBold"/>
                <a:sym typeface="Raleway SemiBold"/>
              </a:rPr>
              <a:t>find</a:t>
            </a:r>
            <a:r>
              <a:rPr lang="tr-TR" sz="1800" dirty="0">
                <a:solidFill>
                  <a:srgbClr val="3A3F50"/>
                </a:solidFill>
                <a:latin typeface="Raleway SemiBold"/>
                <a:ea typeface="Raleway SemiBold"/>
                <a:cs typeface="Raleway SemiBold"/>
                <a:sym typeface="Raleway SemiBold"/>
              </a:rPr>
              <a:t> </a:t>
            </a:r>
            <a:r>
              <a:rPr lang="tr-TR" sz="1800" dirty="0" err="1">
                <a:solidFill>
                  <a:schemeClr val="dk1"/>
                </a:solidFill>
              </a:rPr>
              <a:t>reach</a:t>
            </a:r>
            <a:r>
              <a:rPr lang="tr-TR" sz="1800" dirty="0">
                <a:solidFill>
                  <a:schemeClr val="dk1"/>
                </a:solidFill>
              </a:rPr>
              <a:t> set of </a:t>
            </a:r>
            <a:r>
              <a:rPr lang="tr-TR" sz="1800" dirty="0" err="1">
                <a:solidFill>
                  <a:schemeClr val="dk1"/>
                </a:solidFill>
              </a:rPr>
              <a:t>documentation</a:t>
            </a:r>
            <a:r>
              <a:rPr lang="tr-TR" sz="1800" dirty="0">
                <a:solidFill>
                  <a:schemeClr val="dk1"/>
                </a:solidFill>
              </a:rPr>
              <a:t> on opensource.org.</a:t>
            </a:r>
            <a:endParaRPr sz="1800" dirty="0">
              <a:solidFill>
                <a:srgbClr val="3A3F50"/>
              </a:solidFill>
              <a:latin typeface="Raleway SemiBold"/>
              <a:ea typeface="Raleway SemiBold"/>
              <a:cs typeface="Raleway SemiBold"/>
              <a:sym typeface="Raleway SemiBold"/>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sz="1800" u="sng" dirty="0">
                <a:solidFill>
                  <a:schemeClr val="hlink"/>
                </a:solidFill>
                <a:hlinkClick r:id="rId3"/>
              </a:rPr>
              <a:t>https://opensource.org/</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tr-TR" sz="1050" dirty="0" err="1">
                <a:solidFill>
                  <a:srgbClr val="444444"/>
                </a:solidFill>
                <a:highlight>
                  <a:srgbClr val="FCFCFC"/>
                </a:highlight>
              </a:rPr>
              <a:t>The</a:t>
            </a:r>
            <a:r>
              <a:rPr lang="tr-TR" sz="1050" dirty="0">
                <a:solidFill>
                  <a:srgbClr val="444444"/>
                </a:solidFill>
                <a:highlight>
                  <a:srgbClr val="FCFCFC"/>
                </a:highlight>
              </a:rPr>
              <a:t> Open Source </a:t>
            </a:r>
            <a:r>
              <a:rPr lang="tr-TR" sz="1050" dirty="0" err="1">
                <a:solidFill>
                  <a:srgbClr val="444444"/>
                </a:solidFill>
                <a:highlight>
                  <a:srgbClr val="FCFCFC"/>
                </a:highlight>
              </a:rPr>
              <a:t>Initiative</a:t>
            </a:r>
            <a:r>
              <a:rPr lang="tr-TR" sz="1050" dirty="0">
                <a:solidFill>
                  <a:srgbClr val="444444"/>
                </a:solidFill>
                <a:highlight>
                  <a:srgbClr val="FCFCFC"/>
                </a:highlight>
              </a:rPr>
              <a:t> (OSI) is a </a:t>
            </a:r>
            <a:r>
              <a:rPr lang="tr-TR" sz="1050" dirty="0" err="1">
                <a:solidFill>
                  <a:srgbClr val="444444"/>
                </a:solidFill>
                <a:highlight>
                  <a:srgbClr val="FCFCFC"/>
                </a:highlight>
              </a:rPr>
              <a:t>non-profit</a:t>
            </a:r>
            <a:r>
              <a:rPr lang="tr-TR" sz="1050" dirty="0">
                <a:solidFill>
                  <a:srgbClr val="444444"/>
                </a:solidFill>
                <a:highlight>
                  <a:srgbClr val="FCFCFC"/>
                </a:highlight>
              </a:rPr>
              <a:t> </a:t>
            </a:r>
            <a:r>
              <a:rPr lang="tr-TR" sz="1050" dirty="0" err="1">
                <a:solidFill>
                  <a:srgbClr val="444444"/>
                </a:solidFill>
                <a:highlight>
                  <a:srgbClr val="FCFCFC"/>
                </a:highlight>
              </a:rPr>
              <a:t>corporation</a:t>
            </a:r>
            <a:r>
              <a:rPr lang="tr-TR" sz="1050" dirty="0">
                <a:solidFill>
                  <a:srgbClr val="444444"/>
                </a:solidFill>
                <a:highlight>
                  <a:srgbClr val="FCFCFC"/>
                </a:highlight>
              </a:rPr>
              <a:t> </a:t>
            </a:r>
            <a:r>
              <a:rPr lang="tr-TR" sz="1050" dirty="0" err="1">
                <a:solidFill>
                  <a:srgbClr val="444444"/>
                </a:solidFill>
                <a:highlight>
                  <a:srgbClr val="FCFCFC"/>
                </a:highlight>
              </a:rPr>
              <a:t>with</a:t>
            </a:r>
            <a:r>
              <a:rPr lang="tr-TR" sz="1050" dirty="0">
                <a:solidFill>
                  <a:srgbClr val="444444"/>
                </a:solidFill>
                <a:highlight>
                  <a:srgbClr val="FCFCFC"/>
                </a:highlight>
              </a:rPr>
              <a:t> global </a:t>
            </a:r>
            <a:r>
              <a:rPr lang="tr-TR" sz="1050" dirty="0" err="1">
                <a:solidFill>
                  <a:srgbClr val="444444"/>
                </a:solidFill>
                <a:highlight>
                  <a:srgbClr val="FCFCFC"/>
                </a:highlight>
              </a:rPr>
              <a:t>scope</a:t>
            </a:r>
            <a:r>
              <a:rPr lang="tr-TR" sz="1050" dirty="0">
                <a:solidFill>
                  <a:srgbClr val="444444"/>
                </a:solidFill>
                <a:highlight>
                  <a:srgbClr val="FCFCFC"/>
                </a:highlight>
              </a:rPr>
              <a:t> </a:t>
            </a:r>
            <a:r>
              <a:rPr lang="tr-TR" sz="1050" dirty="0" err="1">
                <a:solidFill>
                  <a:srgbClr val="444444"/>
                </a:solidFill>
                <a:highlight>
                  <a:srgbClr val="FCFCFC"/>
                </a:highlight>
              </a:rPr>
              <a:t>formed</a:t>
            </a:r>
            <a:r>
              <a:rPr lang="tr-TR" sz="1050" dirty="0">
                <a:solidFill>
                  <a:srgbClr val="444444"/>
                </a:solidFill>
                <a:highlight>
                  <a:srgbClr val="FCFCFC"/>
                </a:highlight>
              </a:rPr>
              <a:t> </a:t>
            </a:r>
            <a:r>
              <a:rPr lang="tr-TR" sz="1050" dirty="0" err="1">
                <a:solidFill>
                  <a:srgbClr val="444444"/>
                </a:solidFill>
                <a:highlight>
                  <a:srgbClr val="FCFCFC"/>
                </a:highlight>
              </a:rPr>
              <a:t>to</a:t>
            </a:r>
            <a:r>
              <a:rPr lang="tr-TR" sz="1050" dirty="0">
                <a:solidFill>
                  <a:srgbClr val="444444"/>
                </a:solidFill>
                <a:highlight>
                  <a:srgbClr val="FCFCFC"/>
                </a:highlight>
              </a:rPr>
              <a:t> </a:t>
            </a:r>
            <a:r>
              <a:rPr lang="tr-TR" sz="1050" dirty="0" err="1">
                <a:solidFill>
                  <a:srgbClr val="444444"/>
                </a:solidFill>
                <a:highlight>
                  <a:srgbClr val="FCFCFC"/>
                </a:highlight>
              </a:rPr>
              <a:t>educate</a:t>
            </a:r>
            <a:r>
              <a:rPr lang="tr-TR" sz="1050" dirty="0">
                <a:solidFill>
                  <a:srgbClr val="444444"/>
                </a:solidFill>
                <a:highlight>
                  <a:srgbClr val="FCFCFC"/>
                </a:highlight>
              </a:rPr>
              <a:t> </a:t>
            </a:r>
            <a:r>
              <a:rPr lang="tr-TR" sz="1050" dirty="0" err="1">
                <a:solidFill>
                  <a:srgbClr val="444444"/>
                </a:solidFill>
                <a:highlight>
                  <a:srgbClr val="FCFCFC"/>
                </a:highlight>
              </a:rPr>
              <a:t>about</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advocate</a:t>
            </a:r>
            <a:r>
              <a:rPr lang="tr-TR" sz="1050" dirty="0">
                <a:solidFill>
                  <a:srgbClr val="444444"/>
                </a:solidFill>
                <a:highlight>
                  <a:srgbClr val="FCFCFC"/>
                </a:highlight>
              </a:rPr>
              <a:t> </a:t>
            </a:r>
            <a:r>
              <a:rPr lang="tr-TR" sz="1050" dirty="0" err="1">
                <a:solidFill>
                  <a:srgbClr val="444444"/>
                </a:solidFill>
                <a:highlight>
                  <a:srgbClr val="FCFCFC"/>
                </a:highlight>
              </a:rPr>
              <a:t>for</a:t>
            </a:r>
            <a:r>
              <a:rPr lang="tr-TR" sz="1050" dirty="0">
                <a:solidFill>
                  <a:srgbClr val="444444"/>
                </a:solidFill>
                <a:highlight>
                  <a:srgbClr val="FCFCFC"/>
                </a:highlight>
              </a:rPr>
              <a:t> </a:t>
            </a: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err="1">
                <a:solidFill>
                  <a:srgbClr val="444444"/>
                </a:solidFill>
                <a:highlight>
                  <a:srgbClr val="FCFCFC"/>
                </a:highlight>
              </a:rPr>
              <a:t>benefits</a:t>
            </a:r>
            <a:r>
              <a:rPr lang="tr-TR" sz="1050" dirty="0">
                <a:solidFill>
                  <a:srgbClr val="444444"/>
                </a:solidFill>
                <a:highlight>
                  <a:srgbClr val="FCFCFC"/>
                </a:highlight>
              </a:rPr>
              <a:t> of </a:t>
            </a:r>
            <a:r>
              <a:rPr lang="tr-TR" sz="1050" dirty="0" err="1">
                <a:solidFill>
                  <a:srgbClr val="444444"/>
                </a:solidFill>
                <a:highlight>
                  <a:srgbClr val="FCFCFC"/>
                </a:highlight>
              </a:rPr>
              <a:t>open</a:t>
            </a:r>
            <a:r>
              <a:rPr lang="tr-TR" sz="1050" dirty="0">
                <a:solidFill>
                  <a:srgbClr val="444444"/>
                </a:solidFill>
                <a:highlight>
                  <a:srgbClr val="FCFCFC"/>
                </a:highlight>
              </a:rPr>
              <a:t> </a:t>
            </a:r>
            <a:r>
              <a:rPr lang="tr-TR" sz="1050" dirty="0" err="1">
                <a:solidFill>
                  <a:srgbClr val="444444"/>
                </a:solidFill>
                <a:highlight>
                  <a:srgbClr val="FCFCFC"/>
                </a:highlight>
              </a:rPr>
              <a:t>source</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to</a:t>
            </a:r>
            <a:r>
              <a:rPr lang="tr-TR" sz="1050" dirty="0">
                <a:solidFill>
                  <a:srgbClr val="444444"/>
                </a:solidFill>
                <a:highlight>
                  <a:srgbClr val="FCFCFC"/>
                </a:highlight>
              </a:rPr>
              <a:t> </a:t>
            </a:r>
            <a:r>
              <a:rPr lang="tr-TR" sz="1050" dirty="0" err="1">
                <a:solidFill>
                  <a:srgbClr val="444444"/>
                </a:solidFill>
                <a:highlight>
                  <a:srgbClr val="FCFCFC"/>
                </a:highlight>
              </a:rPr>
              <a:t>build</a:t>
            </a:r>
            <a:r>
              <a:rPr lang="tr-TR" sz="1050" dirty="0">
                <a:solidFill>
                  <a:srgbClr val="444444"/>
                </a:solidFill>
                <a:highlight>
                  <a:srgbClr val="FCFCFC"/>
                </a:highlight>
              </a:rPr>
              <a:t> </a:t>
            </a:r>
            <a:r>
              <a:rPr lang="tr-TR" sz="1050" dirty="0" err="1">
                <a:solidFill>
                  <a:srgbClr val="444444"/>
                </a:solidFill>
                <a:highlight>
                  <a:srgbClr val="FCFCFC"/>
                </a:highlight>
              </a:rPr>
              <a:t>bridges</a:t>
            </a:r>
            <a:r>
              <a:rPr lang="tr-TR" sz="1050" dirty="0">
                <a:solidFill>
                  <a:srgbClr val="444444"/>
                </a:solidFill>
                <a:highlight>
                  <a:srgbClr val="FCFCFC"/>
                </a:highlight>
              </a:rPr>
              <a:t> </a:t>
            </a:r>
            <a:r>
              <a:rPr lang="tr-TR" sz="1050" dirty="0" err="1">
                <a:solidFill>
                  <a:srgbClr val="444444"/>
                </a:solidFill>
                <a:highlight>
                  <a:srgbClr val="FCFCFC"/>
                </a:highlight>
              </a:rPr>
              <a:t>among</a:t>
            </a:r>
            <a:r>
              <a:rPr lang="tr-TR" sz="1050" dirty="0">
                <a:solidFill>
                  <a:srgbClr val="444444"/>
                </a:solidFill>
                <a:highlight>
                  <a:srgbClr val="FCFCFC"/>
                </a:highlight>
              </a:rPr>
              <a:t> </a:t>
            </a:r>
            <a:r>
              <a:rPr lang="tr-TR" sz="1050" dirty="0" err="1">
                <a:solidFill>
                  <a:srgbClr val="444444"/>
                </a:solidFill>
                <a:highlight>
                  <a:srgbClr val="FCFCFC"/>
                </a:highlight>
              </a:rPr>
              <a:t>different</a:t>
            </a:r>
            <a:r>
              <a:rPr lang="tr-TR" sz="1050" dirty="0">
                <a:solidFill>
                  <a:srgbClr val="444444"/>
                </a:solidFill>
                <a:highlight>
                  <a:srgbClr val="FCFCFC"/>
                </a:highlight>
              </a:rPr>
              <a:t> </a:t>
            </a:r>
            <a:r>
              <a:rPr lang="tr-TR" sz="1050" dirty="0" err="1">
                <a:solidFill>
                  <a:srgbClr val="444444"/>
                </a:solidFill>
                <a:highlight>
                  <a:srgbClr val="FCFCFC"/>
                </a:highlight>
              </a:rPr>
              <a:t>constituencies</a:t>
            </a:r>
            <a:r>
              <a:rPr lang="tr-TR" sz="1050" dirty="0">
                <a:solidFill>
                  <a:srgbClr val="444444"/>
                </a:solidFill>
                <a:highlight>
                  <a:srgbClr val="FCFCFC"/>
                </a:highlight>
              </a:rPr>
              <a:t> in </a:t>
            </a: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err="1">
                <a:solidFill>
                  <a:srgbClr val="444444"/>
                </a:solidFill>
                <a:highlight>
                  <a:srgbClr val="FCFCFC"/>
                </a:highlight>
              </a:rPr>
              <a:t>open</a:t>
            </a:r>
            <a:r>
              <a:rPr lang="tr-TR" sz="1050" dirty="0">
                <a:solidFill>
                  <a:srgbClr val="444444"/>
                </a:solidFill>
                <a:highlight>
                  <a:srgbClr val="FCFCFC"/>
                </a:highlight>
              </a:rPr>
              <a:t> </a:t>
            </a:r>
            <a:r>
              <a:rPr lang="tr-TR" sz="1050" dirty="0" err="1">
                <a:solidFill>
                  <a:srgbClr val="444444"/>
                </a:solidFill>
                <a:highlight>
                  <a:srgbClr val="FCFCFC"/>
                </a:highlight>
              </a:rPr>
              <a:t>source</a:t>
            </a:r>
            <a:r>
              <a:rPr lang="tr-TR" sz="1050" dirty="0">
                <a:solidFill>
                  <a:srgbClr val="444444"/>
                </a:solidFill>
                <a:highlight>
                  <a:srgbClr val="FCFCFC"/>
                </a:highlight>
              </a:rPr>
              <a:t> </a:t>
            </a:r>
            <a:r>
              <a:rPr lang="tr-TR" sz="1050" dirty="0" err="1">
                <a:solidFill>
                  <a:srgbClr val="444444"/>
                </a:solidFill>
                <a:highlight>
                  <a:srgbClr val="FCFCFC"/>
                </a:highlight>
              </a:rPr>
              <a:t>community</a:t>
            </a:r>
            <a:r>
              <a:rPr lang="tr-TR" sz="1050" dirty="0">
                <a:solidFill>
                  <a:srgbClr val="444444"/>
                </a:solidFill>
                <a:highlight>
                  <a:srgbClr val="FCFCFC"/>
                </a:highlight>
              </a:rPr>
              <a:t>.</a:t>
            </a:r>
            <a:endParaRPr sz="1800" dirty="0"/>
          </a:p>
          <a:p>
            <a:pPr marL="0" lvl="0" indent="0" algn="l" rtl="0">
              <a:spcBef>
                <a:spcPts val="0"/>
              </a:spcBef>
              <a:spcAft>
                <a:spcPts val="0"/>
              </a:spcAft>
              <a:buNone/>
            </a:pPr>
            <a:endParaRPr sz="18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bcca61692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9bcca61692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rial"/>
              <a:buNone/>
            </a:pPr>
            <a:r>
              <a:rPr lang="tr-TR" sz="1800" dirty="0" err="1">
                <a:solidFill>
                  <a:schemeClr val="dk1"/>
                </a:solidFill>
              </a:rPr>
              <a:t>And</a:t>
            </a:r>
            <a:r>
              <a:rPr lang="tr-TR" sz="1800" dirty="0">
                <a:solidFill>
                  <a:schemeClr val="dk1"/>
                </a:solidFill>
              </a:rPr>
              <a:t> </a:t>
            </a:r>
            <a:r>
              <a:rPr lang="tr-TR" sz="1800" dirty="0" err="1">
                <a:solidFill>
                  <a:schemeClr val="dk1"/>
                </a:solidFill>
              </a:rPr>
              <a:t>guys</a:t>
            </a:r>
            <a:r>
              <a:rPr lang="tr-TR" sz="1800" dirty="0">
                <a:solidFill>
                  <a:schemeClr val="dk1"/>
                </a:solidFill>
              </a:rPr>
              <a:t> </a:t>
            </a:r>
            <a:r>
              <a:rPr lang="tr-TR" sz="1800" dirty="0" err="1">
                <a:solidFill>
                  <a:schemeClr val="dk1"/>
                </a:solidFill>
              </a:rPr>
              <a:t>what</a:t>
            </a:r>
            <a:r>
              <a:rPr lang="tr-TR" sz="1800" dirty="0">
                <a:solidFill>
                  <a:schemeClr val="dk1"/>
                </a:solidFill>
              </a:rPr>
              <a:t> </a:t>
            </a:r>
            <a:r>
              <a:rPr lang="tr-TR" sz="1800" dirty="0" err="1">
                <a:solidFill>
                  <a:schemeClr val="dk1"/>
                </a:solidFill>
              </a:rPr>
              <a:t>about</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open</a:t>
            </a:r>
            <a:r>
              <a:rPr lang="tr-TR" sz="1800" dirty="0">
                <a:solidFill>
                  <a:schemeClr val="dk1"/>
                </a:solidFill>
              </a:rPr>
              <a:t> </a:t>
            </a:r>
            <a:r>
              <a:rPr lang="tr-TR" sz="1800" dirty="0" err="1">
                <a:solidFill>
                  <a:schemeClr val="dk1"/>
                </a:solidFill>
              </a:rPr>
              <a:t>source</a:t>
            </a:r>
            <a:r>
              <a:rPr lang="tr-TR" sz="1800" dirty="0">
                <a:solidFill>
                  <a:schemeClr val="dk1"/>
                </a:solidFill>
              </a:rPr>
              <a:t> software </a:t>
            </a:r>
            <a:r>
              <a:rPr lang="tr-TR" sz="1800" dirty="0" err="1">
                <a:solidFill>
                  <a:schemeClr val="dk1"/>
                </a:solidFill>
              </a:rPr>
              <a:t>licensing</a:t>
            </a:r>
            <a:r>
              <a:rPr lang="tr-TR" sz="1800" dirty="0">
                <a:solidFill>
                  <a:schemeClr val="dk1"/>
                </a:solidFill>
              </a:rPr>
              <a:t>?</a:t>
            </a:r>
            <a:endParaRPr sz="1800" dirty="0">
              <a:solidFill>
                <a:schemeClr val="dk1"/>
              </a:solidFill>
            </a:endParaRPr>
          </a:p>
          <a:p>
            <a:pPr marL="0" lvl="0" indent="0" algn="ctr" rtl="0">
              <a:spcBef>
                <a:spcPts val="0"/>
              </a:spcBef>
              <a:spcAft>
                <a:spcPts val="0"/>
              </a:spcAft>
              <a:buClr>
                <a:schemeClr val="dk1"/>
              </a:buClr>
              <a:buSzPts val="1400"/>
              <a:buFont typeface="Arial"/>
              <a:buNone/>
            </a:pPr>
            <a:r>
              <a:rPr lang="tr-TR" sz="1800" dirty="0">
                <a:solidFill>
                  <a:schemeClr val="dk1"/>
                </a:solidFill>
              </a:rPr>
              <a:t>as </a:t>
            </a:r>
            <a:r>
              <a:rPr lang="tr-TR" sz="1800" dirty="0" err="1">
                <a:solidFill>
                  <a:schemeClr val="dk1"/>
                </a:solidFill>
              </a:rPr>
              <a:t>you</a:t>
            </a:r>
            <a:r>
              <a:rPr lang="tr-TR" sz="1800" dirty="0">
                <a:solidFill>
                  <a:schemeClr val="dk1"/>
                </a:solidFill>
              </a:rPr>
              <a:t> </a:t>
            </a:r>
            <a:r>
              <a:rPr lang="tr-TR" sz="1800" dirty="0" err="1">
                <a:solidFill>
                  <a:schemeClr val="dk1"/>
                </a:solidFill>
              </a:rPr>
              <a:t>see</a:t>
            </a:r>
            <a:r>
              <a:rPr lang="tr-TR" sz="1800" dirty="0">
                <a:solidFill>
                  <a:schemeClr val="dk1"/>
                </a:solidFill>
              </a:rPr>
              <a:t> </a:t>
            </a:r>
            <a:r>
              <a:rPr lang="tr-TR" sz="1800" dirty="0" err="1">
                <a:solidFill>
                  <a:schemeClr val="dk1"/>
                </a:solidFill>
              </a:rPr>
              <a:t>these</a:t>
            </a:r>
            <a:r>
              <a:rPr lang="tr-TR" sz="1800" dirty="0">
                <a:solidFill>
                  <a:schemeClr val="dk1"/>
                </a:solidFill>
              </a:rPr>
              <a:t> </a:t>
            </a:r>
            <a:r>
              <a:rPr lang="tr-TR" sz="1800" dirty="0" err="1">
                <a:solidFill>
                  <a:schemeClr val="dk1"/>
                </a:solidFill>
              </a:rPr>
              <a:t>terms</a:t>
            </a:r>
            <a:r>
              <a:rPr lang="tr-TR" sz="1800" dirty="0">
                <a:solidFill>
                  <a:schemeClr val="dk1"/>
                </a:solidFill>
              </a:rPr>
              <a:t> </a:t>
            </a:r>
            <a:r>
              <a:rPr lang="tr-TR" sz="1800" dirty="0" err="1">
                <a:solidFill>
                  <a:schemeClr val="dk1"/>
                </a:solidFill>
              </a:rPr>
              <a:t>are</a:t>
            </a:r>
            <a:r>
              <a:rPr lang="tr-TR" sz="1800" dirty="0">
                <a:solidFill>
                  <a:schemeClr val="dk1"/>
                </a:solidFill>
              </a:rPr>
              <a:t> </a:t>
            </a:r>
            <a:r>
              <a:rPr lang="tr-TR" sz="1800" dirty="0" err="1">
                <a:solidFill>
                  <a:schemeClr val="dk1"/>
                </a:solidFill>
              </a:rPr>
              <a:t>very</a:t>
            </a:r>
            <a:r>
              <a:rPr lang="tr-TR" sz="1800" dirty="0">
                <a:solidFill>
                  <a:schemeClr val="dk1"/>
                </a:solidFill>
              </a:rPr>
              <a:t> </a:t>
            </a:r>
            <a:r>
              <a:rPr lang="tr-TR" sz="1800" dirty="0" err="1">
                <a:solidFill>
                  <a:schemeClr val="dk1"/>
                </a:solidFill>
              </a:rPr>
              <a:t>related</a:t>
            </a:r>
            <a:r>
              <a:rPr lang="tr-TR" sz="1800" dirty="0">
                <a:solidFill>
                  <a:schemeClr val="dk1"/>
                </a:solidFill>
              </a:rPr>
              <a:t> </a:t>
            </a:r>
            <a:r>
              <a:rPr lang="tr-TR" sz="1800" dirty="0" err="1">
                <a:solidFill>
                  <a:schemeClr val="dk1"/>
                </a:solidFill>
              </a:rPr>
              <a:t>each</a:t>
            </a:r>
            <a:r>
              <a:rPr lang="tr-TR" sz="1800" dirty="0">
                <a:solidFill>
                  <a:schemeClr val="dk1"/>
                </a:solidFill>
              </a:rPr>
              <a:t> </a:t>
            </a:r>
            <a:r>
              <a:rPr lang="tr-TR" sz="1800" dirty="0" err="1">
                <a:solidFill>
                  <a:schemeClr val="dk1"/>
                </a:solidFill>
              </a:rPr>
              <a:t>other</a:t>
            </a:r>
            <a:r>
              <a:rPr lang="tr-TR" sz="1800" dirty="0">
                <a:solidFill>
                  <a:schemeClr val="dk1"/>
                </a:solidFill>
              </a:rPr>
              <a:t> </a:t>
            </a:r>
            <a:r>
              <a:rPr lang="tr-TR" sz="1800" dirty="0" err="1">
                <a:solidFill>
                  <a:schemeClr val="dk1"/>
                </a:solidFill>
              </a:rPr>
              <a:t>and</a:t>
            </a:r>
            <a:r>
              <a:rPr lang="tr-TR" sz="1800" dirty="0">
                <a:solidFill>
                  <a:schemeClr val="dk1"/>
                </a:solidFill>
              </a:rPr>
              <a:t> </a:t>
            </a:r>
            <a:r>
              <a:rPr lang="tr-TR" sz="1800" dirty="0" err="1">
                <a:solidFill>
                  <a:schemeClr val="dk1"/>
                </a:solidFill>
              </a:rPr>
              <a:t>nested</a:t>
            </a:r>
            <a:r>
              <a:rPr lang="tr-TR" sz="1800" dirty="0">
                <a:solidFill>
                  <a:schemeClr val="dk1"/>
                </a:solidFill>
              </a:rPr>
              <a:t>.</a:t>
            </a:r>
            <a:endParaRPr sz="1800" dirty="0">
              <a:solidFill>
                <a:schemeClr val="dk1"/>
              </a:solidFill>
            </a:endParaRPr>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9bcca61692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9bcca61692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Font typeface="Arial"/>
              <a:buNone/>
            </a:pPr>
            <a:r>
              <a:rPr lang="tr-TR" sz="1600" dirty="0">
                <a:latin typeface="Raleway SemiBold"/>
                <a:ea typeface="Raleway SemiBold"/>
                <a:cs typeface="Raleway SemiBold"/>
                <a:sym typeface="Raleway SemiBold"/>
              </a:rPr>
              <a:t>Open </a:t>
            </a:r>
            <a:r>
              <a:rPr lang="tr-TR" sz="1600" dirty="0" err="1">
                <a:latin typeface="Raleway SemiBold"/>
                <a:ea typeface="Raleway SemiBold"/>
                <a:cs typeface="Raleway SemiBold"/>
                <a:sym typeface="Raleway SemiBold"/>
              </a:rPr>
              <a:t>source</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licenses</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are</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licenses</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that</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comply</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with</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the</a:t>
            </a:r>
            <a:r>
              <a:rPr lang="tr-TR" sz="1600" dirty="0">
                <a:latin typeface="Raleway SemiBold"/>
                <a:ea typeface="Raleway SemiBold"/>
                <a:cs typeface="Raleway SemiBold"/>
                <a:sym typeface="Raleway SemiBold"/>
              </a:rPr>
              <a:t> Open Source Definition — in </a:t>
            </a:r>
            <a:r>
              <a:rPr lang="tr-TR" sz="1600" dirty="0" err="1">
                <a:latin typeface="Raleway SemiBold"/>
                <a:ea typeface="Raleway SemiBold"/>
                <a:cs typeface="Raleway SemiBold"/>
                <a:sym typeface="Raleway SemiBold"/>
              </a:rPr>
              <a:t>brief</a:t>
            </a:r>
            <a:r>
              <a:rPr lang="tr-TR" sz="1600" dirty="0">
                <a:latin typeface="Raleway SemiBold"/>
                <a:ea typeface="Raleway SemiBold"/>
                <a:cs typeface="Raleway SemiBold"/>
                <a:sym typeface="Raleway SemiBold"/>
              </a:rPr>
              <a:t>, they </a:t>
            </a:r>
            <a:r>
              <a:rPr lang="tr-TR" sz="1600" dirty="0" err="1">
                <a:latin typeface="Raleway SemiBold"/>
                <a:ea typeface="Raleway SemiBold"/>
                <a:cs typeface="Raleway SemiBold"/>
                <a:sym typeface="Raleway SemiBold"/>
              </a:rPr>
              <a:t>allow</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the</a:t>
            </a:r>
            <a:r>
              <a:rPr lang="tr-TR" sz="1600" dirty="0">
                <a:latin typeface="Raleway SemiBold"/>
                <a:ea typeface="Raleway SemiBold"/>
                <a:cs typeface="Raleway SemiBold"/>
                <a:sym typeface="Raleway SemiBold"/>
              </a:rPr>
              <a:t> software </a:t>
            </a:r>
            <a:r>
              <a:rPr lang="tr-TR" sz="1600" dirty="0" err="1">
                <a:latin typeface="Raleway SemiBold"/>
                <a:ea typeface="Raleway SemiBold"/>
                <a:cs typeface="Raleway SemiBold"/>
                <a:sym typeface="Raleway SemiBold"/>
              </a:rPr>
              <a:t>to</a:t>
            </a:r>
            <a:r>
              <a:rPr lang="tr-TR" sz="1600" dirty="0">
                <a:latin typeface="Raleway SemiBold"/>
                <a:ea typeface="Raleway SemiBold"/>
                <a:cs typeface="Raleway SemiBold"/>
                <a:sym typeface="Raleway SemiBold"/>
              </a:rPr>
              <a:t> be </a:t>
            </a:r>
            <a:r>
              <a:rPr lang="tr-TR" sz="1600" dirty="0" err="1">
                <a:latin typeface="Raleway SemiBold"/>
                <a:ea typeface="Raleway SemiBold"/>
                <a:cs typeface="Raleway SemiBold"/>
                <a:sym typeface="Raleway SemiBold"/>
              </a:rPr>
              <a:t>freely</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used</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modified</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and</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shared</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To</a:t>
            </a:r>
            <a:r>
              <a:rPr lang="tr-TR" sz="1600" dirty="0">
                <a:latin typeface="Raleway SemiBold"/>
                <a:ea typeface="Raleway SemiBold"/>
                <a:cs typeface="Raleway SemiBold"/>
                <a:sym typeface="Raleway SemiBold"/>
              </a:rPr>
              <a:t> be </a:t>
            </a:r>
            <a:r>
              <a:rPr lang="tr-TR" sz="1600" dirty="0" err="1">
                <a:latin typeface="Raleway SemiBold"/>
                <a:ea typeface="Raleway SemiBold"/>
                <a:cs typeface="Raleway SemiBold"/>
                <a:sym typeface="Raleway SemiBold"/>
              </a:rPr>
              <a:t>approved</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by</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the</a:t>
            </a:r>
            <a:r>
              <a:rPr lang="tr-TR" sz="1600" dirty="0">
                <a:latin typeface="Raleway SemiBold"/>
                <a:ea typeface="Raleway SemiBold"/>
                <a:cs typeface="Raleway SemiBold"/>
                <a:sym typeface="Raleway SemiBold"/>
              </a:rPr>
              <a:t> Open Source </a:t>
            </a:r>
            <a:r>
              <a:rPr lang="tr-TR" sz="1600" dirty="0" err="1">
                <a:latin typeface="Raleway SemiBold"/>
                <a:ea typeface="Raleway SemiBold"/>
                <a:cs typeface="Raleway SemiBold"/>
                <a:sym typeface="Raleway SemiBold"/>
              </a:rPr>
              <a:t>Initiative</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also</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known</a:t>
            </a:r>
            <a:r>
              <a:rPr lang="tr-TR" sz="1600" dirty="0">
                <a:latin typeface="Raleway SemiBold"/>
                <a:ea typeface="Raleway SemiBold"/>
                <a:cs typeface="Raleway SemiBold"/>
                <a:sym typeface="Raleway SemiBold"/>
              </a:rPr>
              <a:t> as </a:t>
            </a:r>
            <a:r>
              <a:rPr lang="tr-TR" sz="1600" dirty="0" err="1">
                <a:latin typeface="Raleway SemiBold"/>
                <a:ea typeface="Raleway SemiBold"/>
                <a:cs typeface="Raleway SemiBold"/>
                <a:sym typeface="Raleway SemiBold"/>
              </a:rPr>
              <a:t>the</a:t>
            </a:r>
            <a:r>
              <a:rPr lang="tr-TR" sz="1600" dirty="0">
                <a:latin typeface="Raleway SemiBold"/>
                <a:ea typeface="Raleway SemiBold"/>
                <a:cs typeface="Raleway SemiBold"/>
                <a:sym typeface="Raleway SemiBold"/>
              </a:rPr>
              <a:t> OSI), a </a:t>
            </a:r>
            <a:r>
              <a:rPr lang="tr-TR" sz="1600" dirty="0" err="1">
                <a:latin typeface="Raleway SemiBold"/>
                <a:ea typeface="Raleway SemiBold"/>
                <a:cs typeface="Raleway SemiBold"/>
                <a:sym typeface="Raleway SemiBold"/>
              </a:rPr>
              <a:t>license</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must</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go</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through</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the</a:t>
            </a:r>
            <a:r>
              <a:rPr lang="tr-TR" sz="1600" dirty="0">
                <a:latin typeface="Raleway SemiBold"/>
                <a:ea typeface="Raleway SemiBold"/>
                <a:cs typeface="Raleway SemiBold"/>
                <a:sym typeface="Raleway SemiBold"/>
              </a:rPr>
              <a:t> Open Source </a:t>
            </a:r>
            <a:r>
              <a:rPr lang="tr-TR" sz="1600" dirty="0" err="1">
                <a:latin typeface="Raleway SemiBold"/>
                <a:ea typeface="Raleway SemiBold"/>
                <a:cs typeface="Raleway SemiBold"/>
                <a:sym typeface="Raleway SemiBold"/>
              </a:rPr>
              <a:t>Initiative's</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license</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review</a:t>
            </a:r>
            <a:r>
              <a:rPr lang="tr-TR" sz="1600" dirty="0">
                <a:latin typeface="Raleway SemiBold"/>
                <a:ea typeface="Raleway SemiBold"/>
                <a:cs typeface="Raleway SemiBold"/>
                <a:sym typeface="Raleway SemiBold"/>
              </a:rPr>
              <a:t> </a:t>
            </a:r>
            <a:r>
              <a:rPr lang="tr-TR" sz="1600" dirty="0" err="1">
                <a:latin typeface="Raleway SemiBold"/>
                <a:ea typeface="Raleway SemiBold"/>
                <a:cs typeface="Raleway SemiBold"/>
                <a:sym typeface="Raleway SemiBold"/>
              </a:rPr>
              <a:t>process</a:t>
            </a:r>
            <a:r>
              <a:rPr lang="tr-TR" sz="1600" dirty="0">
                <a:latin typeface="Raleway SemiBold"/>
                <a:ea typeface="Raleway SemiBold"/>
                <a:cs typeface="Raleway SemiBold"/>
                <a:sym typeface="Raleway SemiBold"/>
              </a:rPr>
              <a:t>.</a:t>
            </a:r>
            <a:endParaRPr sz="1600" dirty="0">
              <a:latin typeface="Raleway SemiBold"/>
              <a:ea typeface="Raleway SemiBold"/>
              <a:cs typeface="Raleway SemiBold"/>
              <a:sym typeface="Raleway SemiBold"/>
            </a:endParaRPr>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tr-TR" sz="1800" u="sng" dirty="0">
                <a:solidFill>
                  <a:schemeClr val="hlink"/>
                </a:solidFill>
                <a:hlinkClick r:id="rId3"/>
              </a:rPr>
              <a:t>https://opensource.org/licenses</a:t>
            </a:r>
            <a:endParaRPr sz="1800" dirty="0"/>
          </a:p>
          <a:p>
            <a:pPr marL="0" lvl="0" indent="0" algn="just" rtl="0">
              <a:spcBef>
                <a:spcPts val="0"/>
              </a:spcBef>
              <a:spcAft>
                <a:spcPts val="0"/>
              </a:spcAft>
              <a:buNone/>
            </a:pPr>
            <a:endParaRPr sz="18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bcca61692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9bcca61692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Font typeface="Arial"/>
              <a:buNone/>
            </a:pPr>
            <a:r>
              <a:rPr lang="tr-TR" sz="1800" dirty="0" err="1"/>
              <a:t>There</a:t>
            </a:r>
            <a:r>
              <a:rPr lang="tr-TR" sz="1800" dirty="0"/>
              <a:t> </a:t>
            </a:r>
            <a:r>
              <a:rPr lang="tr-TR" sz="1800" dirty="0" err="1"/>
              <a:t>are</a:t>
            </a:r>
            <a:r>
              <a:rPr lang="tr-TR" sz="1800" dirty="0"/>
              <a:t> </a:t>
            </a:r>
            <a:r>
              <a:rPr lang="tr-TR" sz="1800" dirty="0" err="1"/>
              <a:t>many</a:t>
            </a:r>
            <a:r>
              <a:rPr lang="tr-TR" sz="1800" dirty="0"/>
              <a:t> </a:t>
            </a:r>
            <a:r>
              <a:rPr lang="tr-TR" sz="1800" dirty="0" err="1"/>
              <a:t>different</a:t>
            </a:r>
            <a:r>
              <a:rPr lang="tr-TR" sz="1800" dirty="0"/>
              <a:t> </a:t>
            </a:r>
            <a:r>
              <a:rPr lang="tr-TR" sz="1800" dirty="0" err="1"/>
              <a:t>licenses</a:t>
            </a:r>
            <a:r>
              <a:rPr lang="tr-TR" sz="1800" dirty="0"/>
              <a:t> </a:t>
            </a:r>
            <a:r>
              <a:rPr lang="tr-TR" sz="1800" dirty="0" err="1"/>
              <a:t>being</a:t>
            </a:r>
            <a:r>
              <a:rPr lang="tr-TR" sz="1800" dirty="0"/>
              <a:t> </a:t>
            </a:r>
            <a:r>
              <a:rPr lang="tr-TR" sz="1800" dirty="0" err="1"/>
              <a:t>used</a:t>
            </a:r>
            <a:r>
              <a:rPr lang="tr-TR" sz="1800" dirty="0"/>
              <a:t> in IT </a:t>
            </a:r>
            <a:r>
              <a:rPr lang="tr-TR" sz="1800" dirty="0" err="1"/>
              <a:t>field</a:t>
            </a:r>
            <a:r>
              <a:rPr lang="tr-TR" sz="1800" dirty="0"/>
              <a:t>. </a:t>
            </a:r>
            <a:r>
              <a:rPr lang="tr-TR" sz="1800" dirty="0" err="1"/>
              <a:t>You</a:t>
            </a:r>
            <a:r>
              <a:rPr lang="tr-TR" sz="1800" dirty="0"/>
              <a:t> </a:t>
            </a:r>
            <a:r>
              <a:rPr lang="tr-TR" sz="1800" dirty="0" err="1"/>
              <a:t>needn’t</a:t>
            </a:r>
            <a:r>
              <a:rPr lang="tr-TR" sz="1800" dirty="0"/>
              <a:t> </a:t>
            </a:r>
            <a:r>
              <a:rPr lang="tr-TR" sz="1800" dirty="0" err="1"/>
              <a:t>know</a:t>
            </a:r>
            <a:r>
              <a:rPr lang="tr-TR" sz="1800" dirty="0"/>
              <a:t> </a:t>
            </a:r>
            <a:r>
              <a:rPr lang="tr-TR" sz="1800" dirty="0" err="1"/>
              <a:t>them</a:t>
            </a:r>
            <a:r>
              <a:rPr lang="tr-TR" sz="1800" dirty="0"/>
              <a:t> </a:t>
            </a:r>
            <a:r>
              <a:rPr lang="tr-TR" sz="1800" dirty="0" err="1"/>
              <a:t>all</a:t>
            </a:r>
            <a:r>
              <a:rPr lang="tr-TR" sz="1800" dirty="0"/>
              <a:t> </a:t>
            </a:r>
            <a:r>
              <a:rPr lang="tr-TR" sz="1800" dirty="0" err="1"/>
              <a:t>or</a:t>
            </a:r>
            <a:r>
              <a:rPr lang="tr-TR" sz="1800" dirty="0"/>
              <a:t> </a:t>
            </a:r>
            <a:r>
              <a:rPr lang="tr-TR" sz="1800" dirty="0" err="1"/>
              <a:t>the</a:t>
            </a:r>
            <a:r>
              <a:rPr lang="tr-TR" sz="1800" dirty="0"/>
              <a:t> </a:t>
            </a:r>
            <a:r>
              <a:rPr lang="tr-TR" sz="1800" dirty="0" err="1"/>
              <a:t>details</a:t>
            </a:r>
            <a:r>
              <a:rPr lang="tr-TR" sz="1800" dirty="0"/>
              <a:t>. Here is a </a:t>
            </a:r>
            <a:r>
              <a:rPr lang="tr-TR" sz="1800" dirty="0" err="1"/>
              <a:t>short</a:t>
            </a:r>
            <a:r>
              <a:rPr lang="tr-TR" sz="1800" dirty="0"/>
              <a:t> </a:t>
            </a:r>
            <a:r>
              <a:rPr lang="tr-TR" sz="1800" dirty="0" err="1"/>
              <a:t>list</a:t>
            </a:r>
            <a:r>
              <a:rPr lang="tr-TR" sz="1800" dirty="0"/>
              <a:t> </a:t>
            </a:r>
            <a:r>
              <a:rPr lang="tr-TR" sz="1800" dirty="0" err="1"/>
              <a:t>just</a:t>
            </a:r>
            <a:r>
              <a:rPr lang="tr-TR" sz="1800" dirty="0"/>
              <a:t> </a:t>
            </a:r>
            <a:r>
              <a:rPr lang="tr-TR" sz="1800" dirty="0" err="1"/>
              <a:t>for</a:t>
            </a:r>
            <a:r>
              <a:rPr lang="tr-TR" sz="1800" dirty="0"/>
              <a:t> </a:t>
            </a:r>
            <a:r>
              <a:rPr lang="tr-TR" sz="1800" dirty="0" err="1"/>
              <a:t>your</a:t>
            </a:r>
            <a:r>
              <a:rPr lang="tr-TR" sz="1800" dirty="0"/>
              <a:t> general </a:t>
            </a:r>
            <a:r>
              <a:rPr lang="tr-TR" sz="1800" dirty="0" err="1"/>
              <a:t>understanding</a:t>
            </a:r>
            <a:r>
              <a:rPr lang="tr-TR" sz="1800" dirty="0"/>
              <a:t> </a:t>
            </a:r>
            <a:r>
              <a:rPr lang="tr-TR" sz="1800" dirty="0" err="1"/>
              <a:t>and</a:t>
            </a:r>
            <a:r>
              <a:rPr lang="tr-TR" sz="1800" dirty="0"/>
              <a:t> </a:t>
            </a:r>
            <a:r>
              <a:rPr lang="tr-TR" sz="1800" dirty="0" err="1"/>
              <a:t>knowledge</a:t>
            </a:r>
            <a:r>
              <a:rPr lang="tr-TR" sz="1800" dirty="0"/>
              <a:t>.</a:t>
            </a:r>
            <a:endParaRPr sz="1800" dirty="0"/>
          </a:p>
          <a:p>
            <a:pPr marL="0" lvl="0" indent="0" algn="just" rtl="0">
              <a:spcBef>
                <a:spcPts val="0"/>
              </a:spcBef>
              <a:spcAft>
                <a:spcPts val="0"/>
              </a:spcAft>
              <a:buClr>
                <a:srgbClr val="000000"/>
              </a:buClr>
              <a:buFont typeface="Arial"/>
              <a:buNone/>
            </a:pPr>
            <a:endParaRPr sz="1800" dirty="0"/>
          </a:p>
          <a:p>
            <a:pPr marL="0" lvl="0" indent="0" algn="l" rtl="0">
              <a:lnSpc>
                <a:spcPct val="115000"/>
              </a:lnSpc>
              <a:spcBef>
                <a:spcPts val="0"/>
              </a:spcBef>
              <a:spcAft>
                <a:spcPts val="0"/>
              </a:spcAft>
              <a:buClr>
                <a:schemeClr val="dk1"/>
              </a:buClr>
              <a:buSzPts val="1100"/>
              <a:buFont typeface="Arial"/>
              <a:buNone/>
            </a:pPr>
            <a:r>
              <a:rPr lang="tr-TR" sz="1050" dirty="0" err="1">
                <a:solidFill>
                  <a:srgbClr val="444444"/>
                </a:solidFill>
                <a:highlight>
                  <a:srgbClr val="FCFCFC"/>
                </a:highlight>
              </a:rPr>
              <a:t>Generally</a:t>
            </a:r>
            <a:r>
              <a:rPr lang="tr-TR" sz="1050" dirty="0">
                <a:solidFill>
                  <a:srgbClr val="444444"/>
                </a:solidFill>
                <a:highlight>
                  <a:srgbClr val="FCFCFC"/>
                </a:highlight>
              </a:rPr>
              <a:t>, Open Source software is software </a:t>
            </a:r>
            <a:r>
              <a:rPr lang="tr-TR" sz="1050" dirty="0" err="1">
                <a:solidFill>
                  <a:srgbClr val="444444"/>
                </a:solidFill>
                <a:highlight>
                  <a:srgbClr val="FCFCFC"/>
                </a:highlight>
              </a:rPr>
              <a:t>that</a:t>
            </a:r>
            <a:r>
              <a:rPr lang="tr-TR" sz="1050" dirty="0">
                <a:solidFill>
                  <a:srgbClr val="444444"/>
                </a:solidFill>
                <a:highlight>
                  <a:srgbClr val="FCFCFC"/>
                </a:highlight>
              </a:rPr>
              <a:t> can be </a:t>
            </a:r>
            <a:r>
              <a:rPr lang="tr-TR" sz="1050" dirty="0" err="1">
                <a:solidFill>
                  <a:srgbClr val="444444"/>
                </a:solidFill>
                <a:highlight>
                  <a:srgbClr val="FCFCFC"/>
                </a:highlight>
              </a:rPr>
              <a:t>freely</a:t>
            </a:r>
            <a:r>
              <a:rPr lang="tr-TR" sz="1050" dirty="0">
                <a:solidFill>
                  <a:srgbClr val="444444"/>
                </a:solidFill>
                <a:highlight>
                  <a:srgbClr val="FCFCFC"/>
                </a:highlight>
              </a:rPr>
              <a:t> </a:t>
            </a:r>
            <a:r>
              <a:rPr lang="tr-TR" sz="1050" dirty="0" err="1">
                <a:solidFill>
                  <a:srgbClr val="444444"/>
                </a:solidFill>
                <a:highlight>
                  <a:srgbClr val="FCFCFC"/>
                </a:highlight>
              </a:rPr>
              <a:t>accessed</a:t>
            </a:r>
            <a:r>
              <a:rPr lang="tr-TR" sz="1050" dirty="0">
                <a:solidFill>
                  <a:srgbClr val="444444"/>
                </a:solidFill>
                <a:highlight>
                  <a:srgbClr val="FCFCFC"/>
                </a:highlight>
              </a:rPr>
              <a:t>, </a:t>
            </a:r>
            <a:r>
              <a:rPr lang="tr-TR" sz="1050" dirty="0" err="1">
                <a:solidFill>
                  <a:srgbClr val="444444"/>
                </a:solidFill>
                <a:highlight>
                  <a:srgbClr val="FCFCFC"/>
                </a:highlight>
              </a:rPr>
              <a:t>used</a:t>
            </a:r>
            <a:r>
              <a:rPr lang="tr-TR" sz="1050" dirty="0">
                <a:solidFill>
                  <a:srgbClr val="444444"/>
                </a:solidFill>
                <a:highlight>
                  <a:srgbClr val="FCFCFC"/>
                </a:highlight>
              </a:rPr>
              <a:t>, </a:t>
            </a:r>
            <a:r>
              <a:rPr lang="tr-TR" sz="1050" dirty="0" err="1">
                <a:solidFill>
                  <a:srgbClr val="444444"/>
                </a:solidFill>
                <a:highlight>
                  <a:srgbClr val="FCFCFC"/>
                </a:highlight>
              </a:rPr>
              <a:t>changed</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shared</a:t>
            </a:r>
            <a:r>
              <a:rPr lang="tr-TR" sz="1050" dirty="0">
                <a:solidFill>
                  <a:srgbClr val="444444"/>
                </a:solidFill>
                <a:highlight>
                  <a:srgbClr val="FCFCFC"/>
                </a:highlight>
              </a:rPr>
              <a:t> (in </a:t>
            </a:r>
            <a:r>
              <a:rPr lang="tr-TR" sz="1050" dirty="0" err="1">
                <a:solidFill>
                  <a:srgbClr val="444444"/>
                </a:solidFill>
                <a:highlight>
                  <a:srgbClr val="FCFCFC"/>
                </a:highlight>
              </a:rPr>
              <a:t>modified</a:t>
            </a:r>
            <a:r>
              <a:rPr lang="tr-TR" sz="1050" dirty="0">
                <a:solidFill>
                  <a:srgbClr val="444444"/>
                </a:solidFill>
                <a:highlight>
                  <a:srgbClr val="FCFCFC"/>
                </a:highlight>
              </a:rPr>
              <a:t> </a:t>
            </a:r>
            <a:r>
              <a:rPr lang="tr-TR" sz="1050" dirty="0" err="1">
                <a:solidFill>
                  <a:srgbClr val="444444"/>
                </a:solidFill>
                <a:highlight>
                  <a:srgbClr val="FCFCFC"/>
                </a:highlight>
              </a:rPr>
              <a:t>or</a:t>
            </a:r>
            <a:r>
              <a:rPr lang="tr-TR" sz="1050" dirty="0">
                <a:solidFill>
                  <a:srgbClr val="444444"/>
                </a:solidFill>
                <a:highlight>
                  <a:srgbClr val="FCFCFC"/>
                </a:highlight>
              </a:rPr>
              <a:t> </a:t>
            </a:r>
            <a:r>
              <a:rPr lang="tr-TR" sz="1050" dirty="0" err="1">
                <a:solidFill>
                  <a:srgbClr val="444444"/>
                </a:solidFill>
                <a:highlight>
                  <a:srgbClr val="FCFCFC"/>
                </a:highlight>
              </a:rPr>
              <a:t>unmodified</a:t>
            </a:r>
            <a:r>
              <a:rPr lang="tr-TR" sz="1050" dirty="0">
                <a:solidFill>
                  <a:srgbClr val="444444"/>
                </a:solidFill>
                <a:highlight>
                  <a:srgbClr val="FCFCFC"/>
                </a:highlight>
              </a:rPr>
              <a:t> form) </a:t>
            </a:r>
            <a:r>
              <a:rPr lang="tr-TR" sz="1050" dirty="0" err="1">
                <a:solidFill>
                  <a:srgbClr val="444444"/>
                </a:solidFill>
                <a:highlight>
                  <a:srgbClr val="FCFCFC"/>
                </a:highlight>
              </a:rPr>
              <a:t>by</a:t>
            </a:r>
            <a:r>
              <a:rPr lang="tr-TR" sz="1050" dirty="0">
                <a:solidFill>
                  <a:srgbClr val="444444"/>
                </a:solidFill>
                <a:highlight>
                  <a:srgbClr val="FCFCFC"/>
                </a:highlight>
              </a:rPr>
              <a:t> </a:t>
            </a:r>
            <a:r>
              <a:rPr lang="tr-TR" sz="1050" dirty="0" err="1">
                <a:solidFill>
                  <a:srgbClr val="444444"/>
                </a:solidFill>
                <a:highlight>
                  <a:srgbClr val="FCFCFC"/>
                </a:highlight>
              </a:rPr>
              <a:t>anyone</a:t>
            </a:r>
            <a:r>
              <a:rPr lang="tr-TR" sz="1050" dirty="0">
                <a:solidFill>
                  <a:srgbClr val="444444"/>
                </a:solidFill>
                <a:highlight>
                  <a:srgbClr val="FCFCFC"/>
                </a:highlight>
              </a:rPr>
              <a:t>. Open </a:t>
            </a:r>
            <a:r>
              <a:rPr lang="tr-TR" sz="1050" dirty="0" err="1">
                <a:solidFill>
                  <a:srgbClr val="444444"/>
                </a:solidFill>
                <a:highlight>
                  <a:srgbClr val="FCFCFC"/>
                </a:highlight>
              </a:rPr>
              <a:t>source</a:t>
            </a:r>
            <a:r>
              <a:rPr lang="tr-TR" sz="1050" dirty="0">
                <a:solidFill>
                  <a:srgbClr val="444444"/>
                </a:solidFill>
                <a:highlight>
                  <a:srgbClr val="FCFCFC"/>
                </a:highlight>
              </a:rPr>
              <a:t> software is </a:t>
            </a:r>
            <a:r>
              <a:rPr lang="tr-TR" sz="1050" dirty="0" err="1">
                <a:solidFill>
                  <a:srgbClr val="444444"/>
                </a:solidFill>
                <a:highlight>
                  <a:srgbClr val="FCFCFC"/>
                </a:highlight>
              </a:rPr>
              <a:t>made</a:t>
            </a:r>
            <a:r>
              <a:rPr lang="tr-TR" sz="1050" dirty="0">
                <a:solidFill>
                  <a:srgbClr val="444444"/>
                </a:solidFill>
                <a:highlight>
                  <a:srgbClr val="FCFCFC"/>
                </a:highlight>
              </a:rPr>
              <a:t> </a:t>
            </a:r>
            <a:r>
              <a:rPr lang="tr-TR" sz="1050" dirty="0" err="1">
                <a:solidFill>
                  <a:srgbClr val="444444"/>
                </a:solidFill>
                <a:highlight>
                  <a:srgbClr val="FCFCFC"/>
                </a:highlight>
              </a:rPr>
              <a:t>by</a:t>
            </a:r>
            <a:r>
              <a:rPr lang="tr-TR" sz="1050" dirty="0">
                <a:solidFill>
                  <a:srgbClr val="444444"/>
                </a:solidFill>
                <a:highlight>
                  <a:srgbClr val="FCFCFC"/>
                </a:highlight>
              </a:rPr>
              <a:t> </a:t>
            </a:r>
            <a:r>
              <a:rPr lang="tr-TR" sz="1050" dirty="0" err="1">
                <a:solidFill>
                  <a:srgbClr val="444444"/>
                </a:solidFill>
                <a:highlight>
                  <a:srgbClr val="FCFCFC"/>
                </a:highlight>
              </a:rPr>
              <a:t>many</a:t>
            </a:r>
            <a:r>
              <a:rPr lang="tr-TR" sz="1050" dirty="0">
                <a:solidFill>
                  <a:srgbClr val="444444"/>
                </a:solidFill>
                <a:highlight>
                  <a:srgbClr val="FCFCFC"/>
                </a:highlight>
              </a:rPr>
              <a:t> </a:t>
            </a:r>
            <a:r>
              <a:rPr lang="tr-TR" sz="1050" dirty="0" err="1">
                <a:solidFill>
                  <a:srgbClr val="444444"/>
                </a:solidFill>
                <a:highlight>
                  <a:srgbClr val="FCFCFC"/>
                </a:highlight>
              </a:rPr>
              <a:t>people</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distributed</a:t>
            </a:r>
            <a:r>
              <a:rPr lang="tr-TR" sz="1050" dirty="0">
                <a:solidFill>
                  <a:srgbClr val="444444"/>
                </a:solidFill>
                <a:highlight>
                  <a:srgbClr val="FCFCFC"/>
                </a:highlight>
              </a:rPr>
              <a:t> </a:t>
            </a:r>
            <a:r>
              <a:rPr lang="tr-TR" sz="1050" dirty="0" err="1">
                <a:solidFill>
                  <a:srgbClr val="444444"/>
                </a:solidFill>
                <a:highlight>
                  <a:srgbClr val="FCFCFC"/>
                </a:highlight>
              </a:rPr>
              <a:t>under</a:t>
            </a:r>
            <a:r>
              <a:rPr lang="tr-TR" sz="1050" dirty="0">
                <a:solidFill>
                  <a:srgbClr val="444444"/>
                </a:solidFill>
                <a:highlight>
                  <a:srgbClr val="FCFCFC"/>
                </a:highlight>
              </a:rPr>
              <a:t> </a:t>
            </a:r>
            <a:r>
              <a:rPr lang="tr-TR" sz="1050" dirty="0" err="1">
                <a:solidFill>
                  <a:srgbClr val="444444"/>
                </a:solidFill>
                <a:highlight>
                  <a:srgbClr val="FCFCFC"/>
                </a:highlight>
              </a:rPr>
              <a:t>licenses</a:t>
            </a:r>
            <a:r>
              <a:rPr lang="tr-TR" sz="1050" dirty="0">
                <a:solidFill>
                  <a:srgbClr val="444444"/>
                </a:solidFill>
                <a:highlight>
                  <a:srgbClr val="FCFCFC"/>
                </a:highlight>
              </a:rPr>
              <a:t> </a:t>
            </a:r>
            <a:r>
              <a:rPr lang="tr-TR" sz="1050" dirty="0" err="1">
                <a:solidFill>
                  <a:srgbClr val="444444"/>
                </a:solidFill>
                <a:highlight>
                  <a:srgbClr val="FCFCFC"/>
                </a:highlight>
              </a:rPr>
              <a:t>that</a:t>
            </a:r>
            <a:r>
              <a:rPr lang="tr-TR" sz="1050" dirty="0">
                <a:solidFill>
                  <a:srgbClr val="444444"/>
                </a:solidFill>
                <a:highlight>
                  <a:srgbClr val="FCFCFC"/>
                </a:highlight>
              </a:rPr>
              <a:t> </a:t>
            </a:r>
            <a:r>
              <a:rPr lang="tr-TR" sz="1050" dirty="0" err="1">
                <a:solidFill>
                  <a:srgbClr val="444444"/>
                </a:solidFill>
                <a:highlight>
                  <a:srgbClr val="FCFCFC"/>
                </a:highlight>
              </a:rPr>
              <a:t>comply</a:t>
            </a:r>
            <a:r>
              <a:rPr lang="tr-TR" sz="1050" dirty="0">
                <a:solidFill>
                  <a:srgbClr val="444444"/>
                </a:solidFill>
                <a:highlight>
                  <a:srgbClr val="FCFCFC"/>
                </a:highlight>
              </a:rPr>
              <a:t> </a:t>
            </a:r>
            <a:r>
              <a:rPr lang="tr-TR" sz="1050" dirty="0" err="1">
                <a:solidFill>
                  <a:srgbClr val="444444"/>
                </a:solidFill>
                <a:highlight>
                  <a:srgbClr val="FCFCFC"/>
                </a:highlight>
              </a:rPr>
              <a:t>with</a:t>
            </a:r>
            <a:r>
              <a:rPr lang="tr-TR" sz="1050" dirty="0">
                <a:solidFill>
                  <a:srgbClr val="444444"/>
                </a:solidFill>
                <a:highlight>
                  <a:srgbClr val="FCFCFC"/>
                </a:highlight>
              </a:rPr>
              <a:t> </a:t>
            </a: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a:solidFill>
                  <a:srgbClr val="3DA639"/>
                </a:solidFill>
                <a:highlight>
                  <a:srgbClr val="FCFCFC"/>
                </a:highlight>
                <a:uFill>
                  <a:noFill/>
                </a:uFill>
                <a:hlinkClick r:id="rId3">
                  <a:extLst>
                    <a:ext uri="{A12FA001-AC4F-418D-AE19-62706E023703}">
                      <ahyp:hlinkClr xmlns:ahyp="http://schemas.microsoft.com/office/drawing/2018/hyperlinkcolor" val="tx"/>
                    </a:ext>
                  </a:extLst>
                </a:hlinkClick>
              </a:rPr>
              <a:t>Open Source Definition</a:t>
            </a:r>
            <a:r>
              <a:rPr lang="tr-TR" sz="1050" dirty="0">
                <a:solidFill>
                  <a:srgbClr val="444444"/>
                </a:solidFill>
                <a:highlight>
                  <a:srgbClr val="FCFCFC"/>
                </a:highlight>
              </a:rPr>
              <a:t>.</a:t>
            </a:r>
            <a:endParaRPr sz="1050" dirty="0">
              <a:solidFill>
                <a:srgbClr val="444444"/>
              </a:solidFill>
              <a:highlight>
                <a:srgbClr val="FCFCFC"/>
              </a:highlight>
            </a:endParaRPr>
          </a:p>
          <a:p>
            <a:pPr marL="0" lvl="0" indent="0" algn="l" rtl="0">
              <a:lnSpc>
                <a:spcPct val="115000"/>
              </a:lnSpc>
              <a:spcBef>
                <a:spcPts val="1900"/>
              </a:spcBef>
              <a:spcAft>
                <a:spcPts val="0"/>
              </a:spcAft>
              <a:buClr>
                <a:schemeClr val="dk1"/>
              </a:buClr>
              <a:buSzPts val="1100"/>
              <a:buFont typeface="Arial"/>
              <a:buNone/>
            </a:pP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err="1">
                <a:solidFill>
                  <a:srgbClr val="444444"/>
                </a:solidFill>
                <a:highlight>
                  <a:srgbClr val="FCFCFC"/>
                </a:highlight>
              </a:rPr>
              <a:t>internationally</a:t>
            </a:r>
            <a:r>
              <a:rPr lang="tr-TR" sz="1050" dirty="0">
                <a:solidFill>
                  <a:srgbClr val="444444"/>
                </a:solidFill>
                <a:highlight>
                  <a:srgbClr val="FCFCFC"/>
                </a:highlight>
              </a:rPr>
              <a:t> </a:t>
            </a:r>
            <a:r>
              <a:rPr lang="tr-TR" sz="1050" dirty="0" err="1">
                <a:solidFill>
                  <a:srgbClr val="444444"/>
                </a:solidFill>
                <a:highlight>
                  <a:srgbClr val="FCFCFC"/>
                </a:highlight>
              </a:rPr>
              <a:t>recognized</a:t>
            </a:r>
            <a:r>
              <a:rPr lang="tr-TR" sz="1050" dirty="0">
                <a:solidFill>
                  <a:srgbClr val="444444"/>
                </a:solidFill>
                <a:highlight>
                  <a:srgbClr val="FCFCFC"/>
                </a:highlight>
              </a:rPr>
              <a:t> </a:t>
            </a:r>
            <a:r>
              <a:rPr lang="tr-TR" sz="1050" dirty="0">
                <a:solidFill>
                  <a:srgbClr val="3DA639"/>
                </a:solidFill>
                <a:highlight>
                  <a:srgbClr val="FCFCFC"/>
                </a:highlight>
                <a:uFill>
                  <a:noFill/>
                </a:uFill>
                <a:hlinkClick r:id="rId3">
                  <a:extLst>
                    <a:ext uri="{A12FA001-AC4F-418D-AE19-62706E023703}">
                      <ahyp:hlinkClr xmlns:ahyp="http://schemas.microsoft.com/office/drawing/2018/hyperlinkcolor" val="tx"/>
                    </a:ext>
                  </a:extLst>
                </a:hlinkClick>
              </a:rPr>
              <a:t>Open Source Definition</a:t>
            </a:r>
            <a:r>
              <a:rPr lang="tr-TR" sz="1050" dirty="0">
                <a:solidFill>
                  <a:srgbClr val="444444"/>
                </a:solidFill>
                <a:highlight>
                  <a:srgbClr val="FCFCFC"/>
                </a:highlight>
              </a:rPr>
              <a:t> </a:t>
            </a:r>
            <a:r>
              <a:rPr lang="tr-TR" sz="1050" dirty="0" err="1">
                <a:solidFill>
                  <a:srgbClr val="444444"/>
                </a:solidFill>
                <a:highlight>
                  <a:srgbClr val="FCFCFC"/>
                </a:highlight>
              </a:rPr>
              <a:t>provides</a:t>
            </a:r>
            <a:r>
              <a:rPr lang="tr-TR" sz="1050" dirty="0">
                <a:solidFill>
                  <a:srgbClr val="444444"/>
                </a:solidFill>
                <a:highlight>
                  <a:srgbClr val="FCFCFC"/>
                </a:highlight>
              </a:rPr>
              <a:t> ten </a:t>
            </a:r>
            <a:r>
              <a:rPr lang="tr-TR" sz="1050" dirty="0" err="1">
                <a:solidFill>
                  <a:srgbClr val="444444"/>
                </a:solidFill>
                <a:highlight>
                  <a:srgbClr val="FCFCFC"/>
                </a:highlight>
              </a:rPr>
              <a:t>criteria</a:t>
            </a:r>
            <a:r>
              <a:rPr lang="tr-TR" sz="1050" dirty="0">
                <a:solidFill>
                  <a:srgbClr val="444444"/>
                </a:solidFill>
                <a:highlight>
                  <a:srgbClr val="FCFCFC"/>
                </a:highlight>
              </a:rPr>
              <a:t> </a:t>
            </a:r>
            <a:r>
              <a:rPr lang="tr-TR" sz="1050" dirty="0" err="1">
                <a:solidFill>
                  <a:srgbClr val="444444"/>
                </a:solidFill>
                <a:highlight>
                  <a:srgbClr val="FCFCFC"/>
                </a:highlight>
              </a:rPr>
              <a:t>that</a:t>
            </a:r>
            <a:r>
              <a:rPr lang="tr-TR" sz="1050" dirty="0">
                <a:solidFill>
                  <a:srgbClr val="444444"/>
                </a:solidFill>
                <a:highlight>
                  <a:srgbClr val="FCFCFC"/>
                </a:highlight>
              </a:rPr>
              <a:t> </a:t>
            </a:r>
            <a:r>
              <a:rPr lang="tr-TR" sz="1050" dirty="0" err="1">
                <a:solidFill>
                  <a:srgbClr val="444444"/>
                </a:solidFill>
                <a:highlight>
                  <a:srgbClr val="FCFCFC"/>
                </a:highlight>
              </a:rPr>
              <a:t>must</a:t>
            </a:r>
            <a:r>
              <a:rPr lang="tr-TR" sz="1050" dirty="0">
                <a:solidFill>
                  <a:srgbClr val="444444"/>
                </a:solidFill>
                <a:highlight>
                  <a:srgbClr val="FCFCFC"/>
                </a:highlight>
              </a:rPr>
              <a:t> be met </a:t>
            </a:r>
            <a:r>
              <a:rPr lang="tr-TR" sz="1050" dirty="0" err="1">
                <a:solidFill>
                  <a:srgbClr val="444444"/>
                </a:solidFill>
                <a:highlight>
                  <a:srgbClr val="FCFCFC"/>
                </a:highlight>
              </a:rPr>
              <a:t>for</a:t>
            </a:r>
            <a:r>
              <a:rPr lang="tr-TR" sz="1050" dirty="0">
                <a:solidFill>
                  <a:srgbClr val="444444"/>
                </a:solidFill>
                <a:highlight>
                  <a:srgbClr val="FCFCFC"/>
                </a:highlight>
              </a:rPr>
              <a:t> </a:t>
            </a:r>
            <a:r>
              <a:rPr lang="tr-TR" sz="1050" dirty="0" err="1">
                <a:solidFill>
                  <a:srgbClr val="444444"/>
                </a:solidFill>
                <a:highlight>
                  <a:srgbClr val="FCFCFC"/>
                </a:highlight>
              </a:rPr>
              <a:t>any</a:t>
            </a:r>
            <a:r>
              <a:rPr lang="tr-TR" sz="1050" dirty="0">
                <a:solidFill>
                  <a:srgbClr val="444444"/>
                </a:solidFill>
                <a:highlight>
                  <a:srgbClr val="FCFCFC"/>
                </a:highlight>
              </a:rPr>
              <a:t> software </a:t>
            </a:r>
            <a:r>
              <a:rPr lang="tr-TR" sz="1050" dirty="0" err="1">
                <a:solidFill>
                  <a:srgbClr val="444444"/>
                </a:solidFill>
                <a:highlight>
                  <a:srgbClr val="FCFCFC"/>
                </a:highlight>
              </a:rPr>
              <a:t>license</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the</a:t>
            </a:r>
            <a:r>
              <a:rPr lang="tr-TR" sz="1050" dirty="0">
                <a:solidFill>
                  <a:srgbClr val="444444"/>
                </a:solidFill>
                <a:highlight>
                  <a:srgbClr val="FCFCFC"/>
                </a:highlight>
              </a:rPr>
              <a:t> software </a:t>
            </a:r>
            <a:r>
              <a:rPr lang="tr-TR" sz="1050" dirty="0" err="1">
                <a:solidFill>
                  <a:srgbClr val="444444"/>
                </a:solidFill>
                <a:highlight>
                  <a:srgbClr val="FCFCFC"/>
                </a:highlight>
              </a:rPr>
              <a:t>distributed</a:t>
            </a:r>
            <a:r>
              <a:rPr lang="tr-TR" sz="1050" dirty="0">
                <a:solidFill>
                  <a:srgbClr val="444444"/>
                </a:solidFill>
                <a:highlight>
                  <a:srgbClr val="FCFCFC"/>
                </a:highlight>
              </a:rPr>
              <a:t> </a:t>
            </a:r>
            <a:r>
              <a:rPr lang="tr-TR" sz="1050" dirty="0" err="1">
                <a:solidFill>
                  <a:srgbClr val="444444"/>
                </a:solidFill>
                <a:highlight>
                  <a:srgbClr val="FCFCFC"/>
                </a:highlight>
              </a:rPr>
              <a:t>under</a:t>
            </a:r>
            <a:r>
              <a:rPr lang="tr-TR" sz="1050" dirty="0">
                <a:solidFill>
                  <a:srgbClr val="444444"/>
                </a:solidFill>
                <a:highlight>
                  <a:srgbClr val="FCFCFC"/>
                </a:highlight>
              </a:rPr>
              <a:t> </a:t>
            </a:r>
            <a:r>
              <a:rPr lang="tr-TR" sz="1050" dirty="0" err="1">
                <a:solidFill>
                  <a:srgbClr val="444444"/>
                </a:solidFill>
                <a:highlight>
                  <a:srgbClr val="FCFCFC"/>
                </a:highlight>
              </a:rPr>
              <a:t>that</a:t>
            </a:r>
            <a:r>
              <a:rPr lang="tr-TR" sz="1050" dirty="0">
                <a:solidFill>
                  <a:srgbClr val="444444"/>
                </a:solidFill>
                <a:highlight>
                  <a:srgbClr val="FCFCFC"/>
                </a:highlight>
              </a:rPr>
              <a:t> </a:t>
            </a:r>
            <a:r>
              <a:rPr lang="tr-TR" sz="1050" dirty="0" err="1">
                <a:solidFill>
                  <a:srgbClr val="444444"/>
                </a:solidFill>
                <a:highlight>
                  <a:srgbClr val="FCFCFC"/>
                </a:highlight>
              </a:rPr>
              <a:t>license</a:t>
            </a:r>
            <a:r>
              <a:rPr lang="tr-TR" sz="1050" dirty="0">
                <a:solidFill>
                  <a:srgbClr val="444444"/>
                </a:solidFill>
                <a:highlight>
                  <a:srgbClr val="FCFCFC"/>
                </a:highlight>
              </a:rPr>
              <a:t>, </a:t>
            </a:r>
            <a:r>
              <a:rPr lang="tr-TR" sz="1050" dirty="0" err="1">
                <a:solidFill>
                  <a:srgbClr val="444444"/>
                </a:solidFill>
                <a:highlight>
                  <a:srgbClr val="FCFCFC"/>
                </a:highlight>
              </a:rPr>
              <a:t>to</a:t>
            </a:r>
            <a:r>
              <a:rPr lang="tr-TR" sz="1050" dirty="0">
                <a:solidFill>
                  <a:srgbClr val="444444"/>
                </a:solidFill>
                <a:highlight>
                  <a:srgbClr val="FCFCFC"/>
                </a:highlight>
              </a:rPr>
              <a:t> be </a:t>
            </a:r>
            <a:r>
              <a:rPr lang="tr-TR" sz="1050" dirty="0" err="1">
                <a:solidFill>
                  <a:srgbClr val="444444"/>
                </a:solidFill>
                <a:highlight>
                  <a:srgbClr val="FCFCFC"/>
                </a:highlight>
              </a:rPr>
              <a:t>labeled</a:t>
            </a:r>
            <a:r>
              <a:rPr lang="tr-TR" sz="1050" dirty="0">
                <a:solidFill>
                  <a:srgbClr val="444444"/>
                </a:solidFill>
                <a:highlight>
                  <a:srgbClr val="FCFCFC"/>
                </a:highlight>
              </a:rPr>
              <a:t> "Open Source software." </a:t>
            </a:r>
            <a:r>
              <a:rPr lang="tr-TR" sz="1050" dirty="0" err="1">
                <a:solidFill>
                  <a:srgbClr val="444444"/>
                </a:solidFill>
                <a:highlight>
                  <a:srgbClr val="FCFCFC"/>
                </a:highlight>
              </a:rPr>
              <a:t>Only</a:t>
            </a:r>
            <a:r>
              <a:rPr lang="tr-TR" sz="1050" dirty="0">
                <a:solidFill>
                  <a:srgbClr val="444444"/>
                </a:solidFill>
                <a:highlight>
                  <a:srgbClr val="FCFCFC"/>
                </a:highlight>
              </a:rPr>
              <a:t> software </a:t>
            </a:r>
            <a:r>
              <a:rPr lang="tr-TR" sz="1050" dirty="0" err="1">
                <a:solidFill>
                  <a:srgbClr val="444444"/>
                </a:solidFill>
                <a:highlight>
                  <a:srgbClr val="FCFCFC"/>
                </a:highlight>
              </a:rPr>
              <a:t>licensed</a:t>
            </a:r>
            <a:r>
              <a:rPr lang="tr-TR" sz="1050" dirty="0">
                <a:solidFill>
                  <a:srgbClr val="444444"/>
                </a:solidFill>
                <a:highlight>
                  <a:srgbClr val="FCFCFC"/>
                </a:highlight>
              </a:rPr>
              <a:t> </a:t>
            </a:r>
            <a:r>
              <a:rPr lang="tr-TR" sz="1050" dirty="0" err="1">
                <a:solidFill>
                  <a:srgbClr val="444444"/>
                </a:solidFill>
                <a:highlight>
                  <a:srgbClr val="FCFCFC"/>
                </a:highlight>
              </a:rPr>
              <a:t>under</a:t>
            </a:r>
            <a:r>
              <a:rPr lang="tr-TR" sz="1050" dirty="0">
                <a:solidFill>
                  <a:srgbClr val="444444"/>
                </a:solidFill>
                <a:highlight>
                  <a:srgbClr val="FCFCFC"/>
                </a:highlight>
              </a:rPr>
              <a:t> an OSI-</a:t>
            </a:r>
            <a:r>
              <a:rPr lang="tr-TR" sz="1050" dirty="0" err="1">
                <a:solidFill>
                  <a:srgbClr val="444444"/>
                </a:solidFill>
                <a:highlight>
                  <a:srgbClr val="FCFCFC"/>
                </a:highlight>
              </a:rPr>
              <a:t>approved</a:t>
            </a:r>
            <a:r>
              <a:rPr lang="tr-TR" sz="1050" dirty="0">
                <a:solidFill>
                  <a:srgbClr val="444444"/>
                </a:solidFill>
                <a:highlight>
                  <a:srgbClr val="FCFCFC"/>
                </a:highlight>
              </a:rPr>
              <a:t> Open Source </a:t>
            </a:r>
            <a:r>
              <a:rPr lang="tr-TR" sz="1050" dirty="0" err="1">
                <a:solidFill>
                  <a:srgbClr val="444444"/>
                </a:solidFill>
                <a:highlight>
                  <a:srgbClr val="FCFCFC"/>
                </a:highlight>
              </a:rPr>
              <a:t>license</a:t>
            </a:r>
            <a:r>
              <a:rPr lang="tr-TR" sz="1050" dirty="0">
                <a:solidFill>
                  <a:srgbClr val="444444"/>
                </a:solidFill>
                <a:highlight>
                  <a:srgbClr val="FCFCFC"/>
                </a:highlight>
              </a:rPr>
              <a:t> </a:t>
            </a:r>
            <a:r>
              <a:rPr lang="tr-TR" sz="1050" dirty="0" err="1">
                <a:solidFill>
                  <a:srgbClr val="444444"/>
                </a:solidFill>
                <a:highlight>
                  <a:srgbClr val="FCFCFC"/>
                </a:highlight>
              </a:rPr>
              <a:t>should</a:t>
            </a:r>
            <a:r>
              <a:rPr lang="tr-TR" sz="1050" dirty="0">
                <a:solidFill>
                  <a:srgbClr val="444444"/>
                </a:solidFill>
                <a:highlight>
                  <a:srgbClr val="FCFCFC"/>
                </a:highlight>
              </a:rPr>
              <a:t> be </a:t>
            </a:r>
            <a:r>
              <a:rPr lang="tr-TR" sz="1050" dirty="0" err="1">
                <a:solidFill>
                  <a:srgbClr val="444444"/>
                </a:solidFill>
                <a:highlight>
                  <a:srgbClr val="FCFCFC"/>
                </a:highlight>
              </a:rPr>
              <a:t>labeled</a:t>
            </a:r>
            <a:r>
              <a:rPr lang="tr-TR" sz="1050" dirty="0">
                <a:solidFill>
                  <a:srgbClr val="444444"/>
                </a:solidFill>
                <a:highlight>
                  <a:srgbClr val="FCFCFC"/>
                </a:highlight>
              </a:rPr>
              <a:t> "Open Source" software.</a:t>
            </a:r>
            <a:endParaRPr sz="1050" dirty="0">
              <a:solidFill>
                <a:srgbClr val="444444"/>
              </a:solidFill>
              <a:highlight>
                <a:srgbClr val="FCFCFC"/>
              </a:highlight>
            </a:endParaRPr>
          </a:p>
          <a:p>
            <a:pPr marL="0" lvl="0" indent="0" algn="just" rtl="0">
              <a:spcBef>
                <a:spcPts val="1900"/>
              </a:spcBef>
              <a:spcAft>
                <a:spcPts val="0"/>
              </a:spcAft>
              <a:buClr>
                <a:srgbClr val="000000"/>
              </a:buClr>
              <a:buFont typeface="Arial"/>
              <a:buNone/>
            </a:pPr>
            <a:endParaRPr sz="18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e425004e0_2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7e425004e0_2_2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err="1"/>
              <a:t>Now</a:t>
            </a:r>
            <a:r>
              <a:rPr lang="tr-TR" sz="1800" dirty="0"/>
              <a:t>, </a:t>
            </a:r>
            <a:r>
              <a:rPr lang="tr-TR" sz="1800" dirty="0" err="1"/>
              <a:t>let’s</a:t>
            </a:r>
            <a:r>
              <a:rPr lang="tr-TR" sz="1800" dirty="0"/>
              <a:t> </a:t>
            </a:r>
            <a:r>
              <a:rPr lang="tr-TR" sz="1800" dirty="0" err="1"/>
              <a:t>get</a:t>
            </a:r>
            <a:r>
              <a:rPr lang="tr-TR" sz="1800" dirty="0"/>
              <a:t> </a:t>
            </a:r>
            <a:r>
              <a:rPr lang="tr-TR" sz="1800" dirty="0" err="1"/>
              <a:t>to</a:t>
            </a:r>
            <a:r>
              <a:rPr lang="tr-TR" sz="1800" dirty="0"/>
              <a:t> </a:t>
            </a:r>
            <a:r>
              <a:rPr lang="tr-TR" sz="1800" dirty="0" err="1"/>
              <a:t>one</a:t>
            </a:r>
            <a:r>
              <a:rPr lang="tr-TR" sz="1800" dirty="0"/>
              <a:t> of </a:t>
            </a:r>
            <a:r>
              <a:rPr lang="tr-TR" sz="1800" dirty="0" err="1"/>
              <a:t>the</a:t>
            </a:r>
            <a:r>
              <a:rPr lang="tr-TR" sz="1800" dirty="0"/>
              <a:t> </a:t>
            </a:r>
            <a:r>
              <a:rPr lang="tr-TR" sz="1800" dirty="0" err="1"/>
              <a:t>most</a:t>
            </a:r>
            <a:r>
              <a:rPr lang="tr-TR" sz="1800" dirty="0"/>
              <a:t> </a:t>
            </a:r>
            <a:r>
              <a:rPr lang="tr-TR" sz="1800" dirty="0" err="1"/>
              <a:t>controversial</a:t>
            </a:r>
            <a:r>
              <a:rPr lang="tr-TR" sz="1800" dirty="0"/>
              <a:t> </a:t>
            </a:r>
            <a:r>
              <a:rPr lang="tr-TR" sz="1800" dirty="0" err="1"/>
              <a:t>topics</a:t>
            </a:r>
            <a:r>
              <a:rPr lang="tr-TR" sz="1800" dirty="0"/>
              <a:t>. </a:t>
            </a:r>
            <a:r>
              <a:rPr lang="tr-TR" sz="1800" dirty="0" err="1"/>
              <a:t>In</a:t>
            </a:r>
            <a:r>
              <a:rPr lang="tr-TR" sz="1800" dirty="0"/>
              <a:t> </a:t>
            </a:r>
            <a:r>
              <a:rPr lang="tr-TR" sz="1800" dirty="0" err="1"/>
              <a:t>which</a:t>
            </a:r>
            <a:r>
              <a:rPr lang="tr-TR" sz="1800" dirty="0"/>
              <a:t> </a:t>
            </a:r>
            <a:r>
              <a:rPr lang="tr-TR" sz="1800" dirty="0" err="1"/>
              <a:t>environment</a:t>
            </a:r>
            <a:r>
              <a:rPr lang="tr-TR" sz="1800" dirty="0"/>
              <a:t> </a:t>
            </a:r>
            <a:r>
              <a:rPr lang="tr-TR" sz="1800" dirty="0" err="1"/>
              <a:t>should</a:t>
            </a:r>
            <a:r>
              <a:rPr lang="tr-TR" sz="1800" dirty="0"/>
              <a:t> </a:t>
            </a:r>
            <a:r>
              <a:rPr lang="tr-TR" sz="1800" dirty="0" err="1"/>
              <a:t>you</a:t>
            </a:r>
            <a:r>
              <a:rPr lang="tr-TR" sz="1800" dirty="0"/>
              <a:t> </a:t>
            </a:r>
            <a:r>
              <a:rPr lang="tr-TR" sz="1800" dirty="0" err="1"/>
              <a:t>use</a:t>
            </a:r>
            <a:r>
              <a:rPr lang="tr-TR" sz="1800" dirty="0"/>
              <a:t> Linux </a:t>
            </a:r>
            <a:r>
              <a:rPr lang="tr-TR" sz="1800" dirty="0" err="1"/>
              <a:t>and</a:t>
            </a:r>
            <a:r>
              <a:rPr lang="tr-TR" sz="1800" dirty="0"/>
              <a:t> at </a:t>
            </a:r>
            <a:r>
              <a:rPr lang="tr-TR" sz="1800" dirty="0" err="1"/>
              <a:t>what</a:t>
            </a:r>
            <a:r>
              <a:rPr lang="tr-TR" sz="1800" dirty="0"/>
              <a:t> platform </a:t>
            </a:r>
            <a:r>
              <a:rPr lang="tr-TR" sz="1800" dirty="0" err="1"/>
              <a:t>you</a:t>
            </a:r>
            <a:r>
              <a:rPr lang="tr-TR" sz="1800" dirty="0"/>
              <a:t> </a:t>
            </a:r>
            <a:r>
              <a:rPr lang="tr-TR" sz="1800" dirty="0" err="1"/>
              <a:t>shall</a:t>
            </a:r>
            <a:r>
              <a:rPr lang="tr-TR" sz="1800" dirty="0"/>
              <a:t> </a:t>
            </a:r>
            <a:r>
              <a:rPr lang="tr-TR" sz="1800" dirty="0" err="1"/>
              <a:t>follow</a:t>
            </a:r>
            <a:r>
              <a:rPr lang="tr-TR" sz="1800" dirty="0"/>
              <a:t> </a:t>
            </a:r>
            <a:r>
              <a:rPr lang="tr-TR" sz="1800" dirty="0" err="1"/>
              <a:t>the</a:t>
            </a:r>
            <a:r>
              <a:rPr lang="tr-TR" sz="1800" dirty="0"/>
              <a:t> </a:t>
            </a:r>
            <a:r>
              <a:rPr lang="tr-TR" sz="1800" dirty="0" err="1"/>
              <a:t>lessons</a:t>
            </a:r>
            <a:r>
              <a:rPr lang="tr-TR" sz="1800" dirty="0"/>
              <a:t>.</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a:t>As </a:t>
            </a:r>
            <a:r>
              <a:rPr lang="tr-TR" sz="1800" dirty="0" err="1"/>
              <a:t>you</a:t>
            </a:r>
            <a:r>
              <a:rPr lang="tr-TR" sz="1800" dirty="0"/>
              <a:t> </a:t>
            </a:r>
            <a:r>
              <a:rPr lang="tr-TR" sz="1800" dirty="0" err="1"/>
              <a:t>most</a:t>
            </a:r>
            <a:r>
              <a:rPr lang="tr-TR" sz="1800" dirty="0"/>
              <a:t> </a:t>
            </a:r>
            <a:r>
              <a:rPr lang="tr-TR" sz="1800" dirty="0" err="1"/>
              <a:t>probably</a:t>
            </a:r>
            <a:r>
              <a:rPr lang="tr-TR" sz="1800" dirty="0"/>
              <a:t> </a:t>
            </a:r>
            <a:r>
              <a:rPr lang="tr-TR" sz="1800" dirty="0" err="1"/>
              <a:t>aware</a:t>
            </a:r>
            <a:r>
              <a:rPr lang="tr-TR" sz="1800" dirty="0"/>
              <a:t> </a:t>
            </a:r>
            <a:r>
              <a:rPr lang="tr-TR" sz="1800" dirty="0" err="1"/>
              <a:t>that</a:t>
            </a:r>
            <a:r>
              <a:rPr lang="tr-TR" sz="1800" dirty="0"/>
              <a:t> </a:t>
            </a:r>
            <a:r>
              <a:rPr lang="tr-TR" sz="1800" dirty="0" err="1"/>
              <a:t>there</a:t>
            </a:r>
            <a:r>
              <a:rPr lang="tr-TR" sz="1800" dirty="0"/>
              <a:t> </a:t>
            </a:r>
            <a:r>
              <a:rPr lang="tr-TR" sz="1800" dirty="0" err="1"/>
              <a:t>are</a:t>
            </a:r>
            <a:r>
              <a:rPr lang="tr-TR" sz="1800" dirty="0"/>
              <a:t> </a:t>
            </a:r>
            <a:r>
              <a:rPr lang="tr-TR" sz="1800" dirty="0" err="1"/>
              <a:t>many</a:t>
            </a:r>
            <a:r>
              <a:rPr lang="tr-TR" sz="1800" dirty="0"/>
              <a:t> </a:t>
            </a:r>
            <a:r>
              <a:rPr lang="tr-TR" sz="1800" dirty="0" err="1"/>
              <a:t>different</a:t>
            </a:r>
            <a:r>
              <a:rPr lang="tr-TR" sz="1800" dirty="0"/>
              <a:t> </a:t>
            </a:r>
            <a:r>
              <a:rPr lang="tr-TR" sz="1800" dirty="0" err="1"/>
              <a:t>alternatives</a:t>
            </a:r>
            <a:r>
              <a:rPr lang="tr-TR" sz="1800" dirty="0"/>
              <a:t> </a:t>
            </a:r>
            <a:r>
              <a:rPr lang="tr-TR" sz="1800" dirty="0" err="1"/>
              <a:t>for</a:t>
            </a:r>
            <a:r>
              <a:rPr lang="tr-TR" sz="1800" dirty="0"/>
              <a:t> </a:t>
            </a:r>
            <a:r>
              <a:rPr lang="tr-TR" sz="1800" dirty="0" err="1"/>
              <a:t>using</a:t>
            </a:r>
            <a:r>
              <a:rPr lang="tr-TR" sz="1800" dirty="0"/>
              <a:t> Linux </a:t>
            </a:r>
            <a:r>
              <a:rPr lang="tr-TR" sz="1800" dirty="0" err="1"/>
              <a:t>directly</a:t>
            </a:r>
            <a:r>
              <a:rPr lang="tr-TR" sz="1800" dirty="0"/>
              <a:t> </a:t>
            </a:r>
            <a:r>
              <a:rPr lang="tr-TR" sz="1800" dirty="0" err="1"/>
              <a:t>or</a:t>
            </a:r>
            <a:r>
              <a:rPr lang="tr-TR" sz="1800" dirty="0"/>
              <a:t> </a:t>
            </a:r>
            <a:r>
              <a:rPr lang="tr-TR" sz="1800" dirty="0" err="1"/>
              <a:t>indirectly</a:t>
            </a:r>
            <a:r>
              <a:rPr lang="tr-TR" sz="1800" dirty="0"/>
              <a:t>. </a:t>
            </a:r>
            <a:r>
              <a:rPr lang="tr-TR" sz="1800" dirty="0" err="1"/>
              <a:t>So</a:t>
            </a:r>
            <a:r>
              <a:rPr lang="tr-TR" sz="1800" dirty="0"/>
              <a:t> </a:t>
            </a:r>
            <a:r>
              <a:rPr lang="tr-TR" sz="1800" dirty="0" err="1"/>
              <a:t>guys</a:t>
            </a:r>
            <a:r>
              <a:rPr lang="tr-TR" sz="1800" dirty="0"/>
              <a:t>, I </a:t>
            </a:r>
            <a:r>
              <a:rPr lang="tr-TR" sz="1800" dirty="0" err="1"/>
              <a:t>will</a:t>
            </a:r>
            <a:r>
              <a:rPr lang="tr-TR" sz="1800" dirty="0"/>
              <a:t> </a:t>
            </a:r>
            <a:r>
              <a:rPr lang="tr-TR" sz="1800" dirty="0" err="1"/>
              <a:t>provide</a:t>
            </a:r>
            <a:r>
              <a:rPr lang="tr-TR" sz="1800" dirty="0"/>
              <a:t> a </a:t>
            </a:r>
            <a:r>
              <a:rPr lang="tr-TR" sz="1800" dirty="0" err="1"/>
              <a:t>few</a:t>
            </a:r>
            <a:r>
              <a:rPr lang="tr-TR" sz="1800" dirty="0"/>
              <a:t> of </a:t>
            </a:r>
            <a:r>
              <a:rPr lang="tr-TR" sz="1800" dirty="0" err="1"/>
              <a:t>the</a:t>
            </a:r>
            <a:r>
              <a:rPr lang="tr-TR" sz="1800" dirty="0"/>
              <a:t> </a:t>
            </a:r>
            <a:r>
              <a:rPr lang="tr-TR" sz="1800" dirty="0" err="1"/>
              <a:t>alternatives</a:t>
            </a:r>
            <a:r>
              <a:rPr lang="tr-TR" sz="1800" dirty="0"/>
              <a:t> in </a:t>
            </a:r>
            <a:r>
              <a:rPr lang="tr-TR" sz="1800" dirty="0" err="1"/>
              <a:t>the</a:t>
            </a:r>
            <a:r>
              <a:rPr lang="tr-TR" sz="1800" dirty="0"/>
              <a:t> </a:t>
            </a:r>
            <a:r>
              <a:rPr lang="tr-TR" sz="1800" dirty="0" err="1"/>
              <a:t>following</a:t>
            </a:r>
            <a:r>
              <a:rPr lang="tr-TR" sz="1800" dirty="0"/>
              <a:t> </a:t>
            </a:r>
            <a:r>
              <a:rPr lang="tr-TR" sz="1800" dirty="0" err="1"/>
              <a:t>slides</a:t>
            </a:r>
            <a:r>
              <a:rPr lang="tr-TR" sz="1800" dirty="0"/>
              <a:t>, but I </a:t>
            </a:r>
            <a:r>
              <a:rPr lang="tr-TR" sz="1800" dirty="0" err="1"/>
              <a:t>will</a:t>
            </a:r>
            <a:r>
              <a:rPr lang="tr-TR" sz="1800" dirty="0"/>
              <a:t> not </a:t>
            </a:r>
            <a:r>
              <a:rPr lang="tr-TR" sz="1800" dirty="0" err="1"/>
              <a:t>install</a:t>
            </a:r>
            <a:r>
              <a:rPr lang="tr-TR" sz="1800" dirty="0"/>
              <a:t> </a:t>
            </a:r>
            <a:r>
              <a:rPr lang="tr-TR" sz="1800" dirty="0" err="1"/>
              <a:t>any</a:t>
            </a:r>
            <a:r>
              <a:rPr lang="tr-TR" sz="1800" dirty="0"/>
              <a:t> of </a:t>
            </a:r>
            <a:r>
              <a:rPr lang="tr-TR" sz="1800" dirty="0" err="1"/>
              <a:t>them</a:t>
            </a:r>
            <a:r>
              <a:rPr lang="tr-TR" sz="1800" dirty="0"/>
              <a:t> </a:t>
            </a:r>
            <a:r>
              <a:rPr lang="tr-TR" sz="1800" dirty="0" err="1"/>
              <a:t>during</a:t>
            </a:r>
            <a:r>
              <a:rPr lang="tr-TR" sz="1800" dirty="0"/>
              <a:t> </a:t>
            </a:r>
            <a:r>
              <a:rPr lang="tr-TR" sz="1800" dirty="0" err="1"/>
              <a:t>our</a:t>
            </a:r>
            <a:r>
              <a:rPr lang="tr-TR" sz="1800" dirty="0"/>
              <a:t> </a:t>
            </a:r>
            <a:r>
              <a:rPr lang="tr-TR" sz="1800" dirty="0" err="1"/>
              <a:t>lessons</a:t>
            </a:r>
            <a:r>
              <a:rPr lang="tr-TR" sz="1800" dirty="0"/>
              <a:t>.</a:t>
            </a:r>
            <a:endParaRPr sz="18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18ef67ea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a18ef67eac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a:t>Here </a:t>
            </a:r>
            <a:r>
              <a:rPr lang="tr-TR" sz="1800" dirty="0" err="1"/>
              <a:t>are</a:t>
            </a:r>
            <a:r>
              <a:rPr lang="tr-TR" sz="1800" dirty="0"/>
              <a:t> </a:t>
            </a:r>
            <a:r>
              <a:rPr lang="tr-TR" sz="1800" dirty="0" err="1"/>
              <a:t>the</a:t>
            </a:r>
            <a:r>
              <a:rPr lang="tr-TR" sz="1800" dirty="0"/>
              <a:t> </a:t>
            </a:r>
            <a:r>
              <a:rPr lang="tr-TR" sz="1800" dirty="0" err="1"/>
              <a:t>topics</a:t>
            </a:r>
            <a:r>
              <a:rPr lang="tr-TR" sz="1800" dirty="0"/>
              <a:t> </a:t>
            </a:r>
            <a:r>
              <a:rPr lang="tr-TR" sz="1800" dirty="0" err="1"/>
              <a:t>we</a:t>
            </a:r>
            <a:r>
              <a:rPr lang="tr-TR" sz="1800" dirty="0"/>
              <a:t> </a:t>
            </a:r>
            <a:r>
              <a:rPr lang="tr-TR" sz="1800" dirty="0" err="1"/>
              <a:t>will</a:t>
            </a:r>
            <a:r>
              <a:rPr lang="tr-TR" sz="1800" dirty="0"/>
              <a:t> </a:t>
            </a:r>
            <a:r>
              <a:rPr lang="tr-TR" sz="1800" dirty="0" err="1"/>
              <a:t>cover</a:t>
            </a:r>
            <a:r>
              <a:rPr lang="tr-TR" sz="1800" dirty="0"/>
              <a:t> </a:t>
            </a:r>
            <a:r>
              <a:rPr lang="tr-TR" sz="1800" dirty="0" err="1"/>
              <a:t>today</a:t>
            </a:r>
            <a:r>
              <a:rPr lang="tr-TR" sz="1800" dirty="0"/>
              <a:t>. I </a:t>
            </a:r>
            <a:r>
              <a:rPr lang="tr-TR" sz="1800" dirty="0" err="1"/>
              <a:t>will</a:t>
            </a:r>
            <a:r>
              <a:rPr lang="tr-TR" sz="1800" dirty="0"/>
              <a:t> </a:t>
            </a:r>
            <a:r>
              <a:rPr lang="tr-TR" sz="1800" dirty="0" err="1"/>
              <a:t>shortly</a:t>
            </a:r>
            <a:r>
              <a:rPr lang="tr-TR" sz="1800" dirty="0"/>
              <a:t> </a:t>
            </a:r>
            <a:r>
              <a:rPr lang="tr-TR" sz="1800" dirty="0" err="1"/>
              <a:t>answer</a:t>
            </a:r>
            <a:r>
              <a:rPr lang="tr-TR" sz="1800" dirty="0"/>
              <a:t> </a:t>
            </a:r>
            <a:r>
              <a:rPr lang="tr-TR" sz="1800" dirty="0" err="1"/>
              <a:t>the</a:t>
            </a:r>
            <a:r>
              <a:rPr lang="tr-TR" sz="1800" dirty="0"/>
              <a:t> </a:t>
            </a:r>
            <a:r>
              <a:rPr lang="tr-TR" sz="1800" dirty="0" err="1"/>
              <a:t>questions</a:t>
            </a:r>
            <a:r>
              <a:rPr lang="tr-TR" sz="1800" dirty="0"/>
              <a:t>: </a:t>
            </a:r>
            <a:r>
              <a:rPr lang="tr-TR" sz="1800" dirty="0" err="1"/>
              <a:t>Why</a:t>
            </a:r>
            <a:r>
              <a:rPr lang="tr-TR" sz="1800" dirty="0"/>
              <a:t>, </a:t>
            </a:r>
            <a:r>
              <a:rPr lang="tr-TR" sz="1800" dirty="0" err="1"/>
              <a:t>where</a:t>
            </a:r>
            <a:r>
              <a:rPr lang="tr-TR" sz="1800" dirty="0"/>
              <a:t> </a:t>
            </a:r>
            <a:r>
              <a:rPr lang="tr-TR" sz="1800" dirty="0" err="1"/>
              <a:t>and</a:t>
            </a:r>
            <a:r>
              <a:rPr lang="tr-TR" sz="1800" dirty="0"/>
              <a:t> </a:t>
            </a:r>
            <a:r>
              <a:rPr lang="tr-TR" sz="1800" dirty="0" err="1"/>
              <a:t>when</a:t>
            </a:r>
            <a:r>
              <a:rPr lang="tr-TR" sz="1800" dirty="0"/>
              <a:t> Linux.</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err="1"/>
              <a:t>Then</a:t>
            </a:r>
            <a:r>
              <a:rPr lang="tr-TR" sz="1800" dirty="0"/>
              <a:t>, I </a:t>
            </a:r>
            <a:r>
              <a:rPr lang="tr-TR" sz="1800" dirty="0" err="1"/>
              <a:t>will</a:t>
            </a:r>
            <a:r>
              <a:rPr lang="tr-TR" sz="1800" dirty="0"/>
              <a:t> </a:t>
            </a:r>
            <a:r>
              <a:rPr lang="tr-TR" sz="1800" dirty="0" err="1"/>
              <a:t>explain</a:t>
            </a:r>
            <a:r>
              <a:rPr lang="tr-TR" sz="1800" dirty="0"/>
              <a:t> </a:t>
            </a:r>
            <a:r>
              <a:rPr lang="tr-TR" sz="1800" dirty="0" err="1"/>
              <a:t>the</a:t>
            </a:r>
            <a:r>
              <a:rPr lang="tr-TR" sz="1800" dirty="0"/>
              <a:t> </a:t>
            </a:r>
            <a:r>
              <a:rPr lang="tr-TR" sz="1800" dirty="0" err="1"/>
              <a:t>evolution</a:t>
            </a:r>
            <a:r>
              <a:rPr lang="tr-TR" sz="1800" dirty="0"/>
              <a:t> of Linux. </a:t>
            </a:r>
            <a:r>
              <a:rPr lang="tr-TR" sz="1800" dirty="0" err="1"/>
              <a:t>And</a:t>
            </a:r>
            <a:r>
              <a:rPr lang="tr-TR" sz="1800" dirty="0"/>
              <a:t> </a:t>
            </a:r>
            <a:r>
              <a:rPr lang="tr-TR" sz="1800" dirty="0" err="1"/>
              <a:t>address</a:t>
            </a:r>
            <a:r>
              <a:rPr lang="tr-TR" sz="1800" dirty="0"/>
              <a:t> </a:t>
            </a:r>
            <a:r>
              <a:rPr lang="tr-TR" sz="1800" dirty="0" err="1"/>
              <a:t>open</a:t>
            </a:r>
            <a:r>
              <a:rPr lang="tr-TR" sz="1800" dirty="0"/>
              <a:t> </a:t>
            </a:r>
            <a:r>
              <a:rPr lang="tr-TR" sz="1800" dirty="0" err="1"/>
              <a:t>source</a:t>
            </a:r>
            <a:r>
              <a:rPr lang="tr-TR" sz="1800" dirty="0"/>
              <a:t> </a:t>
            </a:r>
            <a:r>
              <a:rPr lang="tr-TR" sz="1800" dirty="0" err="1"/>
              <a:t>applications</a:t>
            </a:r>
            <a:r>
              <a:rPr lang="tr-TR" sz="1800" dirty="0"/>
              <a:t>. </a:t>
            </a:r>
            <a:r>
              <a:rPr lang="tr-TR" sz="1800" dirty="0" err="1"/>
              <a:t>Afterwards</a:t>
            </a:r>
            <a:r>
              <a:rPr lang="tr-TR" sz="1800" dirty="0"/>
              <a:t> I </a:t>
            </a:r>
            <a:r>
              <a:rPr lang="tr-TR" sz="1800" dirty="0" err="1"/>
              <a:t>will</a:t>
            </a:r>
            <a:r>
              <a:rPr lang="tr-TR" sz="1800" dirty="0"/>
              <a:t> </a:t>
            </a:r>
            <a:r>
              <a:rPr lang="tr-TR" sz="1800" dirty="0" err="1"/>
              <a:t>mention</a:t>
            </a:r>
            <a:r>
              <a:rPr lang="tr-TR" sz="1800" dirty="0"/>
              <a:t> </a:t>
            </a:r>
            <a:r>
              <a:rPr lang="tr-TR" sz="1800" dirty="0" err="1"/>
              <a:t>open</a:t>
            </a:r>
            <a:r>
              <a:rPr lang="tr-TR" sz="1800" dirty="0"/>
              <a:t> </a:t>
            </a:r>
            <a:r>
              <a:rPr lang="tr-TR" sz="1800" dirty="0" err="1"/>
              <a:t>source</a:t>
            </a:r>
            <a:r>
              <a:rPr lang="tr-TR" sz="1800" dirty="0"/>
              <a:t> software </a:t>
            </a:r>
            <a:r>
              <a:rPr lang="tr-TR" sz="1800" dirty="0" err="1"/>
              <a:t>and</a:t>
            </a:r>
            <a:r>
              <a:rPr lang="tr-TR" sz="1800" dirty="0"/>
              <a:t> </a:t>
            </a:r>
            <a:r>
              <a:rPr lang="tr-TR" sz="1800" dirty="0" err="1"/>
              <a:t>licensing</a:t>
            </a:r>
            <a:r>
              <a:rPr lang="tr-TR" sz="1800" dirty="0"/>
              <a:t> </a:t>
            </a:r>
            <a:r>
              <a:rPr lang="tr-TR" sz="1800" dirty="0" err="1"/>
              <a:t>and</a:t>
            </a:r>
            <a:r>
              <a:rPr lang="tr-TR" sz="1800" dirty="0"/>
              <a:t> talk </a:t>
            </a:r>
            <a:r>
              <a:rPr lang="tr-TR" sz="1800" dirty="0" err="1"/>
              <a:t>about</a:t>
            </a:r>
            <a:r>
              <a:rPr lang="tr-TR" sz="1800" dirty="0"/>
              <a:t> </a:t>
            </a:r>
            <a:r>
              <a:rPr lang="tr-TR" sz="1800" dirty="0" err="1"/>
              <a:t>Free</a:t>
            </a:r>
            <a:r>
              <a:rPr lang="tr-TR" sz="1800" dirty="0"/>
              <a:t> Software Foundation </a:t>
            </a:r>
            <a:r>
              <a:rPr lang="tr-TR" sz="1800" dirty="0" err="1"/>
              <a:t>and</a:t>
            </a:r>
            <a:r>
              <a:rPr lang="tr-TR" sz="1800" dirty="0"/>
              <a:t> Open Software </a:t>
            </a:r>
            <a:r>
              <a:rPr lang="tr-TR" sz="1800" dirty="0" err="1"/>
              <a:t>Initiative</a:t>
            </a:r>
            <a:r>
              <a:rPr lang="tr-TR" sz="1800" dirty="0"/>
              <a:t>. </a:t>
            </a:r>
            <a:r>
              <a:rPr lang="tr-TR" sz="1800" dirty="0" err="1"/>
              <a:t>Lastly</a:t>
            </a:r>
            <a:r>
              <a:rPr lang="tr-TR" sz="1800" dirty="0"/>
              <a:t>, I </a:t>
            </a:r>
            <a:r>
              <a:rPr lang="tr-TR" sz="1800" dirty="0" err="1"/>
              <a:t>will</a:t>
            </a:r>
            <a:r>
              <a:rPr lang="tr-TR" sz="1800" dirty="0"/>
              <a:t> </a:t>
            </a:r>
            <a:r>
              <a:rPr lang="tr-TR" sz="1800" dirty="0" err="1"/>
              <a:t>explain</a:t>
            </a:r>
            <a:r>
              <a:rPr lang="tr-TR" sz="1800" dirty="0"/>
              <a:t> how can </a:t>
            </a:r>
            <a:r>
              <a:rPr lang="tr-TR" sz="1800" dirty="0" err="1"/>
              <a:t>we</a:t>
            </a:r>
            <a:r>
              <a:rPr lang="tr-TR" sz="1800" dirty="0"/>
              <a:t> </a:t>
            </a:r>
            <a:r>
              <a:rPr lang="tr-TR" sz="1800" dirty="0" err="1"/>
              <a:t>use</a:t>
            </a:r>
            <a:r>
              <a:rPr lang="tr-TR" sz="1800" dirty="0"/>
              <a:t> Linux on </a:t>
            </a:r>
            <a:r>
              <a:rPr lang="tr-TR" sz="1800" dirty="0" err="1"/>
              <a:t>different</a:t>
            </a:r>
            <a:r>
              <a:rPr lang="tr-TR" sz="1800" dirty="0"/>
              <a:t> </a:t>
            </a:r>
            <a:r>
              <a:rPr lang="tr-TR" sz="1800" dirty="0" err="1"/>
              <a:t>platforms</a:t>
            </a:r>
            <a:r>
              <a:rPr lang="tr-TR" sz="1800" dirty="0"/>
              <a:t>.</a:t>
            </a:r>
            <a:endParaRPr sz="18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80ca94c00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80ca94c00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err="1"/>
              <a:t>The</a:t>
            </a:r>
            <a:r>
              <a:rPr lang="tr-TR" sz="1800" dirty="0"/>
              <a:t> </a:t>
            </a:r>
            <a:r>
              <a:rPr lang="tr-TR" sz="1800" dirty="0" err="1"/>
              <a:t>best</a:t>
            </a:r>
            <a:r>
              <a:rPr lang="tr-TR" sz="1800" dirty="0"/>
              <a:t> </a:t>
            </a:r>
            <a:r>
              <a:rPr lang="tr-TR" sz="1800" dirty="0" err="1"/>
              <a:t>way</a:t>
            </a:r>
            <a:r>
              <a:rPr lang="tr-TR" sz="1800" dirty="0"/>
              <a:t> </a:t>
            </a:r>
            <a:r>
              <a:rPr lang="tr-TR" sz="1800" dirty="0" err="1"/>
              <a:t>for</a:t>
            </a:r>
            <a:r>
              <a:rPr lang="tr-TR" sz="1800" dirty="0"/>
              <a:t> </a:t>
            </a:r>
            <a:r>
              <a:rPr lang="tr-TR" sz="1800" dirty="0" err="1"/>
              <a:t>learning</a:t>
            </a:r>
            <a:r>
              <a:rPr lang="tr-TR" sz="1800" dirty="0"/>
              <a:t> Linux is </a:t>
            </a:r>
            <a:r>
              <a:rPr lang="tr-TR" sz="1800" dirty="0" err="1"/>
              <a:t>using</a:t>
            </a:r>
            <a:r>
              <a:rPr lang="tr-TR" sz="1800" dirty="0"/>
              <a:t> it. I </a:t>
            </a:r>
            <a:r>
              <a:rPr lang="tr-TR" sz="1800" dirty="0" err="1"/>
              <a:t>mean</a:t>
            </a:r>
            <a:r>
              <a:rPr lang="tr-TR" sz="1800" dirty="0"/>
              <a:t> </a:t>
            </a:r>
            <a:r>
              <a:rPr lang="tr-TR" sz="1800" dirty="0" err="1"/>
              <a:t>using</a:t>
            </a:r>
            <a:r>
              <a:rPr lang="tr-TR" sz="1800" dirty="0"/>
              <a:t> a </a:t>
            </a:r>
            <a:r>
              <a:rPr lang="tr-TR" sz="1800" dirty="0" err="1"/>
              <a:t>distro</a:t>
            </a:r>
            <a:r>
              <a:rPr lang="tr-TR" sz="1800" dirty="0"/>
              <a:t> as </a:t>
            </a:r>
            <a:r>
              <a:rPr lang="tr-TR" sz="1800" dirty="0" err="1"/>
              <a:t>your</a:t>
            </a:r>
            <a:r>
              <a:rPr lang="tr-TR" sz="1800" dirty="0"/>
              <a:t> </a:t>
            </a:r>
            <a:r>
              <a:rPr lang="tr-TR" sz="1800" dirty="0" err="1"/>
              <a:t>primary</a:t>
            </a:r>
            <a:r>
              <a:rPr lang="tr-TR" sz="1800" dirty="0"/>
              <a:t> OS, </a:t>
            </a:r>
            <a:r>
              <a:rPr lang="tr-TR" sz="1800" dirty="0" err="1"/>
              <a:t>directly</a:t>
            </a:r>
            <a:r>
              <a:rPr lang="tr-TR" sz="1800" dirty="0"/>
              <a:t>. </a:t>
            </a:r>
            <a:r>
              <a:rPr lang="tr-TR" sz="1800" dirty="0" err="1"/>
              <a:t>However</a:t>
            </a:r>
            <a:r>
              <a:rPr lang="tr-TR" sz="1800" dirty="0"/>
              <a:t>, </a:t>
            </a:r>
            <a:r>
              <a:rPr lang="tr-TR" sz="1800" dirty="0" err="1"/>
              <a:t>this</a:t>
            </a:r>
            <a:r>
              <a:rPr lang="tr-TR" sz="1800" dirty="0"/>
              <a:t> is not </a:t>
            </a:r>
            <a:r>
              <a:rPr lang="tr-TR" sz="1800" dirty="0" err="1"/>
              <a:t>possible</a:t>
            </a:r>
            <a:r>
              <a:rPr lang="tr-TR" sz="1800" dirty="0"/>
              <a:t> </a:t>
            </a:r>
            <a:r>
              <a:rPr lang="tr-TR" sz="1800" dirty="0" err="1"/>
              <a:t>for</a:t>
            </a:r>
            <a:r>
              <a:rPr lang="tr-TR" sz="1800" dirty="0"/>
              <a:t> </a:t>
            </a:r>
            <a:r>
              <a:rPr lang="tr-TR" sz="1800" dirty="0" err="1"/>
              <a:t>most</a:t>
            </a:r>
            <a:r>
              <a:rPr lang="tr-TR" sz="1800" dirty="0"/>
              <a:t> </a:t>
            </a:r>
            <a:r>
              <a:rPr lang="tr-TR" sz="1800" dirty="0" err="1"/>
              <a:t>cases</a:t>
            </a:r>
            <a:r>
              <a:rPr lang="tr-TR" sz="1800" dirty="0"/>
              <a:t>. </a:t>
            </a:r>
            <a:r>
              <a:rPr lang="tr-TR" sz="1800" dirty="0" err="1"/>
              <a:t>And</a:t>
            </a:r>
            <a:r>
              <a:rPr lang="tr-TR" sz="1800" dirty="0"/>
              <a:t> here </a:t>
            </a:r>
            <a:r>
              <a:rPr lang="tr-TR" sz="1800" dirty="0" err="1"/>
              <a:t>are</a:t>
            </a:r>
            <a:r>
              <a:rPr lang="tr-TR" sz="1800" dirty="0"/>
              <a:t> </a:t>
            </a:r>
            <a:r>
              <a:rPr lang="tr-TR" sz="1800" dirty="0" err="1"/>
              <a:t>the</a:t>
            </a:r>
            <a:r>
              <a:rPr lang="tr-TR" sz="1800" dirty="0"/>
              <a:t> </a:t>
            </a:r>
            <a:r>
              <a:rPr lang="tr-TR" sz="1800" dirty="0" err="1"/>
              <a:t>other</a:t>
            </a:r>
            <a:r>
              <a:rPr lang="tr-TR" sz="1800" dirty="0"/>
              <a:t> </a:t>
            </a:r>
            <a:r>
              <a:rPr lang="tr-TR" sz="1800" dirty="0" err="1"/>
              <a:t>alternatives</a:t>
            </a:r>
            <a:r>
              <a:rPr lang="tr-TR" sz="1800" dirty="0"/>
              <a:t> </a:t>
            </a:r>
            <a:r>
              <a:rPr lang="tr-TR" sz="1800" dirty="0" err="1"/>
              <a:t>that</a:t>
            </a:r>
            <a:r>
              <a:rPr lang="tr-TR" sz="1800" dirty="0"/>
              <a:t> </a:t>
            </a:r>
            <a:r>
              <a:rPr lang="tr-TR" sz="1800" dirty="0" err="1"/>
              <a:t>you</a:t>
            </a:r>
            <a:r>
              <a:rPr lang="tr-TR" sz="1800" dirty="0"/>
              <a:t> can </a:t>
            </a:r>
            <a:r>
              <a:rPr lang="tr-TR" sz="1800" dirty="0" err="1"/>
              <a:t>follow</a:t>
            </a:r>
            <a:r>
              <a:rPr lang="tr-TR" sz="1800" dirty="0"/>
              <a:t> </a:t>
            </a:r>
            <a:r>
              <a:rPr lang="tr-TR" sz="1800" dirty="0" err="1"/>
              <a:t>our</a:t>
            </a:r>
            <a:r>
              <a:rPr lang="tr-TR" sz="1800" dirty="0"/>
              <a:t> </a:t>
            </a:r>
            <a:r>
              <a:rPr lang="tr-TR" sz="1800" dirty="0" err="1"/>
              <a:t>lessons</a:t>
            </a:r>
            <a:r>
              <a:rPr lang="tr-TR" sz="1800" dirty="0"/>
              <a:t>. </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a:t>I </a:t>
            </a:r>
            <a:r>
              <a:rPr lang="tr-TR" sz="1800" dirty="0" err="1"/>
              <a:t>think</a:t>
            </a:r>
            <a:r>
              <a:rPr lang="tr-TR" sz="1800" dirty="0"/>
              <a:t> </a:t>
            </a:r>
            <a:r>
              <a:rPr lang="tr-TR" sz="1800" dirty="0" err="1"/>
              <a:t>most</a:t>
            </a:r>
            <a:r>
              <a:rPr lang="tr-TR" sz="1800" dirty="0"/>
              <a:t> of </a:t>
            </a:r>
            <a:r>
              <a:rPr lang="tr-TR" sz="1800" dirty="0" err="1"/>
              <a:t>you</a:t>
            </a:r>
            <a:r>
              <a:rPr lang="tr-TR" sz="1800" dirty="0"/>
              <a:t> MS Windows </a:t>
            </a:r>
            <a:r>
              <a:rPr lang="tr-TR" sz="1800" dirty="0" err="1"/>
              <a:t>or</a:t>
            </a:r>
            <a:r>
              <a:rPr lang="tr-TR" sz="1800" dirty="0"/>
              <a:t>, Apple MacOS </a:t>
            </a:r>
            <a:r>
              <a:rPr lang="tr-TR" sz="1800" dirty="0" err="1"/>
              <a:t>users</a:t>
            </a:r>
            <a:r>
              <a:rPr lang="tr-TR" sz="1800" dirty="0"/>
              <a:t>. </a:t>
            </a:r>
            <a:r>
              <a:rPr lang="tr-TR" sz="1800" dirty="0" err="1"/>
              <a:t>This</a:t>
            </a:r>
            <a:r>
              <a:rPr lang="tr-TR" sz="1800" dirty="0"/>
              <a:t> </a:t>
            </a:r>
            <a:r>
              <a:rPr lang="tr-TR" sz="1800" dirty="0" err="1"/>
              <a:t>will</a:t>
            </a:r>
            <a:r>
              <a:rPr lang="tr-TR" sz="1800" dirty="0"/>
              <a:t> be </a:t>
            </a:r>
            <a:r>
              <a:rPr lang="tr-TR" sz="1800" dirty="0" err="1"/>
              <a:t>the</a:t>
            </a:r>
            <a:r>
              <a:rPr lang="tr-TR" sz="1800" dirty="0"/>
              <a:t> </a:t>
            </a:r>
            <a:r>
              <a:rPr lang="tr-TR" sz="1800" dirty="0" err="1"/>
              <a:t>first</a:t>
            </a:r>
            <a:r>
              <a:rPr lang="tr-TR" sz="1800" dirty="0"/>
              <a:t> time </a:t>
            </a:r>
            <a:r>
              <a:rPr lang="tr-TR" sz="1800" dirty="0" err="1"/>
              <a:t>you</a:t>
            </a:r>
            <a:r>
              <a:rPr lang="tr-TR" sz="1800" dirty="0"/>
              <a:t> </a:t>
            </a:r>
            <a:r>
              <a:rPr lang="tr-TR" sz="1800" dirty="0" err="1"/>
              <a:t>are</a:t>
            </a:r>
            <a:r>
              <a:rPr lang="tr-TR" sz="1800" dirty="0"/>
              <a:t> </a:t>
            </a:r>
            <a:r>
              <a:rPr lang="tr-TR" sz="1800" dirty="0" err="1"/>
              <a:t>gonna</a:t>
            </a:r>
            <a:r>
              <a:rPr lang="tr-TR" sz="1800" dirty="0"/>
              <a:t> </a:t>
            </a:r>
            <a:r>
              <a:rPr lang="tr-TR" sz="1800" dirty="0" err="1"/>
              <a:t>use</a:t>
            </a:r>
            <a:r>
              <a:rPr lang="tr-TR" sz="1800" dirty="0"/>
              <a:t> terminal.</a:t>
            </a:r>
            <a:endParaRPr sz="18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a6ee0bdc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a6ee0bdc0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now I will show you couple of Linux emulators. First alternative is using our LMS. In LMS you can use “Try It” option. Though a limited version, it is sufficient for our learning purposes.</a:t>
            </a:r>
            <a:endParaRPr sz="1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9bcca61692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9bcca61692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err="1"/>
              <a:t>Another</a:t>
            </a:r>
            <a:r>
              <a:rPr lang="tr-TR" sz="1800" dirty="0"/>
              <a:t> </a:t>
            </a:r>
            <a:r>
              <a:rPr lang="tr-TR" sz="1800" dirty="0" err="1"/>
              <a:t>common</a:t>
            </a:r>
            <a:r>
              <a:rPr lang="tr-TR" sz="1800" dirty="0"/>
              <a:t> </a:t>
            </a:r>
            <a:r>
              <a:rPr lang="tr-TR" sz="1800" dirty="0" err="1"/>
              <a:t>way</a:t>
            </a:r>
            <a:r>
              <a:rPr lang="tr-TR" sz="1800" dirty="0"/>
              <a:t> </a:t>
            </a:r>
            <a:r>
              <a:rPr lang="tr-TR" sz="1800" dirty="0" err="1"/>
              <a:t>for</a:t>
            </a:r>
            <a:r>
              <a:rPr lang="tr-TR" sz="1800" dirty="0"/>
              <a:t> </a:t>
            </a:r>
            <a:r>
              <a:rPr lang="tr-TR" sz="1800" dirty="0" err="1"/>
              <a:t>using</a:t>
            </a:r>
            <a:r>
              <a:rPr lang="tr-TR" sz="1800" dirty="0"/>
              <a:t> Linux on Windows is “WSL” </a:t>
            </a:r>
            <a:r>
              <a:rPr lang="tr-TR" sz="1800" dirty="0" err="1"/>
              <a:t>which</a:t>
            </a:r>
            <a:r>
              <a:rPr lang="tr-TR" sz="1800" dirty="0"/>
              <a:t> </a:t>
            </a:r>
            <a:r>
              <a:rPr lang="tr-TR" sz="1800" dirty="0" err="1"/>
              <a:t>stands</a:t>
            </a:r>
            <a:r>
              <a:rPr lang="tr-TR" sz="1800" dirty="0"/>
              <a:t> </a:t>
            </a:r>
            <a:r>
              <a:rPr lang="tr-TR" sz="1800" dirty="0" err="1"/>
              <a:t>for</a:t>
            </a:r>
            <a:r>
              <a:rPr lang="tr-TR" sz="1800" dirty="0"/>
              <a:t> “Windows Subsystem </a:t>
            </a:r>
            <a:r>
              <a:rPr lang="tr-TR" sz="1800" dirty="0" err="1"/>
              <a:t>for</a:t>
            </a:r>
            <a:r>
              <a:rPr lang="tr-TR" sz="1800" dirty="0"/>
              <a:t> Linux”. </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err="1"/>
              <a:t>This</a:t>
            </a:r>
            <a:r>
              <a:rPr lang="tr-TR" sz="1800" dirty="0"/>
              <a:t> </a:t>
            </a:r>
            <a:r>
              <a:rPr lang="tr-TR" sz="1800" dirty="0" err="1"/>
              <a:t>alternative</a:t>
            </a:r>
            <a:r>
              <a:rPr lang="tr-TR" sz="1800" dirty="0"/>
              <a:t> has </a:t>
            </a:r>
            <a:r>
              <a:rPr lang="tr-TR" sz="1800" dirty="0" err="1"/>
              <a:t>almost</a:t>
            </a:r>
            <a:r>
              <a:rPr lang="tr-TR" sz="1800" dirty="0"/>
              <a:t> </a:t>
            </a:r>
            <a:r>
              <a:rPr lang="tr-TR" sz="1800" dirty="0" err="1"/>
              <a:t>all</a:t>
            </a:r>
            <a:r>
              <a:rPr lang="tr-TR" sz="1800" dirty="0"/>
              <a:t> </a:t>
            </a:r>
            <a:r>
              <a:rPr lang="tr-TR" sz="1800" dirty="0" err="1"/>
              <a:t>the</a:t>
            </a:r>
            <a:r>
              <a:rPr lang="tr-TR" sz="1800" dirty="0"/>
              <a:t> </a:t>
            </a:r>
            <a:r>
              <a:rPr lang="tr-TR" sz="1800" dirty="0" err="1"/>
              <a:t>capabilities</a:t>
            </a:r>
            <a:r>
              <a:rPr lang="tr-TR" sz="1800" dirty="0"/>
              <a:t> of a Linux </a:t>
            </a:r>
            <a:r>
              <a:rPr lang="tr-TR" sz="1800" dirty="0" err="1"/>
              <a:t>distro</a:t>
            </a:r>
            <a:r>
              <a:rPr lang="tr-TR" sz="1800" dirty="0"/>
              <a:t>. At </a:t>
            </a:r>
            <a:r>
              <a:rPr lang="tr-TR" sz="1800" dirty="0" err="1"/>
              <a:t>least</a:t>
            </a:r>
            <a:r>
              <a:rPr lang="tr-TR" sz="1800" dirty="0"/>
              <a:t> it is </a:t>
            </a:r>
            <a:r>
              <a:rPr lang="tr-TR" sz="1800" dirty="0" err="1"/>
              <a:t>more</a:t>
            </a:r>
            <a:r>
              <a:rPr lang="tr-TR" sz="1800" dirty="0"/>
              <a:t> </a:t>
            </a:r>
            <a:r>
              <a:rPr lang="tr-TR" sz="1800" dirty="0" err="1"/>
              <a:t>than</a:t>
            </a:r>
            <a:r>
              <a:rPr lang="tr-TR" sz="1800" dirty="0"/>
              <a:t> </a:t>
            </a:r>
            <a:r>
              <a:rPr lang="tr-TR" sz="1800" dirty="0" err="1"/>
              <a:t>enough</a:t>
            </a:r>
            <a:r>
              <a:rPr lang="tr-TR" sz="1800" dirty="0"/>
              <a:t> </a:t>
            </a:r>
            <a:r>
              <a:rPr lang="tr-TR" sz="1800" dirty="0" err="1"/>
              <a:t>for</a:t>
            </a:r>
            <a:r>
              <a:rPr lang="tr-TR" sz="1800" dirty="0"/>
              <a:t> </a:t>
            </a:r>
            <a:r>
              <a:rPr lang="tr-TR" sz="1800" dirty="0" err="1"/>
              <a:t>our</a:t>
            </a:r>
            <a:r>
              <a:rPr lang="tr-TR" sz="1800" dirty="0"/>
              <a:t> </a:t>
            </a:r>
            <a:r>
              <a:rPr lang="tr-TR" sz="1800" dirty="0" err="1"/>
              <a:t>purposes</a:t>
            </a:r>
            <a:r>
              <a:rPr lang="tr-TR" sz="1800" dirty="0"/>
              <a:t> in </a:t>
            </a:r>
            <a:r>
              <a:rPr lang="tr-TR" sz="1800" dirty="0" err="1"/>
              <a:t>this</a:t>
            </a:r>
            <a:r>
              <a:rPr lang="tr-TR" sz="1800" dirty="0"/>
              <a:t> </a:t>
            </a:r>
            <a:r>
              <a:rPr lang="tr-TR" sz="1800" dirty="0" err="1"/>
              <a:t>course</a:t>
            </a:r>
            <a:r>
              <a:rPr lang="tr-TR" sz="1800" dirty="0"/>
              <a:t>.</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e425004e0_2_2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7e425004e0_2_2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err="1"/>
              <a:t>Last</a:t>
            </a:r>
            <a:r>
              <a:rPr lang="tr-TR" sz="1800" dirty="0"/>
              <a:t>, but not </a:t>
            </a:r>
            <a:r>
              <a:rPr lang="tr-TR" sz="1800" dirty="0" err="1"/>
              <a:t>least</a:t>
            </a:r>
            <a:r>
              <a:rPr lang="tr-TR" sz="1800" dirty="0"/>
              <a:t>, </a:t>
            </a:r>
            <a:r>
              <a:rPr lang="tr-TR" sz="1800" dirty="0" err="1"/>
              <a:t>you</a:t>
            </a:r>
            <a:r>
              <a:rPr lang="tr-TR" sz="1800" dirty="0"/>
              <a:t> can </a:t>
            </a:r>
            <a:r>
              <a:rPr lang="tr-TR" sz="1800" dirty="0" err="1"/>
              <a:t>use</a:t>
            </a:r>
            <a:r>
              <a:rPr lang="tr-TR" sz="1800" dirty="0"/>
              <a:t> </a:t>
            </a:r>
            <a:r>
              <a:rPr lang="tr-TR" sz="1800" dirty="0" err="1"/>
              <a:t>virtual</a:t>
            </a:r>
            <a:r>
              <a:rPr lang="tr-TR" sz="1800" dirty="0"/>
              <a:t> </a:t>
            </a:r>
            <a:r>
              <a:rPr lang="tr-TR" sz="1800" dirty="0" err="1"/>
              <a:t>machines</a:t>
            </a:r>
            <a:r>
              <a:rPr lang="tr-TR" sz="1800" dirty="0"/>
              <a:t> on </a:t>
            </a:r>
            <a:r>
              <a:rPr lang="tr-TR" sz="1800" dirty="0" err="1"/>
              <a:t>your</a:t>
            </a:r>
            <a:r>
              <a:rPr lang="tr-TR" sz="1800" dirty="0"/>
              <a:t> MacOS </a:t>
            </a:r>
            <a:r>
              <a:rPr lang="tr-TR" sz="1800" dirty="0" err="1"/>
              <a:t>or</a:t>
            </a:r>
            <a:r>
              <a:rPr lang="tr-TR" sz="1800" dirty="0"/>
              <a:t> Windows </a:t>
            </a:r>
            <a:r>
              <a:rPr lang="tr-TR" sz="1800" dirty="0" err="1"/>
              <a:t>platforms</a:t>
            </a:r>
            <a:r>
              <a:rPr lang="tr-TR" sz="1800" dirty="0"/>
              <a:t>. </a:t>
            </a:r>
            <a:r>
              <a:rPr lang="tr-TR" sz="1800" dirty="0" err="1"/>
              <a:t>Though</a:t>
            </a:r>
            <a:r>
              <a:rPr lang="tr-TR" sz="1800" dirty="0"/>
              <a:t> I </a:t>
            </a:r>
            <a:r>
              <a:rPr lang="tr-TR" sz="1800" dirty="0" err="1"/>
              <a:t>have</a:t>
            </a:r>
            <a:r>
              <a:rPr lang="tr-TR" sz="1800" dirty="0"/>
              <a:t> </a:t>
            </a:r>
            <a:r>
              <a:rPr lang="tr-TR" sz="1800" dirty="0" err="1"/>
              <a:t>other</a:t>
            </a:r>
            <a:r>
              <a:rPr lang="tr-TR" sz="1800" dirty="0"/>
              <a:t> </a:t>
            </a:r>
            <a:r>
              <a:rPr lang="tr-TR" sz="1800" dirty="0" err="1"/>
              <a:t>alternatives</a:t>
            </a:r>
            <a:r>
              <a:rPr lang="tr-TR" sz="1800" dirty="0"/>
              <a:t>, I </a:t>
            </a:r>
            <a:r>
              <a:rPr lang="tr-TR" sz="1800" dirty="0" err="1"/>
              <a:t>will</a:t>
            </a:r>
            <a:r>
              <a:rPr lang="tr-TR" sz="1800" dirty="0"/>
              <a:t> </a:t>
            </a:r>
            <a:r>
              <a:rPr lang="tr-TR" sz="1800" dirty="0" err="1"/>
              <a:t>use</a:t>
            </a:r>
            <a:r>
              <a:rPr lang="tr-TR" sz="1800" dirty="0"/>
              <a:t> </a:t>
            </a:r>
            <a:r>
              <a:rPr lang="tr-TR" sz="1800" dirty="0" err="1"/>
              <a:t>VMware</a:t>
            </a:r>
            <a:r>
              <a:rPr lang="tr-TR" sz="1800" dirty="0"/>
              <a:t> Player on </a:t>
            </a:r>
            <a:r>
              <a:rPr lang="tr-TR" sz="1800" dirty="0" err="1"/>
              <a:t>my</a:t>
            </a:r>
            <a:r>
              <a:rPr lang="tr-TR" sz="1800" dirty="0"/>
              <a:t> Windows 10 </a:t>
            </a:r>
            <a:r>
              <a:rPr lang="tr-TR" sz="1800" dirty="0" err="1"/>
              <a:t>where</a:t>
            </a:r>
            <a:r>
              <a:rPr lang="tr-TR" sz="1800" dirty="0"/>
              <a:t> </a:t>
            </a:r>
            <a:r>
              <a:rPr lang="tr-TR" sz="1800" dirty="0" err="1"/>
              <a:t>I’ve</a:t>
            </a:r>
            <a:r>
              <a:rPr lang="tr-TR" sz="1800" dirty="0"/>
              <a:t> </a:t>
            </a:r>
            <a:r>
              <a:rPr lang="tr-TR" sz="1800" dirty="0" err="1"/>
              <a:t>already</a:t>
            </a:r>
            <a:r>
              <a:rPr lang="tr-TR" sz="1800" dirty="0"/>
              <a:t> </a:t>
            </a:r>
            <a:r>
              <a:rPr lang="tr-TR" sz="1800" dirty="0" err="1"/>
              <a:t>installed</a:t>
            </a:r>
            <a:r>
              <a:rPr lang="tr-TR" sz="1800" dirty="0"/>
              <a:t> Ubuntu </a:t>
            </a:r>
            <a:r>
              <a:rPr lang="tr-TR" sz="1800" dirty="0" err="1"/>
              <a:t>before</a:t>
            </a:r>
            <a:r>
              <a:rPr lang="tr-TR" sz="1800" dirty="0"/>
              <a:t>.</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err="1"/>
              <a:t>For</a:t>
            </a:r>
            <a:r>
              <a:rPr lang="tr-TR" sz="1800" dirty="0"/>
              <a:t> </a:t>
            </a:r>
            <a:r>
              <a:rPr lang="tr-TR" sz="1800" dirty="0" err="1"/>
              <a:t>this</a:t>
            </a:r>
            <a:r>
              <a:rPr lang="tr-TR" sz="1800" dirty="0"/>
              <a:t> </a:t>
            </a:r>
            <a:r>
              <a:rPr lang="tr-TR" sz="1800" dirty="0" err="1"/>
              <a:t>configuration</a:t>
            </a:r>
            <a:r>
              <a:rPr lang="tr-TR" sz="1800" dirty="0"/>
              <a:t>, </a:t>
            </a:r>
            <a:r>
              <a:rPr lang="tr-TR" sz="1800" dirty="0" err="1"/>
              <a:t>first</a:t>
            </a:r>
            <a:r>
              <a:rPr lang="tr-TR" sz="1800" dirty="0"/>
              <a:t> </a:t>
            </a:r>
            <a:r>
              <a:rPr lang="tr-TR" sz="1800" dirty="0" err="1"/>
              <a:t>you</a:t>
            </a:r>
            <a:r>
              <a:rPr lang="tr-TR" sz="1800" dirty="0"/>
              <a:t> </a:t>
            </a:r>
            <a:r>
              <a:rPr lang="tr-TR" sz="1800" dirty="0" err="1"/>
              <a:t>must</a:t>
            </a:r>
            <a:r>
              <a:rPr lang="tr-TR" sz="1800" dirty="0"/>
              <a:t> </a:t>
            </a:r>
            <a:r>
              <a:rPr lang="tr-TR" sz="1800" dirty="0" err="1"/>
              <a:t>install</a:t>
            </a:r>
            <a:r>
              <a:rPr lang="tr-TR" sz="1800" dirty="0"/>
              <a:t> Oracle </a:t>
            </a:r>
            <a:r>
              <a:rPr lang="tr-TR" sz="1800" dirty="0" err="1"/>
              <a:t>VirtualBox</a:t>
            </a:r>
            <a:r>
              <a:rPr lang="tr-TR" sz="1800" dirty="0"/>
              <a:t> </a:t>
            </a:r>
            <a:r>
              <a:rPr lang="tr-TR" sz="1800" dirty="0" err="1"/>
              <a:t>for</a:t>
            </a:r>
            <a:r>
              <a:rPr lang="tr-TR" sz="1800" dirty="0"/>
              <a:t> Windows </a:t>
            </a:r>
            <a:r>
              <a:rPr lang="tr-TR" sz="1800" dirty="0" err="1"/>
              <a:t>or</a:t>
            </a:r>
            <a:r>
              <a:rPr lang="tr-TR" sz="1800" dirty="0"/>
              <a:t> MacOS </a:t>
            </a:r>
            <a:r>
              <a:rPr lang="tr-TR" sz="1800" dirty="0" err="1"/>
              <a:t>or</a:t>
            </a:r>
            <a:r>
              <a:rPr lang="tr-TR" sz="1800" dirty="0"/>
              <a:t> </a:t>
            </a:r>
            <a:r>
              <a:rPr lang="tr-TR" sz="1800" dirty="0" err="1"/>
              <a:t>VMware</a:t>
            </a:r>
            <a:r>
              <a:rPr lang="tr-TR" sz="1800" dirty="0"/>
              <a:t> </a:t>
            </a:r>
            <a:r>
              <a:rPr lang="tr-TR" sz="1800" dirty="0" err="1"/>
              <a:t>for</a:t>
            </a:r>
            <a:r>
              <a:rPr lang="tr-TR" sz="1800" dirty="0"/>
              <a:t> Windows. I </a:t>
            </a:r>
            <a:r>
              <a:rPr lang="tr-TR" sz="1800" dirty="0" err="1"/>
              <a:t>have</a:t>
            </a:r>
            <a:r>
              <a:rPr lang="tr-TR" sz="1800" dirty="0"/>
              <a:t> </a:t>
            </a:r>
            <a:r>
              <a:rPr lang="tr-TR" sz="1800" dirty="0" err="1"/>
              <a:t>both</a:t>
            </a:r>
            <a:r>
              <a:rPr lang="tr-TR" sz="1800" dirty="0"/>
              <a:t>. But, </a:t>
            </a:r>
            <a:r>
              <a:rPr lang="tr-TR" sz="1800" dirty="0" err="1"/>
              <a:t>because</a:t>
            </a:r>
            <a:r>
              <a:rPr lang="tr-TR" sz="1800" dirty="0"/>
              <a:t> of </a:t>
            </a:r>
            <a:r>
              <a:rPr lang="tr-TR" sz="1800" dirty="0" err="1"/>
              <a:t>VirtualBox’s</a:t>
            </a:r>
            <a:r>
              <a:rPr lang="tr-TR" sz="1800" dirty="0"/>
              <a:t> </a:t>
            </a:r>
            <a:r>
              <a:rPr lang="tr-TR" sz="1800" dirty="0" err="1"/>
              <a:t>high</a:t>
            </a:r>
            <a:r>
              <a:rPr lang="tr-TR" sz="1800" dirty="0"/>
              <a:t> </a:t>
            </a:r>
            <a:r>
              <a:rPr lang="tr-TR" sz="1800" dirty="0" err="1"/>
              <a:t>resource</a:t>
            </a:r>
            <a:r>
              <a:rPr lang="tr-TR" sz="1800" dirty="0"/>
              <a:t> </a:t>
            </a:r>
            <a:r>
              <a:rPr lang="tr-TR" sz="1800" dirty="0" err="1"/>
              <a:t>consumption</a:t>
            </a:r>
            <a:r>
              <a:rPr lang="tr-TR" sz="1800" dirty="0"/>
              <a:t>, I </a:t>
            </a:r>
            <a:r>
              <a:rPr lang="tr-TR" sz="1800" dirty="0" err="1"/>
              <a:t>prefere</a:t>
            </a:r>
            <a:r>
              <a:rPr lang="tr-TR" sz="1800" dirty="0"/>
              <a:t> </a:t>
            </a:r>
            <a:r>
              <a:rPr lang="tr-TR" sz="1800" dirty="0" err="1"/>
              <a:t>VMware</a:t>
            </a:r>
            <a:r>
              <a:rPr lang="tr-TR" sz="1800" dirty="0"/>
              <a:t> </a:t>
            </a:r>
            <a:r>
              <a:rPr lang="tr-TR" sz="1800" dirty="0" err="1"/>
              <a:t>instead</a:t>
            </a:r>
            <a:r>
              <a:rPr lang="tr-TR" sz="1800" dirty="0"/>
              <a:t>.</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err="1"/>
              <a:t>You</a:t>
            </a:r>
            <a:r>
              <a:rPr lang="tr-TR" sz="1800" dirty="0"/>
              <a:t> can </a:t>
            </a:r>
            <a:r>
              <a:rPr lang="tr-TR" sz="1800" dirty="0" err="1"/>
              <a:t>just</a:t>
            </a:r>
            <a:r>
              <a:rPr lang="tr-TR" sz="1800" dirty="0"/>
              <a:t> </a:t>
            </a:r>
            <a:r>
              <a:rPr lang="tr-TR" sz="1800" dirty="0" err="1"/>
              <a:t>search</a:t>
            </a:r>
            <a:r>
              <a:rPr lang="tr-TR" sz="1800" dirty="0"/>
              <a:t> </a:t>
            </a:r>
            <a:r>
              <a:rPr lang="tr-TR" sz="1800" dirty="0" err="1"/>
              <a:t>and</a:t>
            </a:r>
            <a:r>
              <a:rPr lang="tr-TR" sz="1800" dirty="0"/>
              <a:t> </a:t>
            </a:r>
            <a:r>
              <a:rPr lang="tr-TR" sz="1800" dirty="0" err="1"/>
              <a:t>find</a:t>
            </a:r>
            <a:r>
              <a:rPr lang="tr-TR" sz="1800" dirty="0"/>
              <a:t> </a:t>
            </a:r>
            <a:r>
              <a:rPr lang="tr-TR" sz="1800" dirty="0" err="1"/>
              <a:t>the</a:t>
            </a:r>
            <a:r>
              <a:rPr lang="tr-TR" sz="1800" dirty="0"/>
              <a:t> web </a:t>
            </a:r>
            <a:r>
              <a:rPr lang="tr-TR" sz="1800" dirty="0" err="1"/>
              <a:t>sites</a:t>
            </a:r>
            <a:r>
              <a:rPr lang="tr-TR" sz="1800" dirty="0"/>
              <a:t> </a:t>
            </a:r>
            <a:r>
              <a:rPr lang="tr-TR" sz="1800" dirty="0" err="1"/>
              <a:t>and</a:t>
            </a:r>
            <a:r>
              <a:rPr lang="tr-TR" sz="1800" dirty="0"/>
              <a:t> </a:t>
            </a:r>
            <a:r>
              <a:rPr lang="tr-TR" sz="1800" dirty="0" err="1"/>
              <a:t>download</a:t>
            </a:r>
            <a:r>
              <a:rPr lang="tr-TR" sz="1800" dirty="0"/>
              <a:t> </a:t>
            </a:r>
            <a:r>
              <a:rPr lang="tr-TR" sz="1800" dirty="0" err="1"/>
              <a:t>the</a:t>
            </a:r>
            <a:r>
              <a:rPr lang="tr-TR" sz="1800" dirty="0"/>
              <a:t> </a:t>
            </a:r>
            <a:r>
              <a:rPr lang="tr-TR" sz="1800" dirty="0" err="1"/>
              <a:t>appropriate</a:t>
            </a:r>
            <a:r>
              <a:rPr lang="tr-TR" sz="1800" dirty="0"/>
              <a:t> software </a:t>
            </a:r>
            <a:r>
              <a:rPr lang="tr-TR" sz="1800" dirty="0" err="1"/>
              <a:t>for</a:t>
            </a:r>
            <a:r>
              <a:rPr lang="tr-TR" sz="1800" dirty="0"/>
              <a:t> </a:t>
            </a:r>
            <a:r>
              <a:rPr lang="tr-TR" sz="1800" dirty="0" err="1"/>
              <a:t>your</a:t>
            </a:r>
            <a:r>
              <a:rPr lang="tr-TR" sz="1800" dirty="0"/>
              <a:t> </a:t>
            </a:r>
            <a:r>
              <a:rPr lang="tr-TR" sz="1800" dirty="0" err="1"/>
              <a:t>operating</a:t>
            </a:r>
            <a:r>
              <a:rPr lang="tr-TR" sz="1800" dirty="0"/>
              <a:t> </a:t>
            </a:r>
            <a:r>
              <a:rPr lang="tr-TR" sz="1800" dirty="0" err="1"/>
              <a:t>system</a:t>
            </a:r>
            <a:r>
              <a:rPr lang="tr-TR" sz="1800" dirty="0"/>
              <a:t>.</a:t>
            </a:r>
            <a:endParaRPr sz="18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7e425004e0_2_2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7e425004e0_2_2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tr-TR" sz="1800"/>
              <a:t>After setting up the appropriate Virtual Machine on your local computer, you can download and install one of the Linux distros you like. You can use the links on the screen for ubuntu and debian. You can also find other alternatives on internet as well.</a:t>
            </a:r>
            <a:endParaRPr sz="1800"/>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tr-TR" u="sng">
                <a:solidFill>
                  <a:schemeClr val="hlink"/>
                </a:solidFill>
                <a:hlinkClick r:id="rId3"/>
              </a:rPr>
              <a:t>https://ubuntu.com/download/desktop</a:t>
            </a:r>
            <a:endParaRPr/>
          </a:p>
          <a:p>
            <a:pPr marL="0" lvl="0" indent="0" algn="l" rtl="0">
              <a:spcBef>
                <a:spcPts val="0"/>
              </a:spcBef>
              <a:spcAft>
                <a:spcPts val="0"/>
              </a:spcAft>
              <a:buSzPts val="1400"/>
              <a:buNone/>
            </a:pPr>
            <a:endParaRPr/>
          </a:p>
          <a:p>
            <a:pPr marL="0" lvl="0" indent="0" algn="l" rtl="0">
              <a:lnSpc>
                <a:spcPct val="100000"/>
              </a:lnSpc>
              <a:spcBef>
                <a:spcPts val="0"/>
              </a:spcBef>
              <a:spcAft>
                <a:spcPts val="0"/>
              </a:spcAft>
              <a:buSzPts val="1400"/>
              <a:buNone/>
            </a:pPr>
            <a:r>
              <a:rPr lang="tr-TR" u="sng">
                <a:solidFill>
                  <a:schemeClr val="hlink"/>
                </a:solidFill>
                <a:hlinkClick r:id="rId4"/>
              </a:rPr>
              <a:t>https://www.debian.org/distrib/netinst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0f638bbf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10f638bbfbc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bcca616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9bcca616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rial"/>
              <a:buNone/>
            </a:pPr>
            <a:r>
              <a:rPr lang="tr-TR" sz="1800" dirty="0">
                <a:solidFill>
                  <a:schemeClr val="dk1"/>
                </a:solidFill>
              </a:rPr>
              <a:t>I </a:t>
            </a:r>
            <a:r>
              <a:rPr lang="tr-TR" sz="1800" dirty="0" err="1">
                <a:solidFill>
                  <a:schemeClr val="dk1"/>
                </a:solidFill>
              </a:rPr>
              <a:t>will</a:t>
            </a:r>
            <a:r>
              <a:rPr lang="tr-TR" sz="1800" dirty="0">
                <a:solidFill>
                  <a:schemeClr val="dk1"/>
                </a:solidFill>
              </a:rPr>
              <a:t> </a:t>
            </a:r>
            <a:r>
              <a:rPr lang="tr-TR" sz="1800" dirty="0" err="1">
                <a:solidFill>
                  <a:schemeClr val="dk1"/>
                </a:solidFill>
              </a:rPr>
              <a:t>answer</a:t>
            </a:r>
            <a:r>
              <a:rPr lang="tr-TR" sz="1800" dirty="0">
                <a:solidFill>
                  <a:schemeClr val="dk1"/>
                </a:solidFill>
              </a:rPr>
              <a:t> </a:t>
            </a:r>
            <a:r>
              <a:rPr lang="tr-TR" sz="1800" dirty="0" err="1">
                <a:solidFill>
                  <a:schemeClr val="dk1"/>
                </a:solidFill>
              </a:rPr>
              <a:t>my</a:t>
            </a:r>
            <a:r>
              <a:rPr lang="tr-TR" sz="1800" dirty="0">
                <a:solidFill>
                  <a:schemeClr val="dk1"/>
                </a:solidFill>
              </a:rPr>
              <a:t> </a:t>
            </a:r>
            <a:r>
              <a:rPr lang="tr-TR" sz="1800" dirty="0" err="1">
                <a:solidFill>
                  <a:schemeClr val="dk1"/>
                </a:solidFill>
              </a:rPr>
              <a:t>question</a:t>
            </a:r>
            <a:r>
              <a:rPr lang="tr-TR" sz="1800" dirty="0">
                <a:solidFill>
                  <a:schemeClr val="dk1"/>
                </a:solidFill>
              </a:rPr>
              <a:t> in </a:t>
            </a:r>
            <a:r>
              <a:rPr lang="tr-TR" sz="1800" dirty="0" err="1">
                <a:solidFill>
                  <a:schemeClr val="dk1"/>
                </a:solidFill>
              </a:rPr>
              <a:t>three</a:t>
            </a:r>
            <a:r>
              <a:rPr lang="tr-TR" sz="1800" dirty="0">
                <a:solidFill>
                  <a:schemeClr val="dk1"/>
                </a:solidFill>
              </a:rPr>
              <a:t> </a:t>
            </a:r>
            <a:r>
              <a:rPr lang="tr-TR" sz="1800" dirty="0" err="1">
                <a:solidFill>
                  <a:schemeClr val="dk1"/>
                </a:solidFill>
              </a:rPr>
              <a:t>parts</a:t>
            </a:r>
            <a:r>
              <a:rPr lang="tr-TR" sz="1800" dirty="0">
                <a:solidFill>
                  <a:schemeClr val="dk1"/>
                </a:solidFill>
              </a:rPr>
              <a:t>. </a:t>
            </a:r>
            <a:r>
              <a:rPr lang="tr-TR" sz="1800" dirty="0" err="1">
                <a:solidFill>
                  <a:schemeClr val="dk1"/>
                </a:solidFill>
              </a:rPr>
              <a:t>Why</a:t>
            </a:r>
            <a:r>
              <a:rPr lang="tr-TR" sz="1800" dirty="0">
                <a:solidFill>
                  <a:schemeClr val="dk1"/>
                </a:solidFill>
              </a:rPr>
              <a:t>, </a:t>
            </a:r>
            <a:r>
              <a:rPr lang="tr-TR" sz="1800" dirty="0" err="1">
                <a:solidFill>
                  <a:schemeClr val="dk1"/>
                </a:solidFill>
              </a:rPr>
              <a:t>Where</a:t>
            </a:r>
            <a:r>
              <a:rPr lang="tr-TR" sz="1800" dirty="0">
                <a:solidFill>
                  <a:schemeClr val="dk1"/>
                </a:solidFill>
              </a:rPr>
              <a:t> </a:t>
            </a:r>
            <a:r>
              <a:rPr lang="tr-TR" sz="1800" dirty="0" err="1">
                <a:solidFill>
                  <a:schemeClr val="dk1"/>
                </a:solidFill>
              </a:rPr>
              <a:t>and</a:t>
            </a:r>
            <a:r>
              <a:rPr lang="tr-TR" sz="1800" dirty="0">
                <a:solidFill>
                  <a:schemeClr val="dk1"/>
                </a:solidFill>
              </a:rPr>
              <a:t> </a:t>
            </a:r>
            <a:r>
              <a:rPr lang="tr-TR" sz="1800" dirty="0" err="1">
                <a:solidFill>
                  <a:schemeClr val="dk1"/>
                </a:solidFill>
              </a:rPr>
              <a:t>When</a:t>
            </a:r>
            <a:r>
              <a:rPr lang="tr-TR" sz="1800" dirty="0">
                <a:solidFill>
                  <a:schemeClr val="dk1"/>
                </a:solidFill>
              </a:rPr>
              <a:t>.</a:t>
            </a:r>
            <a:endParaRPr sz="18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bcca616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9bcca616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tr-TR" sz="1800">
                <a:solidFill>
                  <a:schemeClr val="dk1"/>
                </a:solidFill>
              </a:rPr>
              <a:t>First, why Linux? You can find hundreds of reasons for migrating from Windows to Linux. Here are just a few of them. I will not dive details, instead just give the headlines.</a:t>
            </a:r>
            <a:endParaRPr sz="1800">
              <a:solidFill>
                <a:schemeClr val="dk1"/>
              </a:solidFill>
            </a:endParaRPr>
          </a:p>
          <a:p>
            <a:pPr marL="0" lvl="0" indent="0" algn="l" rtl="0">
              <a:spcBef>
                <a:spcPts val="0"/>
              </a:spcBef>
              <a:spcAft>
                <a:spcPts val="0"/>
              </a:spcAft>
              <a:buClr>
                <a:schemeClr val="dk1"/>
              </a:buClr>
              <a:buSzPts val="1400"/>
              <a:buFont typeface="Arial"/>
              <a:buNone/>
            </a:pPr>
            <a:endParaRPr sz="1800">
              <a:solidFill>
                <a:schemeClr val="dk1"/>
              </a:solidFill>
            </a:endParaRPr>
          </a:p>
          <a:p>
            <a:pPr marL="0" lvl="0" indent="0" algn="l" rtl="0">
              <a:spcBef>
                <a:spcPts val="0"/>
              </a:spcBef>
              <a:spcAft>
                <a:spcPts val="0"/>
              </a:spcAft>
              <a:buClr>
                <a:schemeClr val="dk1"/>
              </a:buClr>
              <a:buSzPts val="1400"/>
              <a:buFont typeface="Arial"/>
              <a:buNone/>
            </a:pPr>
            <a:r>
              <a:rPr lang="tr-TR" sz="1800" u="sng">
                <a:solidFill>
                  <a:schemeClr val="hlink"/>
                </a:solidFill>
                <a:hlinkClick r:id="rId3"/>
              </a:rPr>
              <a:t>http://www.linuxandubuntu.com/home/10-reasons-why-linux-is-better-than-windows#:~:text=Linux%20can%20be%20installed%20and,as%20per%20the%20user%20requirements</a:t>
            </a:r>
            <a:r>
              <a:rPr lang="tr-TR" sz="1800">
                <a:solidFill>
                  <a:schemeClr val="dk1"/>
                </a:solidFill>
              </a:rPr>
              <a:t>.</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4f907b67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c4f907b67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A3F50"/>
              </a:buClr>
              <a:buSzPts val="1400"/>
              <a:buFont typeface="Arial"/>
              <a:buNone/>
            </a:pPr>
            <a:r>
              <a:rPr lang="tr-TR" sz="1800">
                <a:solidFill>
                  <a:schemeClr val="dk1"/>
                </a:solidFill>
              </a:rPr>
              <a:t>Yes, you see the the most famous and known companies in the world, right?</a:t>
            </a:r>
            <a:endParaRPr sz="1800">
              <a:solidFill>
                <a:srgbClr val="3A3F50"/>
              </a:solidFill>
            </a:endParaRPr>
          </a:p>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18ef67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a18ef67e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A3F50"/>
              </a:buClr>
              <a:buSzPts val="1400"/>
              <a:buFont typeface="Arial"/>
              <a:buNone/>
            </a:pPr>
            <a:r>
              <a:rPr lang="tr-TR" sz="1800" dirty="0">
                <a:solidFill>
                  <a:srgbClr val="3A3F50"/>
                </a:solidFill>
              </a:rPr>
              <a:t>Second, </a:t>
            </a:r>
            <a:r>
              <a:rPr lang="tr-TR" sz="1800" dirty="0" err="1">
                <a:solidFill>
                  <a:srgbClr val="3A3F50"/>
                </a:solidFill>
              </a:rPr>
              <a:t>where</a:t>
            </a:r>
            <a:r>
              <a:rPr lang="tr-TR" sz="1800" dirty="0">
                <a:solidFill>
                  <a:srgbClr val="3A3F50"/>
                </a:solidFill>
              </a:rPr>
              <a:t> Linux?</a:t>
            </a:r>
            <a:endParaRPr sz="1800" dirty="0">
              <a:solidFill>
                <a:srgbClr val="3A3F50"/>
              </a:solidFill>
            </a:endParaRPr>
          </a:p>
          <a:p>
            <a:pPr marL="0" lvl="0" indent="0" algn="l" rtl="0">
              <a:spcBef>
                <a:spcPts val="0"/>
              </a:spcBef>
              <a:spcAft>
                <a:spcPts val="0"/>
              </a:spcAft>
              <a:buClr>
                <a:srgbClr val="3A3F50"/>
              </a:buClr>
              <a:buSzPts val="1400"/>
              <a:buFont typeface="Arial"/>
              <a:buNone/>
            </a:pPr>
            <a:r>
              <a:rPr lang="tr-TR" sz="1800" dirty="0" err="1">
                <a:solidFill>
                  <a:srgbClr val="3A3F50"/>
                </a:solidFill>
              </a:rPr>
              <a:t>Because</a:t>
            </a:r>
            <a:r>
              <a:rPr lang="tr-TR" sz="1800" dirty="0">
                <a:solidFill>
                  <a:srgbClr val="3A3F50"/>
                </a:solidFill>
              </a:rPr>
              <a:t> of </a:t>
            </a:r>
            <a:r>
              <a:rPr lang="tr-TR" sz="1800" dirty="0" err="1">
                <a:solidFill>
                  <a:srgbClr val="3A3F50"/>
                </a:solidFill>
              </a:rPr>
              <a:t>the</a:t>
            </a:r>
            <a:r>
              <a:rPr lang="tr-TR" sz="1800" dirty="0">
                <a:solidFill>
                  <a:srgbClr val="3A3F50"/>
                </a:solidFill>
              </a:rPr>
              <a:t> </a:t>
            </a:r>
            <a:r>
              <a:rPr lang="tr-TR" sz="1800" dirty="0" err="1">
                <a:solidFill>
                  <a:srgbClr val="3A3F50"/>
                </a:solidFill>
              </a:rPr>
              <a:t>length</a:t>
            </a:r>
            <a:r>
              <a:rPr lang="tr-TR" sz="1800" dirty="0">
                <a:solidFill>
                  <a:srgbClr val="3A3F50"/>
                </a:solidFill>
              </a:rPr>
              <a:t> of </a:t>
            </a:r>
            <a:r>
              <a:rPr lang="tr-TR" sz="1800" dirty="0" err="1">
                <a:solidFill>
                  <a:srgbClr val="3A3F50"/>
                </a:solidFill>
              </a:rPr>
              <a:t>the</a:t>
            </a:r>
            <a:r>
              <a:rPr lang="tr-TR" sz="1800" dirty="0">
                <a:solidFill>
                  <a:srgbClr val="3A3F50"/>
                </a:solidFill>
              </a:rPr>
              <a:t> </a:t>
            </a:r>
            <a:r>
              <a:rPr lang="tr-TR" sz="1800" dirty="0" err="1">
                <a:solidFill>
                  <a:srgbClr val="3A3F50"/>
                </a:solidFill>
              </a:rPr>
              <a:t>lists</a:t>
            </a:r>
            <a:r>
              <a:rPr lang="tr-TR" sz="1800" dirty="0">
                <a:solidFill>
                  <a:srgbClr val="3A3F50"/>
                </a:solidFill>
              </a:rPr>
              <a:t>, I </a:t>
            </a:r>
            <a:r>
              <a:rPr lang="tr-TR" sz="1800" dirty="0" err="1">
                <a:solidFill>
                  <a:srgbClr val="3A3F50"/>
                </a:solidFill>
              </a:rPr>
              <a:t>could</a:t>
            </a:r>
            <a:r>
              <a:rPr lang="tr-TR" sz="1800" dirty="0">
                <a:solidFill>
                  <a:srgbClr val="3A3F50"/>
                </a:solidFill>
              </a:rPr>
              <a:t> not </a:t>
            </a:r>
            <a:r>
              <a:rPr lang="tr-TR" sz="1800" dirty="0" err="1">
                <a:solidFill>
                  <a:srgbClr val="3A3F50"/>
                </a:solidFill>
              </a:rPr>
              <a:t>show</a:t>
            </a:r>
            <a:r>
              <a:rPr lang="tr-TR" sz="1800" dirty="0">
                <a:solidFill>
                  <a:srgbClr val="3A3F50"/>
                </a:solidFill>
              </a:rPr>
              <a:t> </a:t>
            </a:r>
            <a:r>
              <a:rPr lang="tr-TR" sz="1800" dirty="0" err="1">
                <a:solidFill>
                  <a:srgbClr val="3A3F50"/>
                </a:solidFill>
              </a:rPr>
              <a:t>them</a:t>
            </a:r>
            <a:r>
              <a:rPr lang="tr-TR" sz="1800" dirty="0">
                <a:solidFill>
                  <a:srgbClr val="3A3F50"/>
                </a:solidFill>
              </a:rPr>
              <a:t> on </a:t>
            </a:r>
            <a:r>
              <a:rPr lang="tr-TR" sz="1800" dirty="0" err="1">
                <a:solidFill>
                  <a:srgbClr val="3A3F50"/>
                </a:solidFill>
              </a:rPr>
              <a:t>one</a:t>
            </a:r>
            <a:r>
              <a:rPr lang="tr-TR" sz="1800" dirty="0">
                <a:solidFill>
                  <a:srgbClr val="3A3F50"/>
                </a:solidFill>
              </a:rPr>
              <a:t> </a:t>
            </a:r>
            <a:r>
              <a:rPr lang="tr-TR" sz="1800" dirty="0" err="1">
                <a:solidFill>
                  <a:srgbClr val="3A3F50"/>
                </a:solidFill>
              </a:rPr>
              <a:t>slide</a:t>
            </a:r>
            <a:r>
              <a:rPr lang="tr-TR" sz="1800" dirty="0">
                <a:solidFill>
                  <a:srgbClr val="3A3F50"/>
                </a:solidFill>
              </a:rPr>
              <a:t>. Here </a:t>
            </a:r>
            <a:r>
              <a:rPr lang="tr-TR" sz="1800" dirty="0" err="1">
                <a:solidFill>
                  <a:srgbClr val="3A3F50"/>
                </a:solidFill>
              </a:rPr>
              <a:t>are</a:t>
            </a:r>
            <a:r>
              <a:rPr lang="tr-TR" sz="1800" dirty="0">
                <a:solidFill>
                  <a:srgbClr val="3A3F50"/>
                </a:solidFill>
              </a:rPr>
              <a:t> </a:t>
            </a:r>
            <a:r>
              <a:rPr lang="tr-TR" sz="1800" dirty="0" err="1">
                <a:solidFill>
                  <a:srgbClr val="3A3F50"/>
                </a:solidFill>
              </a:rPr>
              <a:t>just</a:t>
            </a:r>
            <a:r>
              <a:rPr lang="tr-TR" sz="1800" dirty="0">
                <a:solidFill>
                  <a:srgbClr val="3A3F50"/>
                </a:solidFill>
              </a:rPr>
              <a:t> a </a:t>
            </a:r>
            <a:r>
              <a:rPr lang="tr-TR" sz="1800" dirty="0" err="1">
                <a:solidFill>
                  <a:srgbClr val="3A3F50"/>
                </a:solidFill>
              </a:rPr>
              <a:t>few</a:t>
            </a:r>
            <a:r>
              <a:rPr lang="tr-TR" sz="1800" dirty="0">
                <a:solidFill>
                  <a:srgbClr val="3A3F50"/>
                </a:solidFill>
              </a:rPr>
              <a:t> </a:t>
            </a:r>
            <a:r>
              <a:rPr lang="tr-TR" sz="1800" dirty="0" err="1">
                <a:solidFill>
                  <a:srgbClr val="3A3F50"/>
                </a:solidFill>
              </a:rPr>
              <a:t>examples</a:t>
            </a:r>
            <a:r>
              <a:rPr lang="tr-TR" sz="1800" dirty="0">
                <a:solidFill>
                  <a:srgbClr val="3A3F50"/>
                </a:solidFill>
              </a:rPr>
              <a:t>.</a:t>
            </a:r>
            <a:endParaRPr sz="1800" dirty="0">
              <a:solidFill>
                <a:srgbClr val="3A3F50"/>
              </a:solidFill>
            </a:endParaRPr>
          </a:p>
          <a:p>
            <a:pPr marL="0" lvl="0" indent="0" algn="l" rtl="0">
              <a:spcBef>
                <a:spcPts val="0"/>
              </a:spcBef>
              <a:spcAft>
                <a:spcPts val="0"/>
              </a:spcAft>
              <a:buClr>
                <a:srgbClr val="3A3F50"/>
              </a:buClr>
              <a:buSzPts val="1400"/>
              <a:buFont typeface="Arial"/>
              <a:buNone/>
            </a:pPr>
            <a:endParaRPr sz="1800" dirty="0">
              <a:solidFill>
                <a:srgbClr val="3A3F50"/>
              </a:solidFill>
            </a:endParaRPr>
          </a:p>
          <a:p>
            <a:pPr marL="0" lvl="0" indent="0" algn="l" rtl="0">
              <a:spcBef>
                <a:spcPts val="0"/>
              </a:spcBef>
              <a:spcAft>
                <a:spcPts val="0"/>
              </a:spcAft>
              <a:buClr>
                <a:srgbClr val="3A3F50"/>
              </a:buClr>
              <a:buSzPts val="1400"/>
              <a:buFont typeface="Arial"/>
              <a:buNone/>
            </a:pPr>
            <a:endParaRPr sz="1800" dirty="0">
              <a:solidFill>
                <a:srgbClr val="3A3F50"/>
              </a:solidFill>
            </a:endParaRPr>
          </a:p>
          <a:p>
            <a:pPr marL="0" lvl="0" indent="0" algn="l" rtl="0">
              <a:spcBef>
                <a:spcPts val="0"/>
              </a:spcBef>
              <a:spcAft>
                <a:spcPts val="0"/>
              </a:spcAft>
              <a:buClr>
                <a:srgbClr val="3A3F50"/>
              </a:buClr>
              <a:buSzPts val="1400"/>
              <a:buFont typeface="Arial"/>
              <a:buNone/>
            </a:pPr>
            <a:r>
              <a:rPr lang="tr-TR" u="sng" dirty="0">
                <a:solidFill>
                  <a:srgbClr val="007BB9"/>
                </a:solidFill>
                <a:hlinkClick r:id="rId3">
                  <a:extLst>
                    <a:ext uri="{A12FA001-AC4F-418D-AE19-62706E023703}">
                      <ahyp:hlinkClr xmlns:ahyp="http://schemas.microsoft.com/office/drawing/2018/hyperlinkcolor" val="tx"/>
                    </a:ext>
                  </a:extLst>
                </a:hlinkClick>
              </a:rPr>
              <a:t>https://www.tecmint.com/big-companies-and-devices-running-on-gnulinux/#:~:text=Schools%2C%20colleges%20and%20Universities%20in,the%20most%20sought%20after%20platform.</a:t>
            </a:r>
            <a:endParaRPr sz="1800" dirty="0">
              <a:solidFill>
                <a:srgbClr val="3A3F50"/>
              </a:solidFill>
            </a:endParaRPr>
          </a:p>
          <a:p>
            <a:pPr marL="0" lvl="0" indent="0" algn="l" rtl="0">
              <a:spcBef>
                <a:spcPts val="0"/>
              </a:spcBef>
              <a:spcAft>
                <a:spcPts val="0"/>
              </a:spcAft>
              <a:buClr>
                <a:srgbClr val="3A3F50"/>
              </a:buClr>
              <a:buSzPts val="1400"/>
              <a:buFont typeface="Arial"/>
              <a:buNone/>
            </a:pPr>
            <a:r>
              <a:rPr lang="tr-TR" u="sng" dirty="0">
                <a:solidFill>
                  <a:srgbClr val="007BB9"/>
                </a:solidFill>
                <a:hlinkClick r:id="rId4">
                  <a:extLst>
                    <a:ext uri="{A12FA001-AC4F-418D-AE19-62706E023703}">
                      <ahyp:hlinkClr xmlns:ahyp="http://schemas.microsoft.com/office/drawing/2018/hyperlinkcolor" val="tx"/>
                    </a:ext>
                  </a:extLst>
                </a:hlinkClick>
              </a:rPr>
              <a:t>https://en.wikipedia.org/wiki/List_of_Linux_adopters</a:t>
            </a:r>
            <a:endParaRPr sz="1800" dirty="0">
              <a:solidFill>
                <a:srgbClr val="3A3F50"/>
              </a:solidFill>
            </a:endParaRPr>
          </a:p>
          <a:p>
            <a:pPr marL="0" lvl="0" indent="0" algn="l" rtl="0">
              <a:spcBef>
                <a:spcPts val="0"/>
              </a:spcBef>
              <a:spcAft>
                <a:spcPts val="0"/>
              </a:spcAft>
              <a:buClr>
                <a:schemeClr val="dk1"/>
              </a:buClr>
              <a:buSzPts val="1400"/>
              <a:buFont typeface="Arial"/>
              <a:buNone/>
            </a:pPr>
            <a:r>
              <a:rPr lang="tr-TR" u="sng" dirty="0">
                <a:solidFill>
                  <a:srgbClr val="007BB9"/>
                </a:solidFill>
                <a:hlinkClick r:id="rId5">
                  <a:extLst>
                    <a:ext uri="{A12FA001-AC4F-418D-AE19-62706E023703}">
                      <ahyp:hlinkClr xmlns:ahyp="http://schemas.microsoft.com/office/drawing/2018/hyperlinkcolor" val="tx"/>
                    </a:ext>
                  </a:extLst>
                </a:hlinkClick>
              </a:rPr>
              <a:t>https://www.comparebusinessproducts.com/fyi/50-places-linux-running-you-might-not-expect</a:t>
            </a:r>
            <a:endParaRPr sz="1800" dirty="0">
              <a:solidFill>
                <a:schemeClr val="dk1"/>
              </a:solidFill>
            </a:endParaRPr>
          </a:p>
          <a:p>
            <a:pPr marL="0" lvl="0" indent="0" algn="l" rtl="0">
              <a:spcBef>
                <a:spcPts val="0"/>
              </a:spcBef>
              <a:spcAft>
                <a:spcPts val="0"/>
              </a:spcAft>
              <a:buClr>
                <a:schemeClr val="dk1"/>
              </a:buClr>
              <a:buSzPts val="1400"/>
              <a:buFont typeface="Arial"/>
              <a:buNone/>
            </a:pPr>
            <a:endParaRPr sz="18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8"/>
        <p:cNvGrpSpPr/>
        <p:nvPr/>
      </p:nvGrpSpPr>
      <p:grpSpPr>
        <a:xfrm>
          <a:off x="0" y="0"/>
          <a:ext cx="0" cy="0"/>
          <a:chOff x="0" y="0"/>
          <a:chExt cx="0" cy="0"/>
        </a:xfrm>
      </p:grpSpPr>
      <p:sp>
        <p:nvSpPr>
          <p:cNvPr id="69" name="Google Shape;69;p12"/>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70" name="Google Shape;70;p1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71" name="Google Shape;71;p1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72" name="Google Shape;72;p1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8"/>
        <p:cNvGrpSpPr/>
        <p:nvPr/>
      </p:nvGrpSpPr>
      <p:grpSpPr>
        <a:xfrm>
          <a:off x="0" y="0"/>
          <a:ext cx="0" cy="0"/>
          <a:chOff x="0" y="0"/>
          <a:chExt cx="0" cy="0"/>
        </a:xfrm>
      </p:grpSpPr>
      <p:sp>
        <p:nvSpPr>
          <p:cNvPr id="79" name="Google Shape;79;p14"/>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80" name="Google Shape;80;p1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 name="Google Shape;81;p1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82" name="Google Shape;82;p1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1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87" name="Google Shape;87;p1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Clr>
                <a:srgbClr val="741B47"/>
              </a:buClr>
              <a:buSzPts val="1800"/>
              <a:buChar char="▸"/>
              <a:defRPr/>
            </a:lvl1pPr>
            <a:lvl2pPr marL="914400" lvl="1" indent="-342900" algn="l" rtl="0">
              <a:lnSpc>
                <a:spcPct val="110000"/>
              </a:lnSpc>
              <a:spcBef>
                <a:spcPts val="600"/>
              </a:spcBef>
              <a:spcAft>
                <a:spcPts val="0"/>
              </a:spcAft>
              <a:buClr>
                <a:srgbClr val="741B47"/>
              </a:buClr>
              <a:buSzPts val="1800"/>
              <a:buChar char="▹"/>
              <a:defRPr/>
            </a:lvl2pPr>
            <a:lvl3pPr marL="1371600" lvl="2" indent="-342900" algn="l" rtl="0">
              <a:lnSpc>
                <a:spcPct val="110000"/>
              </a:lnSpc>
              <a:spcBef>
                <a:spcPts val="600"/>
              </a:spcBef>
              <a:spcAft>
                <a:spcPts val="0"/>
              </a:spcAft>
              <a:buClr>
                <a:srgbClr val="741B47"/>
              </a:buClr>
              <a:buSzPts val="1800"/>
              <a:buChar char="▹"/>
              <a:defRPr/>
            </a:lvl3pPr>
            <a:lvl4pPr marL="1828800" lvl="3" indent="-355600" algn="l" rtl="0">
              <a:lnSpc>
                <a:spcPct val="110000"/>
              </a:lnSpc>
              <a:spcBef>
                <a:spcPts val="600"/>
              </a:spcBef>
              <a:spcAft>
                <a:spcPts val="0"/>
              </a:spcAft>
              <a:buClr>
                <a:srgbClr val="741B47"/>
              </a:buClr>
              <a:buSzPts val="2000"/>
              <a:buChar char="▹"/>
              <a:defRPr/>
            </a:lvl4pPr>
            <a:lvl5pPr marL="2286000" lvl="4" indent="-355600" algn="l" rtl="0">
              <a:lnSpc>
                <a:spcPct val="110000"/>
              </a:lnSpc>
              <a:spcBef>
                <a:spcPts val="600"/>
              </a:spcBef>
              <a:spcAft>
                <a:spcPts val="0"/>
              </a:spcAft>
              <a:buClr>
                <a:srgbClr val="741B47"/>
              </a:buClr>
              <a:buSzPts val="2000"/>
              <a:buChar char="▹"/>
              <a:defRPr/>
            </a:lvl5pPr>
            <a:lvl6pPr marL="2743200" lvl="5" indent="-355600" algn="l" rtl="0">
              <a:lnSpc>
                <a:spcPct val="110000"/>
              </a:lnSpc>
              <a:spcBef>
                <a:spcPts val="600"/>
              </a:spcBef>
              <a:spcAft>
                <a:spcPts val="0"/>
              </a:spcAft>
              <a:buClr>
                <a:srgbClr val="741B47"/>
              </a:buClr>
              <a:buSzPts val="2000"/>
              <a:buChar char="▹"/>
              <a:defRPr/>
            </a:lvl6pPr>
            <a:lvl7pPr marL="3200400" lvl="6" indent="-355600" algn="l" rtl="0">
              <a:lnSpc>
                <a:spcPct val="110000"/>
              </a:lnSpc>
              <a:spcBef>
                <a:spcPts val="600"/>
              </a:spcBef>
              <a:spcAft>
                <a:spcPts val="0"/>
              </a:spcAft>
              <a:buClr>
                <a:srgbClr val="741B47"/>
              </a:buClr>
              <a:buSzPts val="2000"/>
              <a:buChar char="▹"/>
              <a:defRPr/>
            </a:lvl7pPr>
            <a:lvl8pPr marL="3657600" lvl="7" indent="-355600" algn="l" rtl="0">
              <a:lnSpc>
                <a:spcPct val="110000"/>
              </a:lnSpc>
              <a:spcBef>
                <a:spcPts val="600"/>
              </a:spcBef>
              <a:spcAft>
                <a:spcPts val="0"/>
              </a:spcAft>
              <a:buClr>
                <a:srgbClr val="741B47"/>
              </a:buClr>
              <a:buSzPts val="2000"/>
              <a:buChar char="▹"/>
              <a:defRPr/>
            </a:lvl8pPr>
            <a:lvl9pPr marL="4114800" lvl="8" indent="-355600" algn="l" rtl="0">
              <a:lnSpc>
                <a:spcPct val="110000"/>
              </a:lnSpc>
              <a:spcBef>
                <a:spcPts val="600"/>
              </a:spcBef>
              <a:spcAft>
                <a:spcPts val="0"/>
              </a:spcAft>
              <a:buClr>
                <a:srgbClr val="741B47"/>
              </a:buClr>
              <a:buSzPts val="2000"/>
              <a:buChar char="▹"/>
              <a:defRPr/>
            </a:lvl9pPr>
          </a:lstStyle>
          <a:p>
            <a:endParaRPr/>
          </a:p>
        </p:txBody>
      </p:sp>
      <p:sp>
        <p:nvSpPr>
          <p:cNvPr id="88" name="Google Shape;88;p1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89" name="Google Shape;89;p1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90" name="Google Shape;90;p1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1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93" name="Google Shape;93;p1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4" name="Google Shape;94;p1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95" name="Google Shape;95;p1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6"/>
        <p:cNvGrpSpPr/>
        <p:nvPr/>
      </p:nvGrpSpPr>
      <p:grpSpPr>
        <a:xfrm>
          <a:off x="0" y="0"/>
          <a:ext cx="0" cy="0"/>
          <a:chOff x="0" y="0"/>
          <a:chExt cx="0" cy="0"/>
        </a:xfrm>
      </p:grpSpPr>
      <p:sp>
        <p:nvSpPr>
          <p:cNvPr id="97" name="Google Shape;97;p1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98" name="Google Shape;98;p1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9" name="Google Shape;99;p1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00" name="Google Shape;100;p1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9575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44001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58111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28" name="Google Shape;28;p5"/>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29" name="Google Shape;29;p5"/>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0" name="Google Shape;30;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2" name="Google Shape;32;p5"/>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3" name="Google Shape;33;p5"/>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75016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01366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Tree>
    <p:extLst>
      <p:ext uri="{BB962C8B-B14F-4D97-AF65-F5344CB8AC3E}">
        <p14:creationId xmlns:p14="http://schemas.microsoft.com/office/powerpoint/2010/main" val="3087426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6" name="Google Shape;16;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a:stretch/>
        </p:blipFill>
        <p:spPr>
          <a:xfrm>
            <a:off x="69266" y="4773038"/>
            <a:ext cx="1269600" cy="272225"/>
          </a:xfrm>
          <a:prstGeom prst="rect">
            <a:avLst/>
          </a:prstGeom>
          <a:noFill/>
          <a:ln>
            <a:noFill/>
          </a:ln>
        </p:spPr>
      </p:pic>
    </p:spTree>
    <p:extLst>
      <p:ext uri="{BB962C8B-B14F-4D97-AF65-F5344CB8AC3E}">
        <p14:creationId xmlns:p14="http://schemas.microsoft.com/office/powerpoint/2010/main" val="2729371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0" name="Google Shape;20;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1" name="Google Shape;21;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a:stretch/>
        </p:blipFill>
        <p:spPr>
          <a:xfrm>
            <a:off x="69266" y="4773038"/>
            <a:ext cx="1269600" cy="272225"/>
          </a:xfrm>
          <a:prstGeom prst="rect">
            <a:avLst/>
          </a:prstGeom>
          <a:noFill/>
          <a:ln>
            <a:noFill/>
          </a:ln>
        </p:spPr>
      </p:pic>
    </p:spTree>
    <p:extLst>
      <p:ext uri="{BB962C8B-B14F-4D97-AF65-F5344CB8AC3E}">
        <p14:creationId xmlns:p14="http://schemas.microsoft.com/office/powerpoint/2010/main" val="422476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7" name="Google Shape;27;p5"/>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8" name="Google Shape;28;p5"/>
          <p:cNvSpPr txBox="1">
            <a:spLocks noGrp="1"/>
          </p:cNvSpPr>
          <p:nvPr>
            <p:ph type="sldNum" idx="12"/>
          </p:nvPr>
        </p:nvSpPr>
        <p:spPr>
          <a:xfrm>
            <a:off x="8657772" y="4643243"/>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a:stretch/>
        </p:blipFill>
        <p:spPr>
          <a:xfrm>
            <a:off x="69266" y="4773038"/>
            <a:ext cx="1269600" cy="272225"/>
          </a:xfrm>
          <a:prstGeom prst="rect">
            <a:avLst/>
          </a:prstGeom>
          <a:noFill/>
          <a:ln>
            <a:noFill/>
          </a:ln>
        </p:spPr>
      </p:pic>
    </p:spTree>
    <p:extLst>
      <p:ext uri="{BB962C8B-B14F-4D97-AF65-F5344CB8AC3E}">
        <p14:creationId xmlns:p14="http://schemas.microsoft.com/office/powerpoint/2010/main" val="1137755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2" name="Google Shape;32;p6"/>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1pPr>
            <a:lvl2pPr marL="0" lvl="1"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2pPr>
            <a:lvl3pPr marL="0" lvl="2"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3pPr>
            <a:lvl4pPr marL="0" lvl="3"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4pPr>
            <a:lvl5pPr marL="0" lvl="4"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5pPr>
            <a:lvl6pPr marL="0" lvl="5"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6pPr>
            <a:lvl7pPr marL="0" lvl="6"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7pPr>
            <a:lvl8pPr marL="0" lvl="7"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8pPr>
            <a:lvl9pPr marL="0" lvl="8" indent="0" algn="r">
              <a:lnSpc>
                <a:spcPct val="100000"/>
              </a:lnSpc>
              <a:spcBef>
                <a:spcPts val="0"/>
              </a:spcBef>
              <a:spcAft>
                <a:spcPts val="0"/>
              </a:spcAft>
              <a:buSzPts val="1200"/>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Tree>
    <p:extLst>
      <p:ext uri="{BB962C8B-B14F-4D97-AF65-F5344CB8AC3E}">
        <p14:creationId xmlns:p14="http://schemas.microsoft.com/office/powerpoint/2010/main" val="663308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36" name="Google Shape;36;p6"/>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7" name="Google Shape;37;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38" name="Google Shape;38;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solidFill>
                  <a:srgbClr val="5190CE"/>
                </a:solidFill>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46" name="Google Shape;46;p8"/>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 name="Google Shape;47;p8"/>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8" name="Google Shape;48;p8"/>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9"/>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51" name="Google Shape;51;p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52" name="Google Shape;52;p9"/>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3" name="Google Shape;53;p9"/>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solidFill>
                  <a:srgbClr val="5B92CA"/>
                </a:solidFill>
              </a:defRPr>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56" name="Google Shape;56;p10"/>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57" name="Google Shape;57;p10"/>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 name="Google Shape;58;p10"/>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59" name="Google Shape;59;p10"/>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0"/>
        <p:cNvGrpSpPr/>
        <p:nvPr/>
      </p:nvGrpSpPr>
      <p:grpSpPr>
        <a:xfrm>
          <a:off x="0" y="0"/>
          <a:ext cx="0" cy="0"/>
          <a:chOff x="0" y="0"/>
          <a:chExt cx="0" cy="0"/>
        </a:xfrm>
      </p:grpSpPr>
      <p:sp>
        <p:nvSpPr>
          <p:cNvPr id="61" name="Google Shape;61;p11"/>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1"/>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1"/>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solidFill>
                  <a:srgbClr val="71A0CF"/>
                </a:solidFill>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64" name="Google Shape;64;p11"/>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Clr>
                <a:srgbClr val="741B47"/>
              </a:buClr>
              <a:buSzPts val="1800"/>
              <a:buChar char="▸"/>
              <a:defRPr/>
            </a:lvl1pPr>
            <a:lvl2pPr marL="914400" lvl="1" indent="-342900" algn="l" rtl="0">
              <a:lnSpc>
                <a:spcPct val="110000"/>
              </a:lnSpc>
              <a:spcBef>
                <a:spcPts val="600"/>
              </a:spcBef>
              <a:spcAft>
                <a:spcPts val="0"/>
              </a:spcAft>
              <a:buClr>
                <a:srgbClr val="741B47"/>
              </a:buClr>
              <a:buSzPts val="1800"/>
              <a:buChar char="▹"/>
              <a:defRPr/>
            </a:lvl2pPr>
            <a:lvl3pPr marL="1371600" lvl="2" indent="-342900" algn="l" rtl="0">
              <a:lnSpc>
                <a:spcPct val="110000"/>
              </a:lnSpc>
              <a:spcBef>
                <a:spcPts val="600"/>
              </a:spcBef>
              <a:spcAft>
                <a:spcPts val="0"/>
              </a:spcAft>
              <a:buClr>
                <a:srgbClr val="741B47"/>
              </a:buClr>
              <a:buSzPts val="1800"/>
              <a:buChar char="▹"/>
              <a:defRPr/>
            </a:lvl3pPr>
            <a:lvl4pPr marL="1828800" lvl="3" indent="-355600" algn="l" rtl="0">
              <a:lnSpc>
                <a:spcPct val="110000"/>
              </a:lnSpc>
              <a:spcBef>
                <a:spcPts val="600"/>
              </a:spcBef>
              <a:spcAft>
                <a:spcPts val="0"/>
              </a:spcAft>
              <a:buClr>
                <a:srgbClr val="741B47"/>
              </a:buClr>
              <a:buSzPts val="2000"/>
              <a:buChar char="▹"/>
              <a:defRPr/>
            </a:lvl4pPr>
            <a:lvl5pPr marL="2286000" lvl="4" indent="-355600" algn="l" rtl="0">
              <a:lnSpc>
                <a:spcPct val="110000"/>
              </a:lnSpc>
              <a:spcBef>
                <a:spcPts val="600"/>
              </a:spcBef>
              <a:spcAft>
                <a:spcPts val="0"/>
              </a:spcAft>
              <a:buClr>
                <a:srgbClr val="741B47"/>
              </a:buClr>
              <a:buSzPts val="2000"/>
              <a:buChar char="▹"/>
              <a:defRPr/>
            </a:lvl5pPr>
            <a:lvl6pPr marL="2743200" lvl="5" indent="-355600" algn="l" rtl="0">
              <a:lnSpc>
                <a:spcPct val="110000"/>
              </a:lnSpc>
              <a:spcBef>
                <a:spcPts val="600"/>
              </a:spcBef>
              <a:spcAft>
                <a:spcPts val="0"/>
              </a:spcAft>
              <a:buClr>
                <a:srgbClr val="741B47"/>
              </a:buClr>
              <a:buSzPts val="2000"/>
              <a:buChar char="▹"/>
              <a:defRPr/>
            </a:lvl6pPr>
            <a:lvl7pPr marL="3200400" lvl="6" indent="-355600" algn="l" rtl="0">
              <a:lnSpc>
                <a:spcPct val="110000"/>
              </a:lnSpc>
              <a:spcBef>
                <a:spcPts val="600"/>
              </a:spcBef>
              <a:spcAft>
                <a:spcPts val="0"/>
              </a:spcAft>
              <a:buClr>
                <a:srgbClr val="741B47"/>
              </a:buClr>
              <a:buSzPts val="2000"/>
              <a:buChar char="▹"/>
              <a:defRPr/>
            </a:lvl7pPr>
            <a:lvl8pPr marL="3657600" lvl="7" indent="-355600" algn="l" rtl="0">
              <a:lnSpc>
                <a:spcPct val="110000"/>
              </a:lnSpc>
              <a:spcBef>
                <a:spcPts val="600"/>
              </a:spcBef>
              <a:spcAft>
                <a:spcPts val="0"/>
              </a:spcAft>
              <a:buClr>
                <a:srgbClr val="741B47"/>
              </a:buClr>
              <a:buSzPts val="2000"/>
              <a:buChar char="▹"/>
              <a:defRPr/>
            </a:lvl8pPr>
            <a:lvl9pPr marL="4114800" lvl="8" indent="-355600" algn="l" rtl="0">
              <a:lnSpc>
                <a:spcPct val="110000"/>
              </a:lnSpc>
              <a:spcBef>
                <a:spcPts val="600"/>
              </a:spcBef>
              <a:spcAft>
                <a:spcPts val="0"/>
              </a:spcAft>
              <a:buClr>
                <a:srgbClr val="741B47"/>
              </a:buClr>
              <a:buSzPts val="2000"/>
              <a:buChar char="▹"/>
              <a:defRPr/>
            </a:lvl9pPr>
          </a:lstStyle>
          <a:p>
            <a:endParaRPr/>
          </a:p>
        </p:txBody>
      </p:sp>
      <p:sp>
        <p:nvSpPr>
          <p:cNvPr id="65" name="Google Shape;65;p1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66" name="Google Shape;66;p11"/>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67" name="Google Shape;67;p11"/>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4.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41" name="Google Shape;41;p7"/>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42" name="Google Shape;42;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3" name="Google Shape;43;p7"/>
          <p:cNvPicPr preferRelativeResize="0"/>
          <p:nvPr/>
        </p:nvPicPr>
        <p:blipFill rotWithShape="1">
          <a:blip r:embed="rId7">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5" name="Google Shape;75;p13"/>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76" name="Google Shape;76;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77" name="Google Shape;77;p13"/>
          <p:cNvPicPr preferRelativeResize="0"/>
          <p:nvPr/>
        </p:nvPicPr>
        <p:blipFill rotWithShape="1">
          <a:blip r:embed="rId6">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7">
            <a:alphaModFix/>
          </a:blip>
          <a:srcRect/>
          <a:stretch/>
        </p:blipFill>
        <p:spPr>
          <a:xfrm>
            <a:off x="8766751" y="59900"/>
            <a:ext cx="339175" cy="374526"/>
          </a:xfrm>
          <a:prstGeom prst="rect">
            <a:avLst/>
          </a:prstGeom>
          <a:noFill/>
          <a:ln>
            <a:noFill/>
          </a:ln>
        </p:spPr>
      </p:pic>
    </p:spTree>
    <p:extLst>
      <p:ext uri="{BB962C8B-B14F-4D97-AF65-F5344CB8AC3E}">
        <p14:creationId xmlns:p14="http://schemas.microsoft.com/office/powerpoint/2010/main" val="1481704728"/>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7">
            <a:alphaModFix/>
          </a:blip>
          <a:srcRect/>
          <a:stretch/>
        </p:blipFill>
        <p:spPr>
          <a:xfrm>
            <a:off x="8766750" y="38150"/>
            <a:ext cx="339175" cy="374526"/>
          </a:xfrm>
          <a:prstGeom prst="rect">
            <a:avLst/>
          </a:prstGeom>
          <a:noFill/>
          <a:ln>
            <a:noFill/>
          </a:ln>
        </p:spPr>
      </p:pic>
    </p:spTree>
    <p:extLst>
      <p:ext uri="{BB962C8B-B14F-4D97-AF65-F5344CB8AC3E}">
        <p14:creationId xmlns:p14="http://schemas.microsoft.com/office/powerpoint/2010/main" val="1873587094"/>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hyperlink" Target="https://www.opensuse.org/" TargetMode="External"/><Relationship Id="rId3" Type="http://schemas.openxmlformats.org/officeDocument/2006/relationships/image" Target="../media/image41.jpg"/><Relationship Id="rId7" Type="http://schemas.openxmlformats.org/officeDocument/2006/relationships/hyperlink" Target="https://manjaro.org/"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linuxmint.com/" TargetMode="External"/><Relationship Id="rId5" Type="http://schemas.openxmlformats.org/officeDocument/2006/relationships/hyperlink" Target="https://ubuntu.com/" TargetMode="External"/><Relationship Id="rId10" Type="http://schemas.openxmlformats.org/officeDocument/2006/relationships/hyperlink" Target="https://getfedora.org/" TargetMode="External"/><Relationship Id="rId4" Type="http://schemas.openxmlformats.org/officeDocument/2006/relationships/hyperlink" Target="https://www.debian.org/" TargetMode="External"/><Relationship Id="rId9" Type="http://schemas.openxmlformats.org/officeDocument/2006/relationships/hyperlink" Target="https://www.redhat.com/e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YMCylaT4iV4"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hyperlink" Target="https://www.techradar.com/best/best-open-source-software"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httpd.apache.org/" TargetMode="External"/><Relationship Id="rId3" Type="http://schemas.openxmlformats.org/officeDocument/2006/relationships/image" Target="../media/image53.jpg"/><Relationship Id="rId7" Type="http://schemas.openxmlformats.org/officeDocument/2006/relationships/image" Target="../media/image57.png"/><Relationship Id="rId12" Type="http://schemas.openxmlformats.org/officeDocument/2006/relationships/hyperlink" Target="https://owncloud.org/"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56.png"/><Relationship Id="rId11" Type="http://schemas.openxmlformats.org/officeDocument/2006/relationships/hyperlink" Target="https://www.samba.org/" TargetMode="External"/><Relationship Id="rId5" Type="http://schemas.openxmlformats.org/officeDocument/2006/relationships/image" Target="../media/image55.png"/><Relationship Id="rId10" Type="http://schemas.openxmlformats.org/officeDocument/2006/relationships/hyperlink" Target="https://www.mysql.com/" TargetMode="External"/><Relationship Id="rId4" Type="http://schemas.openxmlformats.org/officeDocument/2006/relationships/image" Target="../media/image54.png"/><Relationship Id="rId9" Type="http://schemas.openxmlformats.org/officeDocument/2006/relationships/hyperlink" Target="https://www.nginx.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hyperlink" Target="https://www.fsf.or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hyperlink" Target="https://opensource.org/" TargetMode="External"/><Relationship Id="rId4" Type="http://schemas.openxmlformats.org/officeDocument/2006/relationships/hyperlink" Target="https://www.debian.org/intro/fre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QxNTgwNDc2NjYwMjcxNzIyOTQiLCJwcmVzZW50YXRpb25JZCI6IjF2aDc3Z2M1N2lybWFvN0JfdHgySDJGMFdMNXNGVldRYjdSX0pwc1o2dFMwIiwiY29udGVudElkIjoiY3VzdG9tLXJlc3BvbnNlLW11bHRpcGxlQ2hvaWNlIiwic2xpZGVJZCI6Imc3YzJmMmRlMjBkXzBfMTM4IiwiY29udGVudEluc3RhbmNlSWQiOiIxdmg3N2djNTdpcm1hbzdCX3R4MkgyRjBXTDVzRlZXUWI3Ul9KcHNaNnRTMC83OTk2YWRmYy1jYWNiLTRjNjAtYmVjMS02NDE5OTQyYjljYWEifQ==pearId=magic-pear-metadata-identifi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hyperlink" Target="https://lms.clarusway.com/mod/lti/view.php?id=131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hyperlink" Target="https://www.vmware.com/products/workstation-player/workstation-player-evaluation.html" TargetMode="External"/><Relationship Id="rId5" Type="http://schemas.openxmlformats.org/officeDocument/2006/relationships/hyperlink" Target="https://www.virtualbox.org/wiki/Downloads" TargetMode="Externa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8" Type="http://schemas.openxmlformats.org/officeDocument/2006/relationships/hyperlink" Target="https://www.debian.org/distrib/netinst" TargetMode="External"/><Relationship Id="rId3" Type="http://schemas.openxmlformats.org/officeDocument/2006/relationships/image" Target="../media/image72.png"/><Relationship Id="rId7" Type="http://schemas.openxmlformats.org/officeDocument/2006/relationships/hyperlink" Target="https://ubuntu.com/download/desktop" TargetMode="External"/><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www.linuxandubuntu.com/home/10-reasons-why-linux-is-better-than-windows#:~:text=Linux%20can%20be%20installed%20and,as%20per%20the%20user%20requireme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p:nvPr/>
        </p:nvSpPr>
        <p:spPr>
          <a:xfrm>
            <a:off x="1369350" y="1317681"/>
            <a:ext cx="6405300" cy="2890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tr-TR" sz="4800" dirty="0">
                <a:solidFill>
                  <a:srgbClr val="741B47"/>
                </a:solidFill>
                <a:latin typeface="Raleway SemiBold"/>
                <a:ea typeface="Raleway SemiBold"/>
                <a:cs typeface="Raleway SemiBold"/>
                <a:sym typeface="Raleway SemiBold"/>
              </a:rPr>
              <a:t>Operating </a:t>
            </a:r>
            <a:r>
              <a:rPr lang="tr-TR" sz="4800" dirty="0" err="1">
                <a:solidFill>
                  <a:srgbClr val="741B47"/>
                </a:solidFill>
                <a:latin typeface="Raleway SemiBold"/>
                <a:ea typeface="Raleway SemiBold"/>
                <a:cs typeface="Raleway SemiBold"/>
                <a:sym typeface="Raleway SemiBold"/>
              </a:rPr>
              <a:t>Systems</a:t>
            </a:r>
            <a:endParaRPr sz="4800" dirty="0">
              <a:solidFill>
                <a:srgbClr val="741B47"/>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19248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4"/>
          <p:cNvPicPr preferRelativeResize="0"/>
          <p:nvPr/>
        </p:nvPicPr>
        <p:blipFill>
          <a:blip r:embed="rId3">
            <a:alphaModFix/>
          </a:blip>
          <a:stretch>
            <a:fillRect/>
          </a:stretch>
        </p:blipFill>
        <p:spPr>
          <a:xfrm>
            <a:off x="6914395" y="106225"/>
            <a:ext cx="1772901" cy="996101"/>
          </a:xfrm>
          <a:prstGeom prst="rect">
            <a:avLst/>
          </a:prstGeom>
          <a:noFill/>
          <a:ln>
            <a:noFill/>
          </a:ln>
        </p:spPr>
      </p:pic>
      <p:sp>
        <p:nvSpPr>
          <p:cNvPr id="151" name="Google Shape;151;p24"/>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Where Linux?</a:t>
            </a:r>
            <a:endParaRPr sz="3000" b="1">
              <a:solidFill>
                <a:srgbClr val="741B47"/>
              </a:solidFill>
              <a:latin typeface="Raleway"/>
              <a:ea typeface="Raleway"/>
              <a:cs typeface="Raleway"/>
              <a:sym typeface="Raleway"/>
            </a:endParaRPr>
          </a:p>
        </p:txBody>
      </p:sp>
      <p:sp>
        <p:nvSpPr>
          <p:cNvPr id="152" name="Google Shape;152;p2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10</a:t>
            </a:fld>
            <a:endParaRPr/>
          </a:p>
        </p:txBody>
      </p:sp>
      <p:sp>
        <p:nvSpPr>
          <p:cNvPr id="153" name="Google Shape;153;p24"/>
          <p:cNvSpPr txBox="1"/>
          <p:nvPr/>
        </p:nvSpPr>
        <p:spPr>
          <a:xfrm>
            <a:off x="152400" y="710000"/>
            <a:ext cx="9017700" cy="390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b="1" dirty="0">
                <a:solidFill>
                  <a:srgbClr val="3498DB"/>
                </a:solidFill>
                <a:highlight>
                  <a:srgbClr val="FFFFFF"/>
                </a:highlight>
              </a:rPr>
              <a:t>6. </a:t>
            </a:r>
            <a:r>
              <a:rPr lang="tr-TR" sz="1800" b="1" dirty="0" err="1">
                <a:solidFill>
                  <a:srgbClr val="3498DB"/>
                </a:solidFill>
                <a:highlight>
                  <a:srgbClr val="FFFFFF"/>
                </a:highlight>
              </a:rPr>
              <a:t>McDonalds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world’s</a:t>
            </a:r>
            <a:r>
              <a:rPr lang="tr-TR" sz="1800" dirty="0">
                <a:solidFill>
                  <a:srgbClr val="3A3A3A"/>
                </a:solidFill>
                <a:highlight>
                  <a:srgbClr val="FFFFFF"/>
                </a:highlight>
              </a:rPr>
              <a:t> </a:t>
            </a:r>
            <a:r>
              <a:rPr lang="tr-TR" sz="1800" dirty="0" err="1">
                <a:solidFill>
                  <a:srgbClr val="3A3A3A"/>
                </a:solidFill>
                <a:highlight>
                  <a:srgbClr val="FFFFFF"/>
                </a:highlight>
              </a:rPr>
              <a:t>largest</a:t>
            </a:r>
            <a:r>
              <a:rPr lang="tr-TR" sz="1800" dirty="0">
                <a:solidFill>
                  <a:srgbClr val="3A3A3A"/>
                </a:solidFill>
                <a:highlight>
                  <a:srgbClr val="FFFFFF"/>
                </a:highlight>
              </a:rPr>
              <a:t> </a:t>
            </a:r>
            <a:r>
              <a:rPr lang="tr-TR" sz="1800" dirty="0" err="1">
                <a:solidFill>
                  <a:srgbClr val="3A3A3A"/>
                </a:solidFill>
                <a:highlight>
                  <a:srgbClr val="FFFFFF"/>
                </a:highlight>
              </a:rPr>
              <a:t>chain</a:t>
            </a:r>
            <a:r>
              <a:rPr lang="tr-TR" sz="1800" dirty="0">
                <a:solidFill>
                  <a:srgbClr val="3A3A3A"/>
                </a:solidFill>
                <a:highlight>
                  <a:srgbClr val="FFFFFF"/>
                </a:highlight>
              </a:rPr>
              <a:t> of hamburger </a:t>
            </a:r>
            <a:r>
              <a:rPr lang="tr-TR" sz="1800" dirty="0" err="1">
                <a:solidFill>
                  <a:srgbClr val="3A3A3A"/>
                </a:solidFill>
                <a:highlight>
                  <a:srgbClr val="FFFFFF"/>
                </a:highlight>
              </a:rPr>
              <a:t>fast</a:t>
            </a:r>
            <a:r>
              <a:rPr lang="tr-TR" sz="1800" dirty="0">
                <a:solidFill>
                  <a:srgbClr val="3A3A3A"/>
                </a:solidFill>
                <a:highlight>
                  <a:srgbClr val="FFFFFF"/>
                </a:highlight>
              </a:rPr>
              <a:t> </a:t>
            </a:r>
            <a:r>
              <a:rPr lang="tr-TR" sz="1800" dirty="0" err="1">
                <a:solidFill>
                  <a:srgbClr val="3A3A3A"/>
                </a:solidFill>
                <a:highlight>
                  <a:srgbClr val="FFFFFF"/>
                </a:highlight>
              </a:rPr>
              <a:t>food</a:t>
            </a:r>
            <a:r>
              <a:rPr lang="tr-TR" sz="1800" dirty="0">
                <a:solidFill>
                  <a:srgbClr val="3A3A3A"/>
                </a:solidFill>
                <a:highlight>
                  <a:srgbClr val="FFFFFF"/>
                </a:highlight>
              </a:rPr>
              <a:t> </a:t>
            </a:r>
            <a:r>
              <a:rPr lang="tr-TR" sz="1800" dirty="0" err="1">
                <a:solidFill>
                  <a:srgbClr val="3A3A3A"/>
                </a:solidFill>
                <a:highlight>
                  <a:srgbClr val="FFFFFF"/>
                </a:highlight>
              </a:rPr>
              <a:t>restaurant</a:t>
            </a:r>
            <a:r>
              <a:rPr lang="tr-TR" sz="1800" dirty="0">
                <a:solidFill>
                  <a:srgbClr val="3A3A3A"/>
                </a:solidFill>
                <a:highlight>
                  <a:srgbClr val="FFFFFF"/>
                </a:highlight>
              </a:rPr>
              <a:t> </a:t>
            </a:r>
            <a:r>
              <a:rPr lang="tr-TR" sz="1800" dirty="0" err="1">
                <a:solidFill>
                  <a:srgbClr val="3A3A3A"/>
                </a:solidFill>
                <a:highlight>
                  <a:srgbClr val="FFFFFF"/>
                </a:highlight>
              </a:rPr>
              <a:t>uses</a:t>
            </a:r>
            <a:r>
              <a:rPr lang="tr-TR" sz="1800" dirty="0">
                <a:solidFill>
                  <a:srgbClr val="3A3A3A"/>
                </a:solidFill>
                <a:highlight>
                  <a:srgbClr val="FFFFFF"/>
                </a:highlight>
              </a:rPr>
              <a:t> GNU/Linux (Ubuntu) </a:t>
            </a:r>
            <a:r>
              <a:rPr lang="tr-TR" sz="1800" dirty="0" err="1">
                <a:solidFill>
                  <a:srgbClr val="3A3A3A"/>
                </a:solidFill>
                <a:highlight>
                  <a:srgbClr val="FFFFFF"/>
                </a:highlight>
              </a:rPr>
              <a:t>too</a:t>
            </a:r>
            <a:r>
              <a:rPr lang="tr-TR" sz="1800" dirty="0">
                <a:solidFill>
                  <a:srgbClr val="3A3A3A"/>
                </a:solidFill>
                <a:highlight>
                  <a:srgbClr val="FFFFFF"/>
                </a:highlight>
              </a:rPr>
              <a: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7. </a:t>
            </a:r>
            <a:r>
              <a:rPr lang="tr-TR" sz="1800" b="1" dirty="0" err="1">
                <a:solidFill>
                  <a:srgbClr val="3498DB"/>
                </a:solidFill>
                <a:highlight>
                  <a:srgbClr val="FFFFFF"/>
                </a:highlight>
              </a:rPr>
              <a:t>Submarines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submarines</a:t>
            </a:r>
            <a:r>
              <a:rPr lang="tr-TR" sz="1800" dirty="0">
                <a:solidFill>
                  <a:srgbClr val="3A3A3A"/>
                </a:solidFill>
                <a:highlight>
                  <a:srgbClr val="FFFFFF"/>
                </a:highlight>
              </a:rPr>
              <a:t> in </a:t>
            </a:r>
            <a:r>
              <a:rPr lang="tr-TR" sz="1800" dirty="0" err="1">
                <a:solidFill>
                  <a:srgbClr val="3A3A3A"/>
                </a:solidFill>
                <a:highlight>
                  <a:srgbClr val="FFFFFF"/>
                </a:highlight>
              </a:rPr>
              <a:t>the</a:t>
            </a:r>
            <a:r>
              <a:rPr lang="tr-TR" sz="1800" dirty="0">
                <a:solidFill>
                  <a:srgbClr val="3A3A3A"/>
                </a:solidFill>
                <a:highlight>
                  <a:srgbClr val="FFFFFF"/>
                </a:highlight>
              </a:rPr>
              <a:t> United </a:t>
            </a:r>
            <a:r>
              <a:rPr lang="tr-TR" sz="1800" dirty="0" err="1">
                <a:solidFill>
                  <a:srgbClr val="3A3A3A"/>
                </a:solidFill>
                <a:highlight>
                  <a:srgbClr val="FFFFFF"/>
                </a:highlight>
              </a:rPr>
              <a:t>State</a:t>
            </a:r>
            <a:r>
              <a:rPr lang="tr-TR" sz="1800" dirty="0">
                <a:solidFill>
                  <a:srgbClr val="3A3A3A"/>
                </a:solidFill>
                <a:highlight>
                  <a:srgbClr val="FFFFFF"/>
                </a:highlight>
              </a:rPr>
              <a:t> </a:t>
            </a:r>
            <a:r>
              <a:rPr lang="tr-TR" sz="1800" dirty="0" err="1">
                <a:solidFill>
                  <a:srgbClr val="3A3A3A"/>
                </a:solidFill>
                <a:highlight>
                  <a:srgbClr val="FFFFFF"/>
                </a:highlight>
              </a:rPr>
              <a:t>Navy</a:t>
            </a:r>
            <a:r>
              <a:rPr lang="tr-TR" sz="1800" dirty="0">
                <a:solidFill>
                  <a:srgbClr val="3A3A3A"/>
                </a:solidFill>
                <a:highlight>
                  <a:srgbClr val="FFFFFF"/>
                </a:highlight>
              </a:rPr>
              <a:t> </a:t>
            </a:r>
            <a:r>
              <a:rPr lang="tr-TR" sz="1800" dirty="0" err="1">
                <a:solidFill>
                  <a:srgbClr val="3A3A3A"/>
                </a:solidFill>
                <a:highlight>
                  <a:srgbClr val="FFFFFF"/>
                </a:highlight>
              </a:rPr>
              <a:t>are</a:t>
            </a:r>
            <a:r>
              <a:rPr lang="tr-TR" sz="1800" dirty="0">
                <a:solidFill>
                  <a:srgbClr val="3A3A3A"/>
                </a:solidFill>
                <a:highlight>
                  <a:srgbClr val="FFFFFF"/>
                </a:highlight>
              </a:rPr>
              <a:t> </a:t>
            </a:r>
            <a:r>
              <a:rPr lang="tr-TR" sz="1800" dirty="0" err="1">
                <a:solidFill>
                  <a:srgbClr val="3A3A3A"/>
                </a:solidFill>
                <a:highlight>
                  <a:srgbClr val="FFFFFF"/>
                </a:highlight>
              </a:rPr>
              <a:t>controlled</a:t>
            </a:r>
            <a:r>
              <a:rPr lang="tr-TR" sz="1800" dirty="0">
                <a:solidFill>
                  <a:srgbClr val="3A3A3A"/>
                </a:solidFill>
                <a:highlight>
                  <a:srgbClr val="FFFFFF"/>
                </a:highlight>
              </a:rPr>
              <a:t> </a:t>
            </a:r>
            <a:r>
              <a:rPr lang="tr-TR" sz="1800" dirty="0" err="1">
                <a:solidFill>
                  <a:srgbClr val="3A3A3A"/>
                </a:solidFill>
                <a:highlight>
                  <a:srgbClr val="FFFFFF"/>
                </a:highlight>
              </a:rPr>
              <a:t>by</a:t>
            </a:r>
            <a:r>
              <a:rPr lang="tr-TR" sz="1800" dirty="0">
                <a:solidFill>
                  <a:srgbClr val="3A3A3A"/>
                </a:solidFill>
                <a:highlight>
                  <a:srgbClr val="FFFFFF"/>
                </a:highlight>
              </a:rPr>
              <a:t> </a:t>
            </a:r>
            <a:r>
              <a:rPr lang="tr-TR" sz="1800" dirty="0" err="1">
                <a:solidFill>
                  <a:srgbClr val="3A3A3A"/>
                </a:solidFill>
                <a:highlight>
                  <a:srgbClr val="FFFFFF"/>
                </a:highlight>
              </a:rPr>
              <a:t>same</a:t>
            </a:r>
            <a:r>
              <a:rPr lang="tr-TR" sz="1800" dirty="0">
                <a:solidFill>
                  <a:srgbClr val="3A3A3A"/>
                </a:solidFill>
                <a:highlight>
                  <a:srgbClr val="FFFFFF"/>
                </a:highlight>
              </a:rPr>
              <a:t> platform.</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8. NASA</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National</a:t>
            </a:r>
            <a:r>
              <a:rPr lang="tr-TR" sz="1800" dirty="0">
                <a:solidFill>
                  <a:srgbClr val="3A3A3A"/>
                </a:solidFill>
                <a:highlight>
                  <a:srgbClr val="FFFFFF"/>
                </a:highlight>
              </a:rPr>
              <a:t> </a:t>
            </a:r>
            <a:r>
              <a:rPr lang="tr-TR" sz="1800" dirty="0" err="1">
                <a:solidFill>
                  <a:srgbClr val="3A3A3A"/>
                </a:solidFill>
                <a:highlight>
                  <a:srgbClr val="FFFFFF"/>
                </a:highlight>
              </a:rPr>
              <a:t>Aeronautical</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Space Administration, </a:t>
            </a:r>
            <a:r>
              <a:rPr lang="tr-TR" sz="1800" dirty="0" err="1">
                <a:solidFill>
                  <a:srgbClr val="3A3A3A"/>
                </a:solidFill>
                <a:highlight>
                  <a:srgbClr val="FFFFFF"/>
                </a:highlight>
              </a:rPr>
              <a:t>The</a:t>
            </a:r>
            <a:r>
              <a:rPr lang="tr-TR" sz="1800" dirty="0">
                <a:solidFill>
                  <a:srgbClr val="3A3A3A"/>
                </a:solidFill>
                <a:highlight>
                  <a:srgbClr val="FFFFFF"/>
                </a:highlight>
              </a:rPr>
              <a:t> United Nations Space program </a:t>
            </a:r>
            <a:r>
              <a:rPr lang="tr-TR" sz="1800" dirty="0" err="1">
                <a:solidFill>
                  <a:srgbClr val="3A3A3A"/>
                </a:solidFill>
                <a:highlight>
                  <a:srgbClr val="FFFFFF"/>
                </a:highlight>
              </a:rPr>
              <a:t>widely</a:t>
            </a:r>
            <a:r>
              <a:rPr lang="tr-TR" sz="1800" dirty="0">
                <a:solidFill>
                  <a:srgbClr val="3A3A3A"/>
                </a:solidFill>
                <a:highlight>
                  <a:srgbClr val="FFFFFF"/>
                </a:highlight>
              </a:rPr>
              <a:t> </a:t>
            </a:r>
            <a:r>
              <a:rPr lang="tr-TR" sz="1800" dirty="0" err="1">
                <a:solidFill>
                  <a:srgbClr val="3A3A3A"/>
                </a:solidFill>
                <a:highlight>
                  <a:srgbClr val="FFFFFF"/>
                </a:highlight>
              </a:rPr>
              <a:t>uses</a:t>
            </a:r>
            <a:r>
              <a:rPr lang="tr-TR" sz="1800" dirty="0">
                <a:solidFill>
                  <a:srgbClr val="3A3A3A"/>
                </a:solidFill>
                <a:highlight>
                  <a:srgbClr val="FFFFFF"/>
                </a:highlight>
              </a:rPr>
              <a:t> Linux in </a:t>
            </a:r>
            <a:r>
              <a:rPr lang="tr-TR" sz="1800" dirty="0" err="1">
                <a:solidFill>
                  <a:srgbClr val="3A3A3A"/>
                </a:solidFill>
                <a:highlight>
                  <a:srgbClr val="FFFFFF"/>
                </a:highlight>
              </a:rPr>
              <a:t>many</a:t>
            </a:r>
            <a:r>
              <a:rPr lang="tr-TR" sz="1800" dirty="0">
                <a:solidFill>
                  <a:srgbClr val="3A3A3A"/>
                </a:solidFill>
                <a:highlight>
                  <a:srgbClr val="FFFFFF"/>
                </a:highlight>
              </a:rPr>
              <a:t> of </a:t>
            </a:r>
            <a:r>
              <a:rPr lang="tr-TR" sz="1800" dirty="0" err="1">
                <a:solidFill>
                  <a:srgbClr val="3A3A3A"/>
                </a:solidFill>
                <a:highlight>
                  <a:srgbClr val="FFFFFF"/>
                </a:highlight>
              </a:rPr>
              <a:t>their</a:t>
            </a:r>
            <a:r>
              <a:rPr lang="tr-TR" sz="1800" dirty="0">
                <a:solidFill>
                  <a:srgbClr val="3A3A3A"/>
                </a:solidFill>
                <a:highlight>
                  <a:srgbClr val="FFFFFF"/>
                </a:highlight>
              </a:rPr>
              <a:t> </a:t>
            </a:r>
            <a:r>
              <a:rPr lang="tr-TR" sz="1800" dirty="0" err="1">
                <a:solidFill>
                  <a:srgbClr val="3A3A3A"/>
                </a:solidFill>
                <a:highlight>
                  <a:srgbClr val="FFFFFF"/>
                </a:highlight>
              </a:rPr>
              <a:t>programmes</a:t>
            </a:r>
            <a:r>
              <a:rPr lang="tr-TR" sz="1800" dirty="0">
                <a:solidFill>
                  <a:srgbClr val="3A3A3A"/>
                </a:solidFill>
                <a:highlight>
                  <a:srgbClr val="FFFFFF"/>
                </a:highlight>
              </a:rPr>
              <a: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9. </a:t>
            </a:r>
            <a:r>
              <a:rPr lang="tr-TR" sz="1800" b="1" dirty="0" err="1">
                <a:solidFill>
                  <a:srgbClr val="3498DB"/>
                </a:solidFill>
                <a:highlight>
                  <a:srgbClr val="FFFFFF"/>
                </a:highlight>
              </a:rPr>
              <a:t>Watches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Most</a:t>
            </a:r>
            <a:r>
              <a:rPr lang="tr-TR" sz="1800" dirty="0">
                <a:solidFill>
                  <a:srgbClr val="3A3A3A"/>
                </a:solidFill>
                <a:highlight>
                  <a:srgbClr val="FFFFFF"/>
                </a:highlight>
              </a:rPr>
              <a:t> of </a:t>
            </a:r>
            <a:r>
              <a:rPr lang="tr-TR" sz="1800" dirty="0" err="1">
                <a:solidFill>
                  <a:srgbClr val="3A3A3A"/>
                </a:solidFill>
                <a:highlight>
                  <a:srgbClr val="FFFFFF"/>
                </a:highlight>
              </a:rPr>
              <a:t>you</a:t>
            </a:r>
            <a:r>
              <a:rPr lang="tr-TR" sz="1800" dirty="0">
                <a:solidFill>
                  <a:srgbClr val="3A3A3A"/>
                </a:solidFill>
                <a:highlight>
                  <a:srgbClr val="FFFFFF"/>
                </a:highlight>
              </a:rPr>
              <a:t> </a:t>
            </a:r>
            <a:r>
              <a:rPr lang="tr-TR" sz="1800" dirty="0" err="1">
                <a:solidFill>
                  <a:srgbClr val="3A3A3A"/>
                </a:solidFill>
                <a:highlight>
                  <a:srgbClr val="FFFFFF"/>
                </a:highlight>
              </a:rPr>
              <a:t>would</a:t>
            </a:r>
            <a:r>
              <a:rPr lang="tr-TR" sz="1800" dirty="0">
                <a:solidFill>
                  <a:srgbClr val="3A3A3A"/>
                </a:solidFill>
                <a:highlight>
                  <a:srgbClr val="FFFFFF"/>
                </a:highlight>
              </a:rPr>
              <a:t> not be </a:t>
            </a:r>
            <a:r>
              <a:rPr lang="tr-TR" sz="1800" dirty="0" err="1">
                <a:solidFill>
                  <a:srgbClr val="3A3A3A"/>
                </a:solidFill>
                <a:highlight>
                  <a:srgbClr val="FFFFFF"/>
                </a:highlight>
              </a:rPr>
              <a:t>knowing</a:t>
            </a:r>
            <a:r>
              <a:rPr lang="tr-TR" sz="1800" dirty="0">
                <a:solidFill>
                  <a:srgbClr val="3A3A3A"/>
                </a:solidFill>
                <a:highlight>
                  <a:srgbClr val="FFFFFF"/>
                </a:highlight>
              </a:rPr>
              <a:t> </a:t>
            </a:r>
            <a:r>
              <a:rPr lang="tr-TR" sz="1800" dirty="0" err="1">
                <a:solidFill>
                  <a:srgbClr val="3A3A3A"/>
                </a:solidFill>
                <a:highlight>
                  <a:srgbClr val="FFFFFF"/>
                </a:highlight>
              </a:rPr>
              <a:t>that</a:t>
            </a:r>
            <a:r>
              <a:rPr lang="tr-TR" sz="1800" dirty="0">
                <a:solidFill>
                  <a:srgbClr val="3A3A3A"/>
                </a:solidFill>
                <a:highlight>
                  <a:srgbClr val="FFFFFF"/>
                </a:highlight>
              </a:rPr>
              <a:t> </a:t>
            </a:r>
            <a:r>
              <a:rPr lang="tr-TR" sz="1800" dirty="0" err="1">
                <a:solidFill>
                  <a:srgbClr val="3A3A3A"/>
                </a:solidFill>
                <a:highlight>
                  <a:srgbClr val="FFFFFF"/>
                </a:highlight>
              </a:rPr>
              <a:t>there</a:t>
            </a:r>
            <a:r>
              <a:rPr lang="tr-TR" sz="1800" dirty="0">
                <a:solidFill>
                  <a:srgbClr val="3A3A3A"/>
                </a:solidFill>
                <a:highlight>
                  <a:srgbClr val="FFFFFF"/>
                </a:highlight>
              </a:rPr>
              <a:t> </a:t>
            </a:r>
            <a:r>
              <a:rPr lang="tr-TR" sz="1800" dirty="0" err="1">
                <a:solidFill>
                  <a:srgbClr val="3A3A3A"/>
                </a:solidFill>
                <a:highlight>
                  <a:srgbClr val="FFFFFF"/>
                </a:highlight>
              </a:rPr>
              <a:t>are</a:t>
            </a:r>
            <a:r>
              <a:rPr lang="tr-TR" sz="1800" dirty="0">
                <a:solidFill>
                  <a:srgbClr val="3A3A3A"/>
                </a:solidFill>
                <a:highlight>
                  <a:srgbClr val="FFFFFF"/>
                </a:highlight>
              </a:rPr>
              <a:t> Linux Powered </a:t>
            </a:r>
            <a:r>
              <a:rPr lang="tr-TR" sz="1800" dirty="0" err="1">
                <a:solidFill>
                  <a:srgbClr val="3A3A3A"/>
                </a:solidFill>
                <a:highlight>
                  <a:srgbClr val="FFFFFF"/>
                </a:highlight>
              </a:rPr>
              <a:t>Watches</a:t>
            </a:r>
            <a:r>
              <a:rPr lang="tr-TR" sz="1800" dirty="0">
                <a:solidFill>
                  <a:srgbClr val="3A3A3A"/>
                </a:solidFill>
                <a:highlight>
                  <a:srgbClr val="FFFFFF"/>
                </a:highlight>
              </a:rPr>
              <a:t> in </a:t>
            </a:r>
            <a:r>
              <a:rPr lang="tr-TR" sz="1800" dirty="0" err="1">
                <a:solidFill>
                  <a:srgbClr val="3A3A3A"/>
                </a:solidFill>
                <a:highlight>
                  <a:srgbClr val="FFFFFF"/>
                </a:highlight>
              </a:rPr>
              <a:t>the</a:t>
            </a:r>
            <a:r>
              <a:rPr lang="tr-TR" sz="1800" dirty="0">
                <a:solidFill>
                  <a:srgbClr val="3A3A3A"/>
                </a:solidFill>
                <a:highlight>
                  <a:srgbClr val="FFFFFF"/>
                </a:highlight>
              </a:rPr>
              <a:t> market, </a:t>
            </a:r>
            <a:r>
              <a:rPr lang="tr-TR" sz="1800" dirty="0" err="1">
                <a:solidFill>
                  <a:srgbClr val="3A3A3A"/>
                </a:solidFill>
                <a:highlight>
                  <a:srgbClr val="FFFFFF"/>
                </a:highlight>
              </a:rPr>
              <a:t>already</a:t>
            </a:r>
            <a:r>
              <a:rPr lang="tr-TR" sz="1800" dirty="0">
                <a:solidFill>
                  <a:srgbClr val="3A3A3A"/>
                </a:solidFill>
                <a:highlight>
                  <a:srgbClr val="FFFFFF"/>
                </a:highlight>
              </a:rPr>
              <a:t>.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watch</a:t>
            </a:r>
            <a:r>
              <a:rPr lang="tr-TR" sz="1800" dirty="0">
                <a:solidFill>
                  <a:srgbClr val="3A3A3A"/>
                </a:solidFill>
                <a:highlight>
                  <a:srgbClr val="FFFFFF"/>
                </a:highlight>
              </a:rPr>
              <a:t> </a:t>
            </a:r>
            <a:r>
              <a:rPr lang="tr-TR" sz="1800" dirty="0" err="1">
                <a:solidFill>
                  <a:srgbClr val="3A3A3A"/>
                </a:solidFill>
                <a:highlight>
                  <a:srgbClr val="FFFFFF"/>
                </a:highlight>
              </a:rPr>
              <a:t>developed</a:t>
            </a:r>
            <a:r>
              <a:rPr lang="tr-TR" sz="1800" dirty="0">
                <a:solidFill>
                  <a:srgbClr val="3A3A3A"/>
                </a:solidFill>
                <a:highlight>
                  <a:srgbClr val="FFFFFF"/>
                </a:highlight>
              </a:rPr>
              <a:t> </a:t>
            </a:r>
            <a:r>
              <a:rPr lang="tr-TR" sz="1800" dirty="0" err="1">
                <a:solidFill>
                  <a:srgbClr val="3A3A3A"/>
                </a:solidFill>
                <a:highlight>
                  <a:srgbClr val="FFFFFF"/>
                </a:highlight>
              </a:rPr>
              <a:t>by</a:t>
            </a:r>
            <a:r>
              <a:rPr lang="tr-TR" sz="1800" dirty="0">
                <a:solidFill>
                  <a:srgbClr val="3A3A3A"/>
                </a:solidFill>
                <a:highlight>
                  <a:srgbClr val="FFFFFF"/>
                </a:highlight>
              </a:rPr>
              <a:t> IBM </a:t>
            </a:r>
            <a:r>
              <a:rPr lang="tr-TR" sz="1800" dirty="0" err="1">
                <a:solidFill>
                  <a:srgbClr val="3A3A3A"/>
                </a:solidFill>
                <a:highlight>
                  <a:srgbClr val="FFFFFF"/>
                </a:highlight>
              </a:rPr>
              <a:t>running</a:t>
            </a:r>
            <a:r>
              <a:rPr lang="tr-TR" sz="1800" dirty="0">
                <a:solidFill>
                  <a:srgbClr val="3A3A3A"/>
                </a:solidFill>
                <a:highlight>
                  <a:srgbClr val="FFFFFF"/>
                </a:highlight>
              </a:rPr>
              <a:t> Linux.</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10. Mobile </a:t>
            </a:r>
            <a:r>
              <a:rPr lang="tr-TR" sz="1800" b="1" dirty="0" err="1">
                <a:solidFill>
                  <a:srgbClr val="3498DB"/>
                </a:solidFill>
                <a:highlight>
                  <a:srgbClr val="FFFFFF"/>
                </a:highlight>
              </a:rPr>
              <a:t>Devices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True, </a:t>
            </a:r>
            <a:r>
              <a:rPr lang="tr-TR" sz="1800" dirty="0" err="1">
                <a:solidFill>
                  <a:srgbClr val="3A3A3A"/>
                </a:solidFill>
                <a:highlight>
                  <a:srgbClr val="FFFFFF"/>
                </a:highlight>
              </a:rPr>
              <a:t>you</a:t>
            </a:r>
            <a:r>
              <a:rPr lang="tr-TR" sz="1800" dirty="0">
                <a:solidFill>
                  <a:srgbClr val="3A3A3A"/>
                </a:solidFill>
                <a:highlight>
                  <a:srgbClr val="FFFFFF"/>
                </a:highlight>
              </a:rPr>
              <a:t> </a:t>
            </a:r>
            <a:r>
              <a:rPr lang="tr-TR" sz="1800" dirty="0" err="1">
                <a:solidFill>
                  <a:srgbClr val="3A3A3A"/>
                </a:solidFill>
                <a:highlight>
                  <a:srgbClr val="FFFFFF"/>
                </a:highlight>
              </a:rPr>
              <a:t>all</a:t>
            </a:r>
            <a:r>
              <a:rPr lang="tr-TR" sz="1800" dirty="0">
                <a:solidFill>
                  <a:srgbClr val="3A3A3A"/>
                </a:solidFill>
                <a:highlight>
                  <a:srgbClr val="FFFFFF"/>
                </a:highlight>
              </a:rPr>
              <a:t> </a:t>
            </a:r>
            <a:r>
              <a:rPr lang="tr-TR" sz="1800" dirty="0" err="1">
                <a:solidFill>
                  <a:srgbClr val="3A3A3A"/>
                </a:solidFill>
                <a:highlight>
                  <a:srgbClr val="FFFFFF"/>
                </a:highlight>
              </a:rPr>
              <a:t>know</a:t>
            </a:r>
            <a:r>
              <a:rPr lang="tr-TR" sz="1800" dirty="0">
                <a:solidFill>
                  <a:srgbClr val="3A3A3A"/>
                </a:solidFill>
                <a:highlight>
                  <a:srgbClr val="FFFFFF"/>
                </a:highlight>
              </a:rPr>
              <a:t> </a:t>
            </a:r>
            <a:r>
              <a:rPr lang="tr-TR" sz="1800" dirty="0" err="1">
                <a:solidFill>
                  <a:srgbClr val="3A3A3A"/>
                </a:solidFill>
                <a:highlight>
                  <a:srgbClr val="FFFFFF"/>
                </a:highlight>
              </a:rPr>
              <a:t>that</a:t>
            </a:r>
            <a:r>
              <a:rPr lang="tr-TR" sz="1800" dirty="0">
                <a:solidFill>
                  <a:srgbClr val="3A3A3A"/>
                </a:solidFill>
                <a:highlight>
                  <a:srgbClr val="FFFFFF"/>
                </a:highlight>
              </a:rPr>
              <a:t> Linux is </a:t>
            </a:r>
            <a:r>
              <a:rPr lang="tr-TR" sz="1800" dirty="0" err="1">
                <a:solidFill>
                  <a:srgbClr val="3A3A3A"/>
                </a:solidFill>
                <a:highlight>
                  <a:srgbClr val="FFFFFF"/>
                </a:highlight>
              </a:rPr>
              <a:t>powering</a:t>
            </a:r>
            <a:r>
              <a:rPr lang="tr-TR" sz="1800" dirty="0">
                <a:solidFill>
                  <a:srgbClr val="3A3A3A"/>
                </a:solidFill>
                <a:highlight>
                  <a:srgbClr val="FFFFFF"/>
                </a:highlight>
              </a:rPr>
              <a:t> Mobile </a:t>
            </a:r>
            <a:r>
              <a:rPr lang="tr-TR" sz="1800" dirty="0" err="1">
                <a:solidFill>
                  <a:srgbClr val="3A3A3A"/>
                </a:solidFill>
                <a:highlight>
                  <a:srgbClr val="FFFFFF"/>
                </a:highlight>
              </a:rPr>
              <a:t>Phones</a:t>
            </a:r>
            <a:r>
              <a:rPr lang="tr-TR" sz="1800" dirty="0">
                <a:solidFill>
                  <a:srgbClr val="3A3A3A"/>
                </a:solidFill>
                <a:highlight>
                  <a:srgbClr val="FFFFFF"/>
                </a:highlight>
              </a:rPr>
              <a:t>, </a:t>
            </a:r>
            <a:r>
              <a:rPr lang="tr-TR" sz="1800" dirty="0" err="1">
                <a:solidFill>
                  <a:srgbClr val="3A3A3A"/>
                </a:solidFill>
                <a:highlight>
                  <a:srgbClr val="FFFFFF"/>
                </a:highlight>
              </a:rPr>
              <a:t>Tablets</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Kindle</a:t>
            </a:r>
            <a:r>
              <a:rPr lang="tr-TR" sz="1800" dirty="0">
                <a:solidFill>
                  <a:srgbClr val="3A3A3A"/>
                </a:solidFill>
                <a:highlight>
                  <a:srgbClr val="FFFFFF"/>
                </a:highlight>
              </a:rPr>
              <a:t>.</a:t>
            </a:r>
            <a:endParaRPr sz="1800" dirty="0">
              <a:solidFill>
                <a:srgbClr val="3A3A3A"/>
              </a:solidFill>
              <a:highlight>
                <a:srgbClr val="FFFFFF"/>
              </a:highlight>
            </a:endParaRPr>
          </a:p>
        </p:txBody>
      </p:sp>
      <p:sp>
        <p:nvSpPr>
          <p:cNvPr id="154" name="Google Shape;154;p24"/>
          <p:cNvSpPr txBox="1"/>
          <p:nvPr/>
        </p:nvSpPr>
        <p:spPr>
          <a:xfrm>
            <a:off x="6261387" y="4789262"/>
            <a:ext cx="2869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t>Cited from: </a:t>
            </a:r>
            <a:r>
              <a:rPr lang="tr-TR" sz="1200" u="sng">
                <a:solidFill>
                  <a:schemeClr val="accent2"/>
                </a:solidFill>
                <a:hlinkClick r:id="rId4">
                  <a:extLst>
                    <a:ext uri="{A12FA001-AC4F-418D-AE19-62706E023703}">
                      <ahyp:hlinkClr xmlns:ahyp="http://schemas.microsoft.com/office/drawing/2018/hyperlinkcolor" val="tx"/>
                    </a:ext>
                  </a:extLst>
                </a:hlinkClick>
              </a:rPr>
              <a:t>https://www.tecmint.com</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5"/>
          <p:cNvPicPr preferRelativeResize="0"/>
          <p:nvPr/>
        </p:nvPicPr>
        <p:blipFill>
          <a:blip r:embed="rId3">
            <a:alphaModFix/>
          </a:blip>
          <a:stretch>
            <a:fillRect/>
          </a:stretch>
        </p:blipFill>
        <p:spPr>
          <a:xfrm>
            <a:off x="6914395" y="106225"/>
            <a:ext cx="1772901" cy="996101"/>
          </a:xfrm>
          <a:prstGeom prst="rect">
            <a:avLst/>
          </a:prstGeom>
          <a:noFill/>
          <a:ln>
            <a:noFill/>
          </a:ln>
        </p:spPr>
      </p:pic>
      <p:sp>
        <p:nvSpPr>
          <p:cNvPr id="160" name="Google Shape;160;p25"/>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Where Linux?</a:t>
            </a:r>
            <a:endParaRPr sz="3000" b="1">
              <a:solidFill>
                <a:srgbClr val="741B47"/>
              </a:solidFill>
              <a:latin typeface="Raleway"/>
              <a:ea typeface="Raleway"/>
              <a:cs typeface="Raleway"/>
              <a:sym typeface="Raleway"/>
            </a:endParaRPr>
          </a:p>
        </p:txBody>
      </p:sp>
      <p:sp>
        <p:nvSpPr>
          <p:cNvPr id="161" name="Google Shape;161;p2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11</a:t>
            </a:fld>
            <a:endParaRPr/>
          </a:p>
        </p:txBody>
      </p:sp>
      <p:sp>
        <p:nvSpPr>
          <p:cNvPr id="162" name="Google Shape;162;p25"/>
          <p:cNvSpPr txBox="1"/>
          <p:nvPr/>
        </p:nvSpPr>
        <p:spPr>
          <a:xfrm>
            <a:off x="152400" y="710000"/>
            <a:ext cx="9017700" cy="393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b="1" dirty="0">
                <a:solidFill>
                  <a:srgbClr val="3498DB"/>
                </a:solidFill>
                <a:highlight>
                  <a:srgbClr val="FFFFFF"/>
                </a:highlight>
              </a:rPr>
              <a:t>11. Space</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A </a:t>
            </a:r>
            <a:r>
              <a:rPr lang="tr-TR" sz="1800" dirty="0" err="1">
                <a:solidFill>
                  <a:srgbClr val="3A3A3A"/>
                </a:solidFill>
                <a:highlight>
                  <a:srgbClr val="FFFFFF"/>
                </a:highlight>
              </a:rPr>
              <a:t>Specific</a:t>
            </a:r>
            <a:r>
              <a:rPr lang="tr-TR" sz="1800" dirty="0">
                <a:solidFill>
                  <a:srgbClr val="3A3A3A"/>
                </a:solidFill>
                <a:highlight>
                  <a:srgbClr val="FFFFFF"/>
                </a:highlight>
              </a:rPr>
              <a:t> Linux </a:t>
            </a:r>
            <a:r>
              <a:rPr lang="tr-TR" sz="1800" dirty="0" err="1">
                <a:solidFill>
                  <a:srgbClr val="3A3A3A"/>
                </a:solidFill>
                <a:highlight>
                  <a:srgbClr val="FFFFFF"/>
                </a:highlight>
              </a:rPr>
              <a:t>Distro</a:t>
            </a:r>
            <a:r>
              <a:rPr lang="tr-TR" sz="1800" dirty="0">
                <a:solidFill>
                  <a:srgbClr val="3A3A3A"/>
                </a:solidFill>
                <a:highlight>
                  <a:srgbClr val="FFFFFF"/>
                </a:highlight>
              </a:rPr>
              <a:t> (</a:t>
            </a:r>
            <a:r>
              <a:rPr lang="tr-TR" sz="1800" dirty="0" err="1">
                <a:solidFill>
                  <a:srgbClr val="3A3A3A"/>
                </a:solidFill>
                <a:highlight>
                  <a:srgbClr val="FFFFFF"/>
                </a:highlight>
              </a:rPr>
              <a:t>Debian</a:t>
            </a:r>
            <a:r>
              <a:rPr lang="tr-TR" sz="1800" dirty="0">
                <a:solidFill>
                  <a:srgbClr val="3A3A3A"/>
                </a:solidFill>
                <a:highlight>
                  <a:srgbClr val="FFFFFF"/>
                </a:highlight>
              </a:rPr>
              <a:t>) is </a:t>
            </a:r>
            <a:r>
              <a:rPr lang="tr-TR" sz="1800" dirty="0" err="1">
                <a:solidFill>
                  <a:srgbClr val="3A3A3A"/>
                </a:solidFill>
                <a:highlight>
                  <a:srgbClr val="FFFFFF"/>
                </a:highlight>
              </a:rPr>
              <a:t>already</a:t>
            </a:r>
            <a:r>
              <a:rPr lang="tr-TR" sz="1800" dirty="0">
                <a:solidFill>
                  <a:srgbClr val="3A3A3A"/>
                </a:solidFill>
                <a:highlight>
                  <a:srgbClr val="FFFFFF"/>
                </a:highlight>
              </a:rPr>
              <a:t> in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space</a:t>
            </a:r>
            <a:r>
              <a:rPr lang="tr-TR" sz="1800" dirty="0">
                <a:solidFill>
                  <a:srgbClr val="3A3A3A"/>
                </a:solidFill>
                <a:highlight>
                  <a:srgbClr val="FFFFFF"/>
                </a:highlight>
              </a:rPr>
              <a:t>. </a:t>
            </a:r>
            <a:r>
              <a:rPr lang="tr-TR" sz="1800" dirty="0" err="1">
                <a:solidFill>
                  <a:srgbClr val="3A3A3A"/>
                </a:solidFill>
                <a:highlight>
                  <a:srgbClr val="FFFFFF"/>
                </a:highlight>
              </a:rPr>
              <a:t>Debian</a:t>
            </a:r>
            <a:r>
              <a:rPr lang="tr-TR" sz="1800" dirty="0">
                <a:solidFill>
                  <a:srgbClr val="3A3A3A"/>
                </a:solidFill>
                <a:highlight>
                  <a:srgbClr val="FFFFFF"/>
                </a:highlight>
              </a:rPr>
              <a:t> led </a:t>
            </a:r>
            <a:r>
              <a:rPr lang="tr-TR" sz="1800" dirty="0" err="1">
                <a:solidFill>
                  <a:srgbClr val="3A3A3A"/>
                </a:solidFill>
                <a:highlight>
                  <a:srgbClr val="FFFFFF"/>
                </a:highlight>
              </a:rPr>
              <a:t>all</a:t>
            </a:r>
            <a:r>
              <a:rPr lang="tr-TR" sz="1800" dirty="0">
                <a:solidFill>
                  <a:srgbClr val="3A3A3A"/>
                </a:solidFill>
                <a:highlight>
                  <a:srgbClr val="FFFFFF"/>
                </a:highlight>
              </a:rPr>
              <a:t> </a:t>
            </a:r>
            <a:r>
              <a:rPr lang="tr-TR" sz="1800" dirty="0" err="1">
                <a:solidFill>
                  <a:srgbClr val="3A3A3A"/>
                </a:solidFill>
                <a:highlight>
                  <a:srgbClr val="FFFFFF"/>
                </a:highlight>
              </a:rPr>
              <a:t>the</a:t>
            </a:r>
            <a:r>
              <a:rPr lang="tr-TR" sz="1800" dirty="0">
                <a:solidFill>
                  <a:srgbClr val="3A3A3A"/>
                </a:solidFill>
                <a:highlight>
                  <a:srgbClr val="FFFFFF"/>
                </a:highlight>
              </a:rPr>
              <a:t> rest.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12. Raspberry pi</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business</a:t>
            </a:r>
            <a:r>
              <a:rPr lang="tr-TR" sz="1800" dirty="0">
                <a:solidFill>
                  <a:srgbClr val="3A3A3A"/>
                </a:solidFill>
                <a:highlight>
                  <a:srgbClr val="FFFFFF"/>
                </a:highlight>
              </a:rPr>
              <a:t> </a:t>
            </a:r>
            <a:r>
              <a:rPr lang="tr-TR" sz="1800" dirty="0" err="1">
                <a:solidFill>
                  <a:srgbClr val="3A3A3A"/>
                </a:solidFill>
                <a:highlight>
                  <a:srgbClr val="FFFFFF"/>
                </a:highlight>
              </a:rPr>
              <a:t>card</a:t>
            </a:r>
            <a:r>
              <a:rPr lang="tr-TR" sz="1800" dirty="0">
                <a:solidFill>
                  <a:srgbClr val="3A3A3A"/>
                </a:solidFill>
                <a:highlight>
                  <a:srgbClr val="FFFFFF"/>
                </a:highlight>
              </a:rPr>
              <a:t> </a:t>
            </a:r>
            <a:r>
              <a:rPr lang="tr-TR" sz="1800" dirty="0" err="1">
                <a:solidFill>
                  <a:srgbClr val="3A3A3A"/>
                </a:solidFill>
                <a:highlight>
                  <a:srgbClr val="FFFFFF"/>
                </a:highlight>
              </a:rPr>
              <a:t>sized</a:t>
            </a:r>
            <a:r>
              <a:rPr lang="tr-TR" sz="1800" dirty="0">
                <a:solidFill>
                  <a:srgbClr val="3A3A3A"/>
                </a:solidFill>
                <a:highlight>
                  <a:srgbClr val="FFFFFF"/>
                </a:highlight>
              </a:rPr>
              <a:t> </a:t>
            </a:r>
            <a:r>
              <a:rPr lang="tr-TR" sz="1800" dirty="0" err="1">
                <a:solidFill>
                  <a:srgbClr val="3A3A3A"/>
                </a:solidFill>
                <a:highlight>
                  <a:srgbClr val="FFFFFF"/>
                </a:highlight>
              </a:rPr>
              <a:t>computer</a:t>
            </a:r>
            <a:r>
              <a:rPr lang="tr-TR" sz="1800" dirty="0">
                <a:solidFill>
                  <a:srgbClr val="3A3A3A"/>
                </a:solidFill>
                <a:highlight>
                  <a:srgbClr val="FFFFFF"/>
                </a:highlight>
              </a:rPr>
              <a:t> </a:t>
            </a:r>
            <a:r>
              <a:rPr lang="tr-TR" sz="1800" dirty="0" err="1">
                <a:solidFill>
                  <a:srgbClr val="3A3A3A"/>
                </a:solidFill>
                <a:highlight>
                  <a:srgbClr val="FFFFFF"/>
                </a:highlight>
              </a:rPr>
              <a:t>designed</a:t>
            </a:r>
            <a:r>
              <a:rPr lang="tr-TR" sz="1800" dirty="0">
                <a:solidFill>
                  <a:srgbClr val="3A3A3A"/>
                </a:solidFill>
                <a:highlight>
                  <a:srgbClr val="FFFFFF"/>
                </a:highlight>
              </a:rPr>
              <a:t> </a:t>
            </a:r>
            <a:r>
              <a:rPr lang="tr-TR" sz="1800" dirty="0" err="1">
                <a:solidFill>
                  <a:srgbClr val="3A3A3A"/>
                </a:solidFill>
                <a:highlight>
                  <a:srgbClr val="FFFFFF"/>
                </a:highlight>
              </a:rPr>
              <a:t>for</a:t>
            </a:r>
            <a:r>
              <a:rPr lang="tr-TR" sz="1800" dirty="0">
                <a:solidFill>
                  <a:srgbClr val="3A3A3A"/>
                </a:solidFill>
                <a:highlight>
                  <a:srgbClr val="FFFFFF"/>
                </a:highlight>
              </a:rPr>
              <a:t> </a:t>
            </a:r>
            <a:r>
              <a:rPr lang="tr-TR" sz="1800" dirty="0" err="1">
                <a:solidFill>
                  <a:srgbClr val="3A3A3A"/>
                </a:solidFill>
                <a:highlight>
                  <a:srgbClr val="FFFFFF"/>
                </a:highlight>
              </a:rPr>
              <a:t>electronic</a:t>
            </a:r>
            <a:r>
              <a:rPr lang="tr-TR" sz="1800" dirty="0">
                <a:solidFill>
                  <a:srgbClr val="3A3A3A"/>
                </a:solidFill>
                <a:highlight>
                  <a:srgbClr val="FFFFFF"/>
                </a:highlight>
              </a:rPr>
              <a:t> </a:t>
            </a:r>
            <a:r>
              <a:rPr lang="tr-TR" sz="1800" dirty="0" err="1">
                <a:solidFill>
                  <a:srgbClr val="3A3A3A"/>
                </a:solidFill>
                <a:highlight>
                  <a:srgbClr val="FFFFFF"/>
                </a:highlight>
              </a:rPr>
              <a:t>projects</a:t>
            </a:r>
            <a:r>
              <a:rPr lang="tr-TR" sz="1800" dirty="0">
                <a:solidFill>
                  <a:srgbClr val="3A3A3A"/>
                </a:solidFill>
                <a:highlight>
                  <a:srgbClr val="FFFFFF"/>
                </a:highlight>
              </a:rPr>
              <a:t> as </a:t>
            </a:r>
            <a:r>
              <a:rPr lang="tr-TR" sz="1800" dirty="0" err="1">
                <a:solidFill>
                  <a:srgbClr val="3A3A3A"/>
                </a:solidFill>
                <a:highlight>
                  <a:srgbClr val="FFFFFF"/>
                </a:highlight>
              </a:rPr>
              <a:t>well</a:t>
            </a:r>
            <a:r>
              <a:rPr lang="tr-TR" sz="1800" dirty="0">
                <a:solidFill>
                  <a:srgbClr val="3A3A3A"/>
                </a:solidFill>
                <a:highlight>
                  <a:srgbClr val="FFFFFF"/>
                </a:highlight>
              </a:rPr>
              <a:t> as desktop </a:t>
            </a:r>
            <a:r>
              <a:rPr lang="tr-TR" sz="1800" dirty="0" err="1">
                <a:solidFill>
                  <a:srgbClr val="3A3A3A"/>
                </a:solidFill>
                <a:highlight>
                  <a:srgbClr val="FFFFFF"/>
                </a:highlight>
              </a:rPr>
              <a:t>computing</a:t>
            </a:r>
            <a:r>
              <a:rPr lang="tr-TR" sz="1800" dirty="0">
                <a:solidFill>
                  <a:srgbClr val="3A3A3A"/>
                </a:solidFill>
                <a:highlight>
                  <a:srgbClr val="FFFFFF"/>
                </a:highlight>
              </a:rPr>
              <a:t> </a:t>
            </a:r>
            <a:r>
              <a:rPr lang="tr-TR" sz="1800" dirty="0" err="1">
                <a:solidFill>
                  <a:srgbClr val="3A3A3A"/>
                </a:solidFill>
                <a:highlight>
                  <a:srgbClr val="FFFFFF"/>
                </a:highlight>
              </a:rPr>
              <a:t>which</a:t>
            </a:r>
            <a:r>
              <a:rPr lang="tr-TR" sz="1800" dirty="0">
                <a:solidFill>
                  <a:srgbClr val="3A3A3A"/>
                </a:solidFill>
                <a:highlight>
                  <a:srgbClr val="FFFFFF"/>
                </a:highlight>
              </a:rPr>
              <a:t> is </a:t>
            </a:r>
            <a:r>
              <a:rPr lang="tr-TR" sz="1800" dirty="0" err="1">
                <a:solidFill>
                  <a:srgbClr val="3A3A3A"/>
                </a:solidFill>
                <a:highlight>
                  <a:srgbClr val="FFFFFF"/>
                </a:highlight>
              </a:rPr>
              <a:t>very</a:t>
            </a:r>
            <a:r>
              <a:rPr lang="tr-TR" sz="1800" dirty="0">
                <a:solidFill>
                  <a:srgbClr val="3A3A3A"/>
                </a:solidFill>
                <a:highlight>
                  <a:srgbClr val="FFFFFF"/>
                </a:highlight>
              </a:rPr>
              <a:t> </a:t>
            </a:r>
            <a:r>
              <a:rPr lang="tr-TR" sz="1800" dirty="0" err="1">
                <a:solidFill>
                  <a:srgbClr val="3A3A3A"/>
                </a:solidFill>
                <a:highlight>
                  <a:srgbClr val="FFFFFF"/>
                </a:highlight>
              </a:rPr>
              <a:t>cheap</a:t>
            </a:r>
            <a:r>
              <a:rPr lang="tr-TR" sz="1800" dirty="0">
                <a:solidFill>
                  <a:srgbClr val="3A3A3A"/>
                </a:solidFill>
                <a:highlight>
                  <a:srgbClr val="FFFFFF"/>
                </a:highlight>
              </a:rPr>
              <a:t> in </a:t>
            </a:r>
            <a:r>
              <a:rPr lang="tr-TR" sz="1800" dirty="0" err="1">
                <a:solidFill>
                  <a:srgbClr val="3A3A3A"/>
                </a:solidFill>
                <a:highlight>
                  <a:srgbClr val="FFFFFF"/>
                </a:highlight>
              </a:rPr>
              <a:t>cost</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is </a:t>
            </a:r>
            <a:r>
              <a:rPr lang="tr-TR" sz="1800" dirty="0" err="1">
                <a:solidFill>
                  <a:srgbClr val="3A3A3A"/>
                </a:solidFill>
                <a:highlight>
                  <a:srgbClr val="FFFFFF"/>
                </a:highlight>
              </a:rPr>
              <a:t>fully</a:t>
            </a:r>
            <a:r>
              <a:rPr lang="tr-TR" sz="1800" dirty="0">
                <a:solidFill>
                  <a:srgbClr val="3A3A3A"/>
                </a:solidFill>
                <a:highlight>
                  <a:srgbClr val="FFFFFF"/>
                </a:highlight>
              </a:rPr>
              <a:t> </a:t>
            </a:r>
            <a:r>
              <a:rPr lang="tr-TR" sz="1800" dirty="0" err="1">
                <a:solidFill>
                  <a:srgbClr val="3A3A3A"/>
                </a:solidFill>
                <a:highlight>
                  <a:srgbClr val="FFFFFF"/>
                </a:highlight>
              </a:rPr>
              <a:t>functional</a:t>
            </a:r>
            <a:r>
              <a:rPr lang="tr-TR" sz="1800" dirty="0">
                <a:solidFill>
                  <a:srgbClr val="3A3A3A"/>
                </a:solidFill>
                <a:highlight>
                  <a:srgbClr val="FFFFFF"/>
                </a:highlight>
              </a:rPr>
              <a:t>. Raspberry is a </a:t>
            </a:r>
            <a:r>
              <a:rPr lang="tr-TR" sz="1800" dirty="0" err="1">
                <a:solidFill>
                  <a:srgbClr val="3A3A3A"/>
                </a:solidFill>
                <a:highlight>
                  <a:srgbClr val="FFFFFF"/>
                </a:highlight>
              </a:rPr>
              <a:t>landmark</a:t>
            </a:r>
            <a:r>
              <a:rPr lang="tr-TR" sz="1800" dirty="0">
                <a:solidFill>
                  <a:srgbClr val="3A3A3A"/>
                </a:solidFill>
                <a:highlight>
                  <a:srgbClr val="FFFFFF"/>
                </a:highlight>
              </a:rPr>
              <a:t> in Linux Development.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13. Desktop Computing</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Though</a:t>
            </a:r>
            <a:r>
              <a:rPr lang="tr-TR" sz="1800" dirty="0">
                <a:solidFill>
                  <a:srgbClr val="3A3A3A"/>
                </a:solidFill>
                <a:highlight>
                  <a:srgbClr val="FFFFFF"/>
                </a:highlight>
              </a:rPr>
              <a:t> a </a:t>
            </a:r>
            <a:r>
              <a:rPr lang="tr-TR" sz="1800" dirty="0" err="1">
                <a:solidFill>
                  <a:srgbClr val="3A3A3A"/>
                </a:solidFill>
                <a:highlight>
                  <a:srgbClr val="FFFFFF"/>
                </a:highlight>
              </a:rPr>
              <a:t>little</a:t>
            </a:r>
            <a:r>
              <a:rPr lang="tr-TR" sz="1800" dirty="0">
                <a:solidFill>
                  <a:srgbClr val="3A3A3A"/>
                </a:solidFill>
                <a:highlight>
                  <a:srgbClr val="FFFFFF"/>
                </a:highlight>
              </a:rPr>
              <a:t> </a:t>
            </a:r>
            <a:r>
              <a:rPr lang="tr-TR" sz="1800" dirty="0" err="1">
                <a:solidFill>
                  <a:srgbClr val="3A3A3A"/>
                </a:solidFill>
                <a:highlight>
                  <a:srgbClr val="FFFFFF"/>
                </a:highlight>
              </a:rPr>
              <a:t>late</a:t>
            </a:r>
            <a:r>
              <a:rPr lang="tr-TR" sz="1800" dirty="0">
                <a:solidFill>
                  <a:srgbClr val="3A3A3A"/>
                </a:solidFill>
                <a:highlight>
                  <a:srgbClr val="FFFFFF"/>
                </a:highlight>
              </a:rPr>
              <a:t>, Linux </a:t>
            </a:r>
            <a:r>
              <a:rPr lang="tr-TR" sz="1800" dirty="0" err="1">
                <a:solidFill>
                  <a:srgbClr val="3A3A3A"/>
                </a:solidFill>
                <a:highlight>
                  <a:srgbClr val="FFFFFF"/>
                </a:highlight>
              </a:rPr>
              <a:t>made</a:t>
            </a:r>
            <a:r>
              <a:rPr lang="tr-TR" sz="1800" dirty="0">
                <a:solidFill>
                  <a:srgbClr val="3A3A3A"/>
                </a:solidFill>
                <a:highlight>
                  <a:srgbClr val="FFFFFF"/>
                </a:highlight>
              </a:rPr>
              <a:t> a </a:t>
            </a:r>
            <a:r>
              <a:rPr lang="tr-TR" sz="1800" dirty="0" err="1">
                <a:solidFill>
                  <a:srgbClr val="3A3A3A"/>
                </a:solidFill>
                <a:highlight>
                  <a:srgbClr val="FFFFFF"/>
                </a:highlight>
              </a:rPr>
              <a:t>notable</a:t>
            </a:r>
            <a:r>
              <a:rPr lang="tr-TR" sz="1800" dirty="0">
                <a:solidFill>
                  <a:srgbClr val="3A3A3A"/>
                </a:solidFill>
                <a:highlight>
                  <a:srgbClr val="FFFFFF"/>
                </a:highlight>
              </a:rPr>
              <a:t> presence in </a:t>
            </a:r>
            <a:r>
              <a:rPr lang="tr-TR" sz="1800" dirty="0" err="1">
                <a:solidFill>
                  <a:srgbClr val="3A3A3A"/>
                </a:solidFill>
                <a:highlight>
                  <a:srgbClr val="FFFFFF"/>
                </a:highlight>
              </a:rPr>
              <a:t>the</a:t>
            </a:r>
            <a:r>
              <a:rPr lang="tr-TR" sz="1800" dirty="0">
                <a:solidFill>
                  <a:srgbClr val="3A3A3A"/>
                </a:solidFill>
                <a:highlight>
                  <a:srgbClr val="FFFFFF"/>
                </a:highlight>
              </a:rPr>
              <a:t> desktop </a:t>
            </a:r>
            <a:r>
              <a:rPr lang="tr-TR" sz="1800" dirty="0" err="1">
                <a:solidFill>
                  <a:srgbClr val="3A3A3A"/>
                </a:solidFill>
                <a:highlight>
                  <a:srgbClr val="FFFFFF"/>
                </a:highlight>
              </a:rPr>
              <a:t>computing</a:t>
            </a:r>
            <a:r>
              <a:rPr lang="tr-TR" sz="1800" dirty="0">
                <a:solidFill>
                  <a:srgbClr val="3A3A3A"/>
                </a:solidFill>
                <a:highlight>
                  <a:srgbClr val="FFFFFF"/>
                </a:highlight>
              </a:rPr>
              <a:t> market. </a:t>
            </a:r>
            <a:r>
              <a:rPr lang="tr-TR" sz="1800" dirty="0" err="1">
                <a:solidFill>
                  <a:srgbClr val="3A3A3A"/>
                </a:solidFill>
                <a:highlight>
                  <a:srgbClr val="FFFFFF"/>
                </a:highlight>
              </a:rPr>
              <a:t>In</a:t>
            </a:r>
            <a:r>
              <a:rPr lang="tr-TR" sz="1800" dirty="0">
                <a:solidFill>
                  <a:srgbClr val="3A3A3A"/>
                </a:solidFill>
                <a:highlight>
                  <a:srgbClr val="FFFFFF"/>
                </a:highlight>
              </a:rPr>
              <a:t> </a:t>
            </a:r>
            <a:r>
              <a:rPr lang="tr-TR" sz="1800" dirty="0" err="1">
                <a:solidFill>
                  <a:srgbClr val="3A3A3A"/>
                </a:solidFill>
                <a:highlight>
                  <a:srgbClr val="FFFFFF"/>
                </a:highlight>
              </a:rPr>
              <a:t>school</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academics</a:t>
            </a:r>
            <a:r>
              <a:rPr lang="tr-TR" sz="1800" dirty="0">
                <a:solidFill>
                  <a:srgbClr val="3A3A3A"/>
                </a:solidFill>
                <a:highlight>
                  <a:srgbClr val="FFFFFF"/>
                </a:highlight>
              </a:rPr>
              <a:t> as </a:t>
            </a:r>
            <a:r>
              <a:rPr lang="tr-TR" sz="1800" dirty="0" err="1">
                <a:solidFill>
                  <a:srgbClr val="3A3A3A"/>
                </a:solidFill>
                <a:highlight>
                  <a:srgbClr val="FFFFFF"/>
                </a:highlight>
              </a:rPr>
              <a:t>well</a:t>
            </a:r>
            <a:r>
              <a:rPr lang="tr-TR" sz="1800" dirty="0">
                <a:solidFill>
                  <a:srgbClr val="3A3A3A"/>
                </a:solidFill>
                <a:highlight>
                  <a:srgbClr val="FFFFFF"/>
                </a:highlight>
              </a:rPr>
              <a:t> as in </a:t>
            </a:r>
            <a:r>
              <a:rPr lang="tr-TR" sz="1800" dirty="0" err="1">
                <a:solidFill>
                  <a:srgbClr val="3A3A3A"/>
                </a:solidFill>
                <a:highlight>
                  <a:srgbClr val="FFFFFF"/>
                </a:highlight>
              </a:rPr>
              <a:t>government</a:t>
            </a:r>
            <a:r>
              <a:rPr lang="tr-TR" sz="1800" dirty="0">
                <a:solidFill>
                  <a:srgbClr val="3A3A3A"/>
                </a:solidFill>
                <a:highlight>
                  <a:srgbClr val="FFFFFF"/>
                </a:highlight>
              </a:rPr>
              <a:t> </a:t>
            </a:r>
            <a:r>
              <a:rPr lang="tr-TR" sz="1800" dirty="0" err="1">
                <a:solidFill>
                  <a:srgbClr val="3A3A3A"/>
                </a:solidFill>
                <a:highlight>
                  <a:srgbClr val="FFFFFF"/>
                </a:highlight>
              </a:rPr>
              <a:t>offices</a:t>
            </a:r>
            <a:r>
              <a:rPr lang="tr-TR" sz="1800" dirty="0">
                <a:solidFill>
                  <a:srgbClr val="3A3A3A"/>
                </a:solidFill>
                <a:highlight>
                  <a:srgbClr val="FFFFFF"/>
                </a:highlight>
              </a:rPr>
              <a:t> Linux </a:t>
            </a:r>
            <a:r>
              <a:rPr lang="tr-TR" sz="1800" dirty="0" err="1">
                <a:solidFill>
                  <a:srgbClr val="3A3A3A"/>
                </a:solidFill>
                <a:highlight>
                  <a:srgbClr val="FFFFFF"/>
                </a:highlight>
              </a:rPr>
              <a:t>are</a:t>
            </a:r>
            <a:r>
              <a:rPr lang="tr-TR" sz="1800" dirty="0">
                <a:solidFill>
                  <a:srgbClr val="3A3A3A"/>
                </a:solidFill>
                <a:highlight>
                  <a:srgbClr val="FFFFFF"/>
                </a:highlight>
              </a:rPr>
              <a:t> </a:t>
            </a:r>
            <a:r>
              <a:rPr lang="tr-TR" sz="1800" dirty="0" err="1">
                <a:solidFill>
                  <a:srgbClr val="3A3A3A"/>
                </a:solidFill>
                <a:highlight>
                  <a:srgbClr val="FFFFFF"/>
                </a:highlight>
              </a:rPr>
              <a:t>being</a:t>
            </a:r>
            <a:r>
              <a:rPr lang="tr-TR" sz="1800" dirty="0">
                <a:solidFill>
                  <a:srgbClr val="3A3A3A"/>
                </a:solidFill>
                <a:highlight>
                  <a:srgbClr val="FFFFFF"/>
                </a:highlight>
              </a:rPr>
              <a:t> </a:t>
            </a:r>
            <a:r>
              <a:rPr lang="tr-TR" sz="1800" dirty="0" err="1">
                <a:solidFill>
                  <a:srgbClr val="3A3A3A"/>
                </a:solidFill>
                <a:highlight>
                  <a:srgbClr val="FFFFFF"/>
                </a:highlight>
              </a:rPr>
              <a:t>widely</a:t>
            </a:r>
            <a:r>
              <a:rPr lang="tr-TR" sz="1800" dirty="0">
                <a:solidFill>
                  <a:srgbClr val="3A3A3A"/>
                </a:solidFill>
                <a:highlight>
                  <a:srgbClr val="FFFFFF"/>
                </a:highlight>
              </a:rPr>
              <a:t> </a:t>
            </a:r>
            <a:r>
              <a:rPr lang="tr-TR" sz="1800" dirty="0" err="1">
                <a:solidFill>
                  <a:srgbClr val="3A3A3A"/>
                </a:solidFill>
                <a:highlight>
                  <a:srgbClr val="FFFFFF"/>
                </a:highlight>
              </a:rPr>
              <a:t>used</a:t>
            </a:r>
            <a:r>
              <a:rPr lang="tr-TR" sz="1800" dirty="0">
                <a:solidFill>
                  <a:srgbClr val="3A3A3A"/>
                </a:solidFill>
                <a:highlight>
                  <a:srgbClr val="FFFFFF"/>
                </a:highlight>
              </a:rPr>
              <a:t>, </a:t>
            </a:r>
            <a:r>
              <a:rPr lang="tr-TR" sz="1800" dirty="0" err="1">
                <a:solidFill>
                  <a:srgbClr val="3A3A3A"/>
                </a:solidFill>
                <a:highlight>
                  <a:srgbClr val="FFFFFF"/>
                </a:highlight>
              </a:rPr>
              <a:t>these</a:t>
            </a:r>
            <a:r>
              <a:rPr lang="tr-TR" sz="1800" dirty="0">
                <a:solidFill>
                  <a:srgbClr val="3A3A3A"/>
                </a:solidFill>
                <a:highlight>
                  <a:srgbClr val="FFFFFF"/>
                </a:highlight>
              </a:rPr>
              <a:t> </a:t>
            </a:r>
            <a:r>
              <a:rPr lang="tr-TR" sz="1800" dirty="0" err="1">
                <a:solidFill>
                  <a:srgbClr val="3A3A3A"/>
                </a:solidFill>
                <a:highlight>
                  <a:srgbClr val="FFFFFF"/>
                </a:highlight>
              </a:rPr>
              <a:t>days</a:t>
            </a:r>
            <a:r>
              <a:rPr lang="tr-TR" sz="1800" dirty="0">
                <a:solidFill>
                  <a:srgbClr val="3A3A3A"/>
                </a:solidFill>
                <a:highlight>
                  <a:srgbClr val="FFFFFF"/>
                </a:highlight>
              </a:rPr>
              <a: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14. </a:t>
            </a:r>
            <a:r>
              <a:rPr lang="tr-TR" sz="1800" b="1" dirty="0" err="1">
                <a:solidFill>
                  <a:srgbClr val="3498DB"/>
                </a:solidFill>
                <a:highlight>
                  <a:srgbClr val="FFFFFF"/>
                </a:highlight>
              </a:rPr>
              <a:t>Corporates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corporate</a:t>
            </a:r>
            <a:r>
              <a:rPr lang="tr-TR" sz="1800" dirty="0">
                <a:solidFill>
                  <a:srgbClr val="3A3A3A"/>
                </a:solidFill>
                <a:highlight>
                  <a:srgbClr val="FFFFFF"/>
                </a:highlight>
              </a:rPr>
              <a:t> </a:t>
            </a:r>
            <a:r>
              <a:rPr lang="tr-TR" sz="1800" dirty="0" err="1">
                <a:solidFill>
                  <a:srgbClr val="3A3A3A"/>
                </a:solidFill>
                <a:highlight>
                  <a:srgbClr val="FFFFFF"/>
                </a:highlight>
              </a:rPr>
              <a:t>offices</a:t>
            </a:r>
            <a:r>
              <a:rPr lang="tr-TR" sz="1800" dirty="0">
                <a:solidFill>
                  <a:srgbClr val="3A3A3A"/>
                </a:solidFill>
                <a:highlight>
                  <a:srgbClr val="FFFFFF"/>
                </a:highlight>
              </a:rPr>
              <a:t> </a:t>
            </a:r>
            <a:r>
              <a:rPr lang="tr-TR" sz="1800" dirty="0" err="1">
                <a:solidFill>
                  <a:srgbClr val="3A3A3A"/>
                </a:solidFill>
                <a:highlight>
                  <a:srgbClr val="FFFFFF"/>
                </a:highlight>
              </a:rPr>
              <a:t>are</a:t>
            </a:r>
            <a:r>
              <a:rPr lang="tr-TR" sz="1800" dirty="0">
                <a:solidFill>
                  <a:srgbClr val="3A3A3A"/>
                </a:solidFill>
                <a:highlight>
                  <a:srgbClr val="FFFFFF"/>
                </a:highlight>
              </a:rPr>
              <a:t> </a:t>
            </a:r>
            <a:r>
              <a:rPr lang="tr-TR" sz="1800" dirty="0" err="1">
                <a:solidFill>
                  <a:srgbClr val="3A3A3A"/>
                </a:solidFill>
                <a:highlight>
                  <a:srgbClr val="FFFFFF"/>
                </a:highlight>
              </a:rPr>
              <a:t>using</a:t>
            </a:r>
            <a:r>
              <a:rPr lang="tr-TR" sz="1800" dirty="0">
                <a:solidFill>
                  <a:srgbClr val="3A3A3A"/>
                </a:solidFill>
                <a:highlight>
                  <a:srgbClr val="FFFFFF"/>
                </a:highlight>
              </a:rPr>
              <a:t> Linux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finds</a:t>
            </a:r>
            <a:r>
              <a:rPr lang="tr-TR" sz="1800" dirty="0">
                <a:solidFill>
                  <a:srgbClr val="3A3A3A"/>
                </a:solidFill>
                <a:highlight>
                  <a:srgbClr val="FFFFFF"/>
                </a:highlight>
              </a:rPr>
              <a:t> it </a:t>
            </a:r>
            <a:r>
              <a:rPr lang="tr-TR" sz="1800" dirty="0" err="1">
                <a:solidFill>
                  <a:srgbClr val="3A3A3A"/>
                </a:solidFill>
                <a:highlight>
                  <a:srgbClr val="FFFFFF"/>
                </a:highlight>
              </a:rPr>
              <a:t>more</a:t>
            </a:r>
            <a:r>
              <a:rPr lang="tr-TR" sz="1800" dirty="0">
                <a:solidFill>
                  <a:srgbClr val="3A3A3A"/>
                </a:solidFill>
                <a:highlight>
                  <a:srgbClr val="FFFFFF"/>
                </a:highlight>
              </a:rPr>
              <a:t> </a:t>
            </a:r>
            <a:r>
              <a:rPr lang="tr-TR" sz="1800" dirty="0" err="1">
                <a:solidFill>
                  <a:srgbClr val="3A3A3A"/>
                </a:solidFill>
                <a:highlight>
                  <a:srgbClr val="FFFFFF"/>
                </a:highlight>
              </a:rPr>
              <a:t>productive</a:t>
            </a:r>
            <a:r>
              <a:rPr lang="tr-TR" sz="1800" dirty="0">
                <a:solidFill>
                  <a:srgbClr val="3A3A3A"/>
                </a:solidFill>
                <a:highlight>
                  <a:srgbClr val="FFFFFF"/>
                </a:highlight>
              </a:rPr>
              <a:t> </a:t>
            </a:r>
            <a:r>
              <a:rPr lang="tr-TR" sz="1800" dirty="0" err="1">
                <a:solidFill>
                  <a:srgbClr val="3A3A3A"/>
                </a:solidFill>
                <a:highlight>
                  <a:srgbClr val="FFFFFF"/>
                </a:highlight>
              </a:rPr>
              <a:t>than</a:t>
            </a:r>
            <a:r>
              <a:rPr lang="tr-TR" sz="1800" dirty="0">
                <a:solidFill>
                  <a:srgbClr val="3A3A3A"/>
                </a:solidFill>
                <a:highlight>
                  <a:srgbClr val="FFFFFF"/>
                </a:highlight>
              </a:rPr>
              <a:t> </a:t>
            </a:r>
            <a:r>
              <a:rPr lang="tr-TR" sz="1800" dirty="0" err="1">
                <a:solidFill>
                  <a:srgbClr val="3A3A3A"/>
                </a:solidFill>
                <a:highlight>
                  <a:srgbClr val="FFFFFF"/>
                </a:highlight>
              </a:rPr>
              <a:t>any</a:t>
            </a:r>
            <a:r>
              <a:rPr lang="tr-TR" sz="1800" dirty="0">
                <a:solidFill>
                  <a:srgbClr val="3A3A3A"/>
                </a:solidFill>
                <a:highlight>
                  <a:srgbClr val="FFFFFF"/>
                </a:highlight>
              </a:rPr>
              <a:t> </a:t>
            </a:r>
            <a:r>
              <a:rPr lang="tr-TR" sz="1800" dirty="0" err="1">
                <a:solidFill>
                  <a:srgbClr val="3A3A3A"/>
                </a:solidFill>
                <a:highlight>
                  <a:srgbClr val="FFFFFF"/>
                </a:highlight>
              </a:rPr>
              <a:t>other</a:t>
            </a:r>
            <a:r>
              <a:rPr lang="tr-TR" sz="1800" dirty="0">
                <a:solidFill>
                  <a:srgbClr val="3A3A3A"/>
                </a:solidFill>
                <a:highlight>
                  <a:srgbClr val="FFFFFF"/>
                </a:highlight>
              </a:rPr>
              <a:t> </a:t>
            </a:r>
            <a:r>
              <a:rPr lang="tr-TR" sz="1800" dirty="0" err="1">
                <a:solidFill>
                  <a:srgbClr val="3A3A3A"/>
                </a:solidFill>
                <a:highlight>
                  <a:srgbClr val="FFFFFF"/>
                </a:highlight>
              </a:rPr>
              <a:t>alternatives</a:t>
            </a:r>
            <a:r>
              <a:rPr lang="tr-TR" sz="1800" dirty="0">
                <a:solidFill>
                  <a:srgbClr val="3A3A3A"/>
                </a:solidFill>
                <a:highlight>
                  <a:srgbClr val="FFFFFF"/>
                </a:highlight>
              </a:rPr>
              <a:t>.</a:t>
            </a:r>
            <a:endParaRPr sz="1800" dirty="0">
              <a:solidFill>
                <a:srgbClr val="3A3A3A"/>
              </a:solidFill>
              <a:highlight>
                <a:srgbClr val="FFFFFF"/>
              </a:highlight>
            </a:endParaRPr>
          </a:p>
        </p:txBody>
      </p:sp>
      <p:sp>
        <p:nvSpPr>
          <p:cNvPr id="163" name="Google Shape;163;p25"/>
          <p:cNvSpPr txBox="1"/>
          <p:nvPr/>
        </p:nvSpPr>
        <p:spPr>
          <a:xfrm>
            <a:off x="6261387" y="4789262"/>
            <a:ext cx="2869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t>Cited from: </a:t>
            </a:r>
            <a:r>
              <a:rPr lang="tr-TR" sz="1200" u="sng">
                <a:solidFill>
                  <a:schemeClr val="accent2"/>
                </a:solidFill>
                <a:hlinkClick r:id="rId4">
                  <a:extLst>
                    <a:ext uri="{A12FA001-AC4F-418D-AE19-62706E023703}">
                      <ahyp:hlinkClr xmlns:ahyp="http://schemas.microsoft.com/office/drawing/2018/hyperlinkcolor" val="tx"/>
                    </a:ext>
                  </a:extLst>
                </a:hlinkClick>
              </a:rPr>
              <a:t>https://www.tecmint.com</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6914395" y="106225"/>
            <a:ext cx="1772901" cy="996101"/>
          </a:xfrm>
          <a:prstGeom prst="rect">
            <a:avLst/>
          </a:prstGeom>
          <a:noFill/>
          <a:ln>
            <a:noFill/>
          </a:ln>
        </p:spPr>
      </p:pic>
      <p:sp>
        <p:nvSpPr>
          <p:cNvPr id="169" name="Google Shape;169;p26"/>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Where Linux?</a:t>
            </a:r>
            <a:endParaRPr sz="3000" b="1">
              <a:solidFill>
                <a:srgbClr val="741B47"/>
              </a:solidFill>
              <a:latin typeface="Raleway"/>
              <a:ea typeface="Raleway"/>
              <a:cs typeface="Raleway"/>
              <a:sym typeface="Raleway"/>
            </a:endParaRPr>
          </a:p>
        </p:txBody>
      </p:sp>
      <p:sp>
        <p:nvSpPr>
          <p:cNvPr id="170" name="Google Shape;170;p2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12</a:t>
            </a:fld>
            <a:endParaRPr/>
          </a:p>
        </p:txBody>
      </p:sp>
      <p:sp>
        <p:nvSpPr>
          <p:cNvPr id="171" name="Google Shape;171;p26"/>
          <p:cNvSpPr txBox="1"/>
          <p:nvPr/>
        </p:nvSpPr>
        <p:spPr>
          <a:xfrm>
            <a:off x="152400" y="710000"/>
            <a:ext cx="9017700" cy="399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b="1" dirty="0">
                <a:solidFill>
                  <a:srgbClr val="3498DB"/>
                </a:solidFill>
                <a:highlight>
                  <a:srgbClr val="FFFFFF"/>
                </a:highlight>
              </a:rPr>
              <a:t>15. New York </a:t>
            </a:r>
            <a:r>
              <a:rPr lang="tr-TR" sz="1800" b="1" dirty="0" err="1">
                <a:solidFill>
                  <a:srgbClr val="3498DB"/>
                </a:solidFill>
                <a:highlight>
                  <a:srgbClr val="FFFFFF"/>
                </a:highlight>
              </a:rPr>
              <a:t>Stock</a:t>
            </a:r>
            <a:r>
              <a:rPr lang="tr-TR" sz="1800" b="1" dirty="0">
                <a:solidFill>
                  <a:srgbClr val="3498DB"/>
                </a:solidFill>
                <a:highlight>
                  <a:srgbClr val="FFFFFF"/>
                </a:highlight>
              </a:rPr>
              <a:t> Exchange</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New York </a:t>
            </a:r>
            <a:r>
              <a:rPr lang="tr-TR" sz="1800" dirty="0" err="1">
                <a:solidFill>
                  <a:srgbClr val="3A3A3A"/>
                </a:solidFill>
                <a:highlight>
                  <a:srgbClr val="FFFFFF"/>
                </a:highlight>
              </a:rPr>
              <a:t>Stock</a:t>
            </a:r>
            <a:r>
              <a:rPr lang="tr-TR" sz="1800" dirty="0">
                <a:solidFill>
                  <a:srgbClr val="3A3A3A"/>
                </a:solidFill>
                <a:highlight>
                  <a:srgbClr val="FFFFFF"/>
                </a:highlight>
              </a:rPr>
              <a:t> Exchange (NYSC) </a:t>
            </a:r>
            <a:r>
              <a:rPr lang="tr-TR" sz="1800" dirty="0" err="1">
                <a:solidFill>
                  <a:srgbClr val="3A3A3A"/>
                </a:solidFill>
                <a:highlight>
                  <a:srgbClr val="FFFFFF"/>
                </a:highlight>
              </a:rPr>
              <a:t>which</a:t>
            </a:r>
            <a:r>
              <a:rPr lang="tr-TR" sz="1800" dirty="0">
                <a:solidFill>
                  <a:srgbClr val="3A3A3A"/>
                </a:solidFill>
                <a:highlight>
                  <a:srgbClr val="FFFFFF"/>
                </a:highlight>
              </a:rPr>
              <a:t> </a:t>
            </a:r>
            <a:r>
              <a:rPr lang="tr-TR" sz="1800" dirty="0" err="1">
                <a:solidFill>
                  <a:srgbClr val="3A3A3A"/>
                </a:solidFill>
                <a:highlight>
                  <a:srgbClr val="FFFFFF"/>
                </a:highlight>
              </a:rPr>
              <a:t>provides</a:t>
            </a:r>
            <a:r>
              <a:rPr lang="tr-TR" sz="1800" dirty="0">
                <a:solidFill>
                  <a:srgbClr val="3A3A3A"/>
                </a:solidFill>
                <a:highlight>
                  <a:srgbClr val="FFFFFF"/>
                </a:highlight>
              </a:rPr>
              <a:t> </a:t>
            </a:r>
            <a:r>
              <a:rPr lang="tr-TR" sz="1800" dirty="0" err="1">
                <a:solidFill>
                  <a:srgbClr val="3A3A3A"/>
                </a:solidFill>
                <a:highlight>
                  <a:srgbClr val="FFFFFF"/>
                </a:highlight>
              </a:rPr>
              <a:t>means</a:t>
            </a:r>
            <a:r>
              <a:rPr lang="tr-TR" sz="1800" dirty="0">
                <a:solidFill>
                  <a:srgbClr val="3A3A3A"/>
                </a:solidFill>
                <a:highlight>
                  <a:srgbClr val="FFFFFF"/>
                </a:highlight>
              </a:rPr>
              <a:t> </a:t>
            </a:r>
            <a:r>
              <a:rPr lang="tr-TR" sz="1800" dirty="0" err="1">
                <a:solidFill>
                  <a:srgbClr val="3A3A3A"/>
                </a:solidFill>
                <a:highlight>
                  <a:srgbClr val="FFFFFF"/>
                </a:highlight>
              </a:rPr>
              <a:t>for</a:t>
            </a:r>
            <a:r>
              <a:rPr lang="tr-TR" sz="1800" dirty="0">
                <a:solidFill>
                  <a:srgbClr val="3A3A3A"/>
                </a:solidFill>
                <a:highlight>
                  <a:srgbClr val="FFFFFF"/>
                </a:highlight>
              </a:rPr>
              <a:t> </a:t>
            </a:r>
            <a:r>
              <a:rPr lang="tr-TR" sz="1800" dirty="0" err="1">
                <a:solidFill>
                  <a:srgbClr val="3A3A3A"/>
                </a:solidFill>
                <a:highlight>
                  <a:srgbClr val="FFFFFF"/>
                </a:highlight>
              </a:rPr>
              <a:t>buyers</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sellers</a:t>
            </a:r>
            <a:r>
              <a:rPr lang="tr-TR" sz="1800" dirty="0">
                <a:solidFill>
                  <a:srgbClr val="3A3A3A"/>
                </a:solidFill>
                <a:highlight>
                  <a:srgbClr val="FFFFFF"/>
                </a:highlight>
              </a:rPr>
              <a:t> in </a:t>
            </a:r>
            <a:r>
              <a:rPr lang="tr-TR" sz="1800" dirty="0" err="1">
                <a:solidFill>
                  <a:srgbClr val="3A3A3A"/>
                </a:solidFill>
                <a:highlight>
                  <a:srgbClr val="FFFFFF"/>
                </a:highlight>
              </a:rPr>
              <a:t>order</a:t>
            </a:r>
            <a:r>
              <a:rPr lang="tr-TR" sz="1800" dirty="0">
                <a:solidFill>
                  <a:srgbClr val="3A3A3A"/>
                </a:solidFill>
                <a:highlight>
                  <a:srgbClr val="FFFFFF"/>
                </a:highlight>
              </a:rPr>
              <a:t> </a:t>
            </a:r>
            <a:r>
              <a:rPr lang="tr-TR" sz="1800" dirty="0" err="1">
                <a:solidFill>
                  <a:srgbClr val="3A3A3A"/>
                </a:solidFill>
                <a:highlight>
                  <a:srgbClr val="FFFFFF"/>
                </a:highlight>
              </a:rPr>
              <a:t>to</a:t>
            </a:r>
            <a:r>
              <a:rPr lang="tr-TR" sz="1800" dirty="0">
                <a:solidFill>
                  <a:srgbClr val="3A3A3A"/>
                </a:solidFill>
                <a:highlight>
                  <a:srgbClr val="FFFFFF"/>
                </a:highlight>
              </a:rPr>
              <a:t> </a:t>
            </a:r>
            <a:r>
              <a:rPr lang="tr-TR" sz="1800" dirty="0" err="1">
                <a:solidFill>
                  <a:srgbClr val="3A3A3A"/>
                </a:solidFill>
                <a:highlight>
                  <a:srgbClr val="FFFFFF"/>
                </a:highlight>
              </a:rPr>
              <a:t>trade</a:t>
            </a:r>
            <a:r>
              <a:rPr lang="tr-TR" sz="1800" dirty="0">
                <a:solidFill>
                  <a:srgbClr val="3A3A3A"/>
                </a:solidFill>
                <a:highlight>
                  <a:srgbClr val="FFFFFF"/>
                </a:highlight>
              </a:rPr>
              <a:t> </a:t>
            </a:r>
            <a:r>
              <a:rPr lang="tr-TR" sz="1800" dirty="0" err="1">
                <a:solidFill>
                  <a:srgbClr val="3A3A3A"/>
                </a:solidFill>
                <a:highlight>
                  <a:srgbClr val="FFFFFF"/>
                </a:highlight>
              </a:rPr>
              <a:t>shares</a:t>
            </a:r>
            <a:r>
              <a:rPr lang="tr-TR" sz="1800" dirty="0">
                <a:solidFill>
                  <a:srgbClr val="3A3A3A"/>
                </a:solidFill>
                <a:highlight>
                  <a:srgbClr val="FFFFFF"/>
                </a:highlight>
              </a:rPr>
              <a:t> of </a:t>
            </a:r>
            <a:r>
              <a:rPr lang="tr-TR" sz="1800" dirty="0" err="1">
                <a:solidFill>
                  <a:srgbClr val="3A3A3A"/>
                </a:solidFill>
                <a:highlight>
                  <a:srgbClr val="FFFFFF"/>
                </a:highlight>
              </a:rPr>
              <a:t>stock</a:t>
            </a:r>
            <a:r>
              <a:rPr lang="tr-TR" sz="1800" dirty="0">
                <a:solidFill>
                  <a:srgbClr val="3A3A3A"/>
                </a:solidFill>
                <a:highlight>
                  <a:srgbClr val="FFFFFF"/>
                </a:highlight>
              </a:rPr>
              <a:t> in </a:t>
            </a:r>
            <a:r>
              <a:rPr lang="tr-TR" sz="1800" dirty="0" err="1">
                <a:solidFill>
                  <a:srgbClr val="3A3A3A"/>
                </a:solidFill>
                <a:highlight>
                  <a:srgbClr val="FFFFFF"/>
                </a:highlight>
              </a:rPr>
              <a:t>companies</a:t>
            </a:r>
            <a:r>
              <a:rPr lang="tr-TR" sz="1800" dirty="0">
                <a:solidFill>
                  <a:srgbClr val="3A3A3A"/>
                </a:solidFill>
                <a:highlight>
                  <a:srgbClr val="FFFFFF"/>
                </a:highlight>
              </a:rPr>
              <a:t> </a:t>
            </a:r>
            <a:r>
              <a:rPr lang="tr-TR" sz="1800" dirty="0" err="1">
                <a:solidFill>
                  <a:srgbClr val="3A3A3A"/>
                </a:solidFill>
                <a:highlight>
                  <a:srgbClr val="FFFFFF"/>
                </a:highlight>
              </a:rPr>
              <a:t>registered</a:t>
            </a:r>
            <a:r>
              <a:rPr lang="tr-TR" sz="1800" dirty="0">
                <a:solidFill>
                  <a:srgbClr val="3A3A3A"/>
                </a:solidFill>
                <a:highlight>
                  <a:srgbClr val="FFFFFF"/>
                </a:highlight>
              </a:rPr>
              <a:t> </a:t>
            </a:r>
            <a:r>
              <a:rPr lang="tr-TR" sz="1800" dirty="0" err="1">
                <a:solidFill>
                  <a:srgbClr val="3A3A3A"/>
                </a:solidFill>
                <a:highlight>
                  <a:srgbClr val="FFFFFF"/>
                </a:highlight>
              </a:rPr>
              <a:t>for</a:t>
            </a:r>
            <a:r>
              <a:rPr lang="tr-TR" sz="1800" dirty="0">
                <a:solidFill>
                  <a:srgbClr val="3A3A3A"/>
                </a:solidFill>
                <a:highlight>
                  <a:srgbClr val="FFFFFF"/>
                </a:highlight>
              </a:rPr>
              <a:t> </a:t>
            </a:r>
            <a:r>
              <a:rPr lang="tr-TR" sz="1800" dirty="0" err="1">
                <a:solidFill>
                  <a:srgbClr val="3A3A3A"/>
                </a:solidFill>
                <a:highlight>
                  <a:srgbClr val="FFFFFF"/>
                </a:highlight>
              </a:rPr>
              <a:t>public</a:t>
            </a:r>
            <a:r>
              <a:rPr lang="tr-TR" sz="1800" dirty="0">
                <a:solidFill>
                  <a:srgbClr val="3A3A3A"/>
                </a:solidFill>
                <a:highlight>
                  <a:srgbClr val="FFFFFF"/>
                </a:highlight>
              </a:rPr>
              <a:t> </a:t>
            </a:r>
            <a:r>
              <a:rPr lang="tr-TR" sz="1800" dirty="0" err="1">
                <a:solidFill>
                  <a:srgbClr val="3A3A3A"/>
                </a:solidFill>
                <a:highlight>
                  <a:srgbClr val="FFFFFF"/>
                </a:highlight>
              </a:rPr>
              <a:t>trading</a:t>
            </a:r>
            <a:r>
              <a:rPr lang="tr-TR" sz="1800" dirty="0">
                <a:solidFill>
                  <a:srgbClr val="3A3A3A"/>
                </a:solidFill>
                <a:highlight>
                  <a:srgbClr val="FFFFFF"/>
                </a:highlight>
              </a:rPr>
              <a:t> </a:t>
            </a:r>
            <a:r>
              <a:rPr lang="tr-TR" sz="1800" dirty="0" err="1">
                <a:solidFill>
                  <a:srgbClr val="3A3A3A"/>
                </a:solidFill>
                <a:highlight>
                  <a:srgbClr val="FFFFFF"/>
                </a:highlight>
              </a:rPr>
              <a:t>relies</a:t>
            </a:r>
            <a:r>
              <a:rPr lang="tr-TR" sz="1800" dirty="0">
                <a:solidFill>
                  <a:srgbClr val="3A3A3A"/>
                </a:solidFill>
                <a:highlight>
                  <a:srgbClr val="FFFFFF"/>
                </a:highlight>
              </a:rPr>
              <a:t> </a:t>
            </a:r>
            <a:r>
              <a:rPr lang="tr-TR" sz="1800" dirty="0" err="1">
                <a:solidFill>
                  <a:srgbClr val="3A3A3A"/>
                </a:solidFill>
                <a:highlight>
                  <a:srgbClr val="FFFFFF"/>
                </a:highlight>
              </a:rPr>
              <a:t>solely</a:t>
            </a:r>
            <a:r>
              <a:rPr lang="tr-TR" sz="1800" dirty="0">
                <a:solidFill>
                  <a:srgbClr val="3A3A3A"/>
                </a:solidFill>
                <a:highlight>
                  <a:srgbClr val="FFFFFF"/>
                </a:highlight>
              </a:rPr>
              <a:t> on Linux.</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16. </a:t>
            </a:r>
            <a:r>
              <a:rPr lang="tr-TR" sz="1800" b="1" dirty="0" err="1">
                <a:solidFill>
                  <a:srgbClr val="3498DB"/>
                </a:solidFill>
                <a:highlight>
                  <a:srgbClr val="FFFFFF"/>
                </a:highlight>
              </a:rPr>
              <a:t>Traffic</a:t>
            </a:r>
            <a:r>
              <a:rPr lang="tr-TR" sz="1800" b="1" dirty="0">
                <a:solidFill>
                  <a:srgbClr val="3498DB"/>
                </a:solidFill>
                <a:highlight>
                  <a:srgbClr val="FFFFFF"/>
                </a:highlight>
              </a:rPr>
              <a:t> </a:t>
            </a:r>
            <a:r>
              <a:rPr lang="tr-TR" sz="1800" b="1" dirty="0" err="1">
                <a:solidFill>
                  <a:srgbClr val="3498DB"/>
                </a:solidFill>
                <a:highlight>
                  <a:srgbClr val="FFFFFF"/>
                </a:highlight>
              </a:rPr>
              <a:t>Controlling</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Traffic</a:t>
            </a:r>
            <a:r>
              <a:rPr lang="tr-TR" sz="1800" dirty="0">
                <a:solidFill>
                  <a:srgbClr val="3A3A3A"/>
                </a:solidFill>
                <a:highlight>
                  <a:srgbClr val="FFFFFF"/>
                </a:highlight>
              </a:rPr>
              <a:t> </a:t>
            </a:r>
            <a:r>
              <a:rPr lang="tr-TR" sz="1800" dirty="0" err="1">
                <a:solidFill>
                  <a:srgbClr val="3A3A3A"/>
                </a:solidFill>
                <a:highlight>
                  <a:srgbClr val="FFFFFF"/>
                </a:highlight>
              </a:rPr>
              <a:t>controlling</a:t>
            </a:r>
            <a:r>
              <a:rPr lang="tr-TR" sz="1800" dirty="0">
                <a:solidFill>
                  <a:srgbClr val="3A3A3A"/>
                </a:solidFill>
                <a:highlight>
                  <a:srgbClr val="FFFFFF"/>
                </a:highlight>
              </a:rPr>
              <a:t> </a:t>
            </a:r>
            <a:r>
              <a:rPr lang="tr-TR" sz="1800" dirty="0" err="1">
                <a:solidFill>
                  <a:srgbClr val="3A3A3A"/>
                </a:solidFill>
                <a:highlight>
                  <a:srgbClr val="FFFFFF"/>
                </a:highlight>
              </a:rPr>
              <a:t>system</a:t>
            </a:r>
            <a:r>
              <a:rPr lang="tr-TR" sz="1800" dirty="0">
                <a:solidFill>
                  <a:srgbClr val="3A3A3A"/>
                </a:solidFill>
                <a:highlight>
                  <a:srgbClr val="FFFFFF"/>
                </a:highlight>
              </a:rPr>
              <a:t> in </a:t>
            </a:r>
            <a:r>
              <a:rPr lang="tr-TR" sz="1800" dirty="0" err="1">
                <a:solidFill>
                  <a:srgbClr val="3A3A3A"/>
                </a:solidFill>
                <a:highlight>
                  <a:srgbClr val="FFFFFF"/>
                </a:highlight>
              </a:rPr>
              <a:t>most</a:t>
            </a:r>
            <a:r>
              <a:rPr lang="tr-TR" sz="1800" dirty="0">
                <a:solidFill>
                  <a:srgbClr val="3A3A3A"/>
                </a:solidFill>
                <a:highlight>
                  <a:srgbClr val="FFFFFF"/>
                </a:highlight>
              </a:rPr>
              <a:t> of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countries</a:t>
            </a:r>
            <a:r>
              <a:rPr lang="tr-TR" sz="1800" dirty="0">
                <a:solidFill>
                  <a:srgbClr val="3A3A3A"/>
                </a:solidFill>
                <a:highlight>
                  <a:srgbClr val="FFFFFF"/>
                </a:highlight>
              </a:rPr>
              <a:t> be it Road </a:t>
            </a:r>
            <a:r>
              <a:rPr lang="tr-TR" sz="1800" dirty="0" err="1">
                <a:solidFill>
                  <a:srgbClr val="3A3A3A"/>
                </a:solidFill>
                <a:highlight>
                  <a:srgbClr val="FFFFFF"/>
                </a:highlight>
              </a:rPr>
              <a:t>Traffic</a:t>
            </a:r>
            <a:r>
              <a:rPr lang="tr-TR" sz="1800" dirty="0">
                <a:solidFill>
                  <a:srgbClr val="3A3A3A"/>
                </a:solidFill>
                <a:highlight>
                  <a:srgbClr val="FFFFFF"/>
                </a:highlight>
              </a:rPr>
              <a:t> </a:t>
            </a:r>
            <a:r>
              <a:rPr lang="tr-TR" sz="1800" dirty="0" err="1">
                <a:solidFill>
                  <a:srgbClr val="3A3A3A"/>
                </a:solidFill>
                <a:highlight>
                  <a:srgbClr val="FFFFFF"/>
                </a:highlight>
              </a:rPr>
              <a:t>or</a:t>
            </a:r>
            <a:r>
              <a:rPr lang="tr-TR" sz="1800" dirty="0">
                <a:solidFill>
                  <a:srgbClr val="3A3A3A"/>
                </a:solidFill>
                <a:highlight>
                  <a:srgbClr val="FFFFFF"/>
                </a:highlight>
              </a:rPr>
              <a:t> </a:t>
            </a:r>
            <a:r>
              <a:rPr lang="tr-TR" sz="1800" dirty="0" err="1">
                <a:solidFill>
                  <a:srgbClr val="3A3A3A"/>
                </a:solidFill>
                <a:highlight>
                  <a:srgbClr val="FFFFFF"/>
                </a:highlight>
              </a:rPr>
              <a:t>Air</a:t>
            </a:r>
            <a:r>
              <a:rPr lang="tr-TR" sz="1800" dirty="0">
                <a:solidFill>
                  <a:srgbClr val="3A3A3A"/>
                </a:solidFill>
                <a:highlight>
                  <a:srgbClr val="FFFFFF"/>
                </a:highlight>
              </a:rPr>
              <a:t> </a:t>
            </a:r>
            <a:r>
              <a:rPr lang="tr-TR" sz="1800" dirty="0" err="1">
                <a:solidFill>
                  <a:srgbClr val="3A3A3A"/>
                </a:solidFill>
                <a:highlight>
                  <a:srgbClr val="FFFFFF"/>
                </a:highlight>
              </a:rPr>
              <a:t>Traffic</a:t>
            </a:r>
            <a:r>
              <a:rPr lang="tr-TR" sz="1800" dirty="0">
                <a:solidFill>
                  <a:srgbClr val="3A3A3A"/>
                </a:solidFill>
                <a:highlight>
                  <a:srgbClr val="FFFFFF"/>
                </a:highlight>
              </a:rPr>
              <a:t> Linux </a:t>
            </a:r>
            <a:r>
              <a:rPr lang="tr-TR" sz="1800" dirty="0" err="1">
                <a:solidFill>
                  <a:srgbClr val="3A3A3A"/>
                </a:solidFill>
                <a:highlight>
                  <a:srgbClr val="FFFFFF"/>
                </a:highlight>
              </a:rPr>
              <a:t>proved</a:t>
            </a:r>
            <a:r>
              <a:rPr lang="tr-TR" sz="1800" dirty="0">
                <a:solidFill>
                  <a:srgbClr val="3A3A3A"/>
                </a:solidFill>
                <a:highlight>
                  <a:srgbClr val="FFFFFF"/>
                </a:highlight>
              </a:rPr>
              <a:t> </a:t>
            </a:r>
            <a:r>
              <a:rPr lang="tr-TR" sz="1800" dirty="0" err="1">
                <a:solidFill>
                  <a:srgbClr val="3A3A3A"/>
                </a:solidFill>
                <a:highlight>
                  <a:srgbClr val="FFFFFF"/>
                </a:highlight>
              </a:rPr>
              <a:t>to</a:t>
            </a:r>
            <a:r>
              <a:rPr lang="tr-TR" sz="1800" dirty="0">
                <a:solidFill>
                  <a:srgbClr val="3A3A3A"/>
                </a:solidFill>
                <a:highlight>
                  <a:srgbClr val="FFFFFF"/>
                </a:highlight>
              </a:rPr>
              <a:t> be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best</a:t>
            </a:r>
            <a:r>
              <a:rPr lang="tr-TR" sz="1800" dirty="0">
                <a:solidFill>
                  <a:srgbClr val="3A3A3A"/>
                </a:solidFill>
                <a:highlight>
                  <a:srgbClr val="FFFFFF"/>
                </a:highlight>
              </a:rPr>
              <a:t> </a:t>
            </a:r>
            <a:r>
              <a:rPr lang="tr-TR" sz="1800" dirty="0" err="1">
                <a:solidFill>
                  <a:srgbClr val="3A3A3A"/>
                </a:solidFill>
                <a:highlight>
                  <a:srgbClr val="FFFFFF"/>
                </a:highlight>
              </a:rPr>
              <a:t>than</a:t>
            </a:r>
            <a:r>
              <a:rPr lang="tr-TR" sz="1800" dirty="0">
                <a:solidFill>
                  <a:srgbClr val="3A3A3A"/>
                </a:solidFill>
                <a:highlight>
                  <a:srgbClr val="FFFFFF"/>
                </a:highlight>
              </a:rPr>
              <a:t> </a:t>
            </a:r>
            <a:r>
              <a:rPr lang="tr-TR" sz="1800" dirty="0" err="1">
                <a:solidFill>
                  <a:srgbClr val="3A3A3A"/>
                </a:solidFill>
                <a:highlight>
                  <a:srgbClr val="FFFFFF"/>
                </a:highlight>
              </a:rPr>
              <a:t>any</a:t>
            </a:r>
            <a:r>
              <a:rPr lang="tr-TR" sz="1800" dirty="0">
                <a:solidFill>
                  <a:srgbClr val="3A3A3A"/>
                </a:solidFill>
                <a:highlight>
                  <a:srgbClr val="FFFFFF"/>
                </a:highlight>
              </a:rPr>
              <a:t> </a:t>
            </a:r>
            <a:r>
              <a:rPr lang="tr-TR" sz="1800" dirty="0" err="1">
                <a:solidFill>
                  <a:srgbClr val="3A3A3A"/>
                </a:solidFill>
                <a:highlight>
                  <a:srgbClr val="FFFFFF"/>
                </a:highlight>
              </a:rPr>
              <a:t>other</a:t>
            </a:r>
            <a:r>
              <a:rPr lang="tr-TR" sz="1800" dirty="0">
                <a:solidFill>
                  <a:srgbClr val="3A3A3A"/>
                </a:solidFill>
                <a:highlight>
                  <a:srgbClr val="FFFFFF"/>
                </a:highlight>
              </a:rPr>
              <a:t> </a:t>
            </a:r>
            <a:r>
              <a:rPr lang="tr-TR" sz="1800" dirty="0" err="1">
                <a:solidFill>
                  <a:srgbClr val="3A3A3A"/>
                </a:solidFill>
                <a:highlight>
                  <a:srgbClr val="FFFFFF"/>
                </a:highlight>
              </a:rPr>
              <a:t>available</a:t>
            </a:r>
            <a:r>
              <a:rPr lang="tr-TR" sz="1800" dirty="0">
                <a:solidFill>
                  <a:srgbClr val="3A3A3A"/>
                </a:solidFill>
                <a:highlight>
                  <a:srgbClr val="FFFFFF"/>
                </a:highlight>
              </a:rPr>
              <a:t> </a:t>
            </a:r>
            <a:r>
              <a:rPr lang="tr-TR" sz="1800" dirty="0" err="1">
                <a:solidFill>
                  <a:srgbClr val="3A3A3A"/>
                </a:solidFill>
                <a:highlight>
                  <a:srgbClr val="FFFFFF"/>
                </a:highlight>
              </a:rPr>
              <a:t>alternative</a:t>
            </a:r>
            <a:r>
              <a:rPr lang="tr-TR" sz="1800" dirty="0">
                <a:solidFill>
                  <a:srgbClr val="3A3A3A"/>
                </a:solidFill>
                <a:highlight>
                  <a:srgbClr val="FFFFFF"/>
                </a:highlight>
              </a:rPr>
              <a: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17. </a:t>
            </a:r>
            <a:r>
              <a:rPr lang="tr-TR" sz="1800" b="1" dirty="0" err="1">
                <a:solidFill>
                  <a:srgbClr val="3498DB"/>
                </a:solidFill>
                <a:highlight>
                  <a:srgbClr val="FFFFFF"/>
                </a:highlight>
              </a:rPr>
              <a:t>Nuclear</a:t>
            </a:r>
            <a:r>
              <a:rPr lang="tr-TR" sz="1800" b="1" dirty="0">
                <a:solidFill>
                  <a:srgbClr val="3498DB"/>
                </a:solidFill>
                <a:highlight>
                  <a:srgbClr val="FFFFFF"/>
                </a:highlight>
              </a:rPr>
              <a:t> </a:t>
            </a:r>
            <a:r>
              <a:rPr lang="tr-TR" sz="1800" b="1" dirty="0" err="1">
                <a:solidFill>
                  <a:srgbClr val="3498DB"/>
                </a:solidFill>
                <a:highlight>
                  <a:srgbClr val="FFFFFF"/>
                </a:highlight>
              </a:rPr>
              <a:t>Projects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When</a:t>
            </a:r>
            <a:r>
              <a:rPr lang="tr-TR" sz="1800" dirty="0">
                <a:solidFill>
                  <a:srgbClr val="3A3A3A"/>
                </a:solidFill>
                <a:highlight>
                  <a:srgbClr val="FFFFFF"/>
                </a:highlight>
              </a:rPr>
              <a:t> it </a:t>
            </a:r>
            <a:r>
              <a:rPr lang="tr-TR" sz="1800" dirty="0" err="1">
                <a:solidFill>
                  <a:srgbClr val="3A3A3A"/>
                </a:solidFill>
                <a:highlight>
                  <a:srgbClr val="FFFFFF"/>
                </a:highlight>
              </a:rPr>
              <a:t>comes</a:t>
            </a:r>
            <a:r>
              <a:rPr lang="tr-TR" sz="1800" dirty="0">
                <a:solidFill>
                  <a:srgbClr val="3A3A3A"/>
                </a:solidFill>
                <a:highlight>
                  <a:srgbClr val="FFFFFF"/>
                </a:highlight>
              </a:rPr>
              <a:t> </a:t>
            </a:r>
            <a:r>
              <a:rPr lang="tr-TR" sz="1800" dirty="0" err="1">
                <a:solidFill>
                  <a:srgbClr val="3A3A3A"/>
                </a:solidFill>
                <a:highlight>
                  <a:srgbClr val="FFFFFF"/>
                </a:highlight>
              </a:rPr>
              <a:t>to</a:t>
            </a:r>
            <a:r>
              <a:rPr lang="tr-TR" sz="1800" dirty="0">
                <a:solidFill>
                  <a:srgbClr val="3A3A3A"/>
                </a:solidFill>
                <a:highlight>
                  <a:srgbClr val="FFFFFF"/>
                </a:highlight>
              </a:rPr>
              <a:t> </a:t>
            </a:r>
            <a:r>
              <a:rPr lang="tr-TR" sz="1800" dirty="0" err="1">
                <a:solidFill>
                  <a:srgbClr val="3A3A3A"/>
                </a:solidFill>
                <a:highlight>
                  <a:srgbClr val="FFFFFF"/>
                </a:highlight>
              </a:rPr>
              <a:t>Nuclear</a:t>
            </a:r>
            <a:r>
              <a:rPr lang="tr-TR" sz="1800" dirty="0">
                <a:solidFill>
                  <a:srgbClr val="3A3A3A"/>
                </a:solidFill>
                <a:highlight>
                  <a:srgbClr val="FFFFFF"/>
                </a:highlight>
              </a:rPr>
              <a:t> </a:t>
            </a:r>
            <a:r>
              <a:rPr lang="tr-TR" sz="1800" dirty="0" err="1">
                <a:solidFill>
                  <a:srgbClr val="3A3A3A"/>
                </a:solidFill>
                <a:highlight>
                  <a:srgbClr val="FFFFFF"/>
                </a:highlight>
              </a:rPr>
              <a:t>Ambitious</a:t>
            </a:r>
            <a:r>
              <a:rPr lang="tr-TR" sz="1800" dirty="0">
                <a:solidFill>
                  <a:srgbClr val="3A3A3A"/>
                </a:solidFill>
                <a:highlight>
                  <a:srgbClr val="FFFFFF"/>
                </a:highlight>
              </a:rPr>
              <a:t> </a:t>
            </a:r>
            <a:r>
              <a:rPr lang="tr-TR" sz="1800" dirty="0" err="1">
                <a:solidFill>
                  <a:srgbClr val="3A3A3A"/>
                </a:solidFill>
                <a:highlight>
                  <a:srgbClr val="FFFFFF"/>
                </a:highlight>
              </a:rPr>
              <a:t>projects</a:t>
            </a:r>
            <a:r>
              <a:rPr lang="tr-TR" sz="1800" dirty="0">
                <a:solidFill>
                  <a:srgbClr val="3A3A3A"/>
                </a:solidFill>
                <a:highlight>
                  <a:srgbClr val="FFFFFF"/>
                </a:highlight>
              </a:rPr>
              <a:t>, Linux is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best</a:t>
            </a:r>
            <a:r>
              <a:rPr lang="tr-TR" sz="1800" dirty="0">
                <a:solidFill>
                  <a:srgbClr val="3A3A3A"/>
                </a:solidFill>
                <a:highlight>
                  <a:srgbClr val="FFFFFF"/>
                </a:highlight>
              </a:rPr>
              <a:t> </a:t>
            </a:r>
            <a:r>
              <a:rPr lang="tr-TR" sz="1800" dirty="0" err="1">
                <a:solidFill>
                  <a:srgbClr val="3A3A3A"/>
                </a:solidFill>
                <a:highlight>
                  <a:srgbClr val="FFFFFF"/>
                </a:highlight>
              </a:rPr>
              <a:t>option</a:t>
            </a:r>
            <a:r>
              <a:rPr lang="tr-TR" sz="1800" dirty="0">
                <a:solidFill>
                  <a:srgbClr val="3A3A3A"/>
                </a:solidFill>
                <a:highlight>
                  <a:srgbClr val="FFFFFF"/>
                </a:highlight>
              </a:rPr>
              <a:t>. </a:t>
            </a:r>
            <a:r>
              <a:rPr lang="tr-TR" sz="1800" dirty="0" err="1">
                <a:solidFill>
                  <a:srgbClr val="3A3A3A"/>
                </a:solidFill>
                <a:highlight>
                  <a:srgbClr val="FFFFFF"/>
                </a:highlight>
              </a:rPr>
              <a:t>One</a:t>
            </a:r>
            <a:r>
              <a:rPr lang="tr-TR" sz="1800" dirty="0">
                <a:solidFill>
                  <a:srgbClr val="3A3A3A"/>
                </a:solidFill>
                <a:highlight>
                  <a:srgbClr val="FFFFFF"/>
                </a:highlight>
              </a:rPr>
              <a:t> of </a:t>
            </a:r>
            <a:r>
              <a:rPr lang="tr-TR" sz="1800" dirty="0" err="1">
                <a:solidFill>
                  <a:srgbClr val="3A3A3A"/>
                </a:solidFill>
                <a:highlight>
                  <a:srgbClr val="FFFFFF"/>
                </a:highlight>
              </a:rPr>
              <a:t>such</a:t>
            </a:r>
            <a:r>
              <a:rPr lang="tr-TR" sz="1800" dirty="0">
                <a:solidFill>
                  <a:srgbClr val="3A3A3A"/>
                </a:solidFill>
                <a:highlight>
                  <a:srgbClr val="FFFFFF"/>
                </a:highlight>
              </a:rPr>
              <a:t> OS is QNX, </a:t>
            </a:r>
            <a:r>
              <a:rPr lang="tr-TR" sz="1800" dirty="0" err="1">
                <a:solidFill>
                  <a:srgbClr val="3A3A3A"/>
                </a:solidFill>
                <a:highlight>
                  <a:srgbClr val="FFFFFF"/>
                </a:highlight>
              </a:rPr>
              <a:t>which</a:t>
            </a:r>
            <a:r>
              <a:rPr lang="tr-TR" sz="1800" dirty="0">
                <a:solidFill>
                  <a:srgbClr val="3A3A3A"/>
                </a:solidFill>
                <a:highlight>
                  <a:srgbClr val="FFFFFF"/>
                </a:highlight>
              </a:rPr>
              <a:t> </a:t>
            </a:r>
            <a:r>
              <a:rPr lang="tr-TR" sz="1800" dirty="0" err="1">
                <a:solidFill>
                  <a:srgbClr val="3A3A3A"/>
                </a:solidFill>
                <a:highlight>
                  <a:srgbClr val="FFFFFF"/>
                </a:highlight>
              </a:rPr>
              <a:t>lately</a:t>
            </a:r>
            <a:r>
              <a:rPr lang="tr-TR" sz="1800" dirty="0">
                <a:solidFill>
                  <a:srgbClr val="3A3A3A"/>
                </a:solidFill>
                <a:highlight>
                  <a:srgbClr val="FFFFFF"/>
                </a:highlight>
              </a:rPr>
              <a:t> is </a:t>
            </a:r>
            <a:r>
              <a:rPr lang="tr-TR" sz="1800" dirty="0" err="1">
                <a:solidFill>
                  <a:srgbClr val="3A3A3A"/>
                </a:solidFill>
                <a:highlight>
                  <a:srgbClr val="FFFFFF"/>
                </a:highlight>
              </a:rPr>
              <a:t>acquired</a:t>
            </a:r>
            <a:r>
              <a:rPr lang="tr-TR" sz="1800" dirty="0">
                <a:solidFill>
                  <a:srgbClr val="3A3A3A"/>
                </a:solidFill>
                <a:highlight>
                  <a:srgbClr val="FFFFFF"/>
                </a:highlight>
              </a:rPr>
              <a:t> </a:t>
            </a:r>
            <a:r>
              <a:rPr lang="tr-TR" sz="1800" dirty="0" err="1">
                <a:solidFill>
                  <a:srgbClr val="3A3A3A"/>
                </a:solidFill>
                <a:highlight>
                  <a:srgbClr val="FFFFFF"/>
                </a:highlight>
              </a:rPr>
              <a:t>by</a:t>
            </a:r>
            <a:r>
              <a:rPr lang="tr-TR" sz="1800" dirty="0">
                <a:solidFill>
                  <a:srgbClr val="3A3A3A"/>
                </a:solidFill>
                <a:highlight>
                  <a:srgbClr val="FFFFFF"/>
                </a:highlight>
              </a:rPr>
              <a:t> </a:t>
            </a:r>
            <a:r>
              <a:rPr lang="tr-TR" sz="1800" dirty="0" err="1">
                <a:solidFill>
                  <a:srgbClr val="3A3A3A"/>
                </a:solidFill>
                <a:highlight>
                  <a:srgbClr val="FFFFFF"/>
                </a:highlight>
              </a:rPr>
              <a:t>Blackberry</a:t>
            </a:r>
            <a:r>
              <a:rPr lang="tr-TR" sz="1800" dirty="0">
                <a:solidFill>
                  <a:srgbClr val="3A3A3A"/>
                </a:solidFill>
                <a:highlight>
                  <a:srgbClr val="FFFFFF"/>
                </a:highlight>
              </a:rPr>
              <a:t> Ltd.</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18. </a:t>
            </a:r>
            <a:r>
              <a:rPr lang="tr-TR" sz="1800" b="1" dirty="0" err="1">
                <a:solidFill>
                  <a:srgbClr val="3498DB"/>
                </a:solidFill>
                <a:highlight>
                  <a:srgbClr val="FFFFFF"/>
                </a:highlight>
              </a:rPr>
              <a:t>Bullet</a:t>
            </a:r>
            <a:r>
              <a:rPr lang="tr-TR" sz="1800" b="1" dirty="0">
                <a:solidFill>
                  <a:srgbClr val="3498DB"/>
                </a:solidFill>
                <a:highlight>
                  <a:srgbClr val="FFFFFF"/>
                </a:highlight>
              </a:rPr>
              <a:t> </a:t>
            </a:r>
            <a:r>
              <a:rPr lang="tr-TR" sz="1800" b="1" dirty="0" err="1">
                <a:solidFill>
                  <a:srgbClr val="3498DB"/>
                </a:solidFill>
                <a:highlight>
                  <a:srgbClr val="FFFFFF"/>
                </a:highlight>
              </a:rPr>
              <a:t>Trains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Bullet</a:t>
            </a:r>
            <a:r>
              <a:rPr lang="tr-TR" sz="1800" dirty="0">
                <a:solidFill>
                  <a:srgbClr val="3A3A3A"/>
                </a:solidFill>
                <a:highlight>
                  <a:srgbClr val="FFFFFF"/>
                </a:highlight>
              </a:rPr>
              <a:t> </a:t>
            </a:r>
            <a:r>
              <a:rPr lang="tr-TR" sz="1800" dirty="0" err="1">
                <a:solidFill>
                  <a:srgbClr val="3A3A3A"/>
                </a:solidFill>
                <a:highlight>
                  <a:srgbClr val="FFFFFF"/>
                </a:highlight>
              </a:rPr>
              <a:t>Trains</a:t>
            </a:r>
            <a:r>
              <a:rPr lang="tr-TR" sz="1800" dirty="0">
                <a:solidFill>
                  <a:srgbClr val="3A3A3A"/>
                </a:solidFill>
                <a:highlight>
                  <a:srgbClr val="FFFFFF"/>
                </a:highlight>
              </a:rPr>
              <a:t> in Japan </a:t>
            </a:r>
            <a:r>
              <a:rPr lang="tr-TR" sz="1800" dirty="0" err="1">
                <a:solidFill>
                  <a:srgbClr val="3A3A3A"/>
                </a:solidFill>
                <a:highlight>
                  <a:srgbClr val="FFFFFF"/>
                </a:highlight>
              </a:rPr>
              <a:t>runs</a:t>
            </a:r>
            <a:r>
              <a:rPr lang="tr-TR" sz="1800" dirty="0">
                <a:solidFill>
                  <a:srgbClr val="3A3A3A"/>
                </a:solidFill>
                <a:highlight>
                  <a:srgbClr val="FFFFFF"/>
                </a:highlight>
              </a:rPr>
              <a:t> at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speed</a:t>
            </a:r>
            <a:r>
              <a:rPr lang="tr-TR" sz="1800" dirty="0">
                <a:solidFill>
                  <a:srgbClr val="3A3A3A"/>
                </a:solidFill>
                <a:highlight>
                  <a:srgbClr val="FFFFFF"/>
                </a:highlight>
              </a:rPr>
              <a:t> of 240-320 km/h. </a:t>
            </a:r>
            <a:r>
              <a:rPr lang="tr-TR" sz="1800" dirty="0" err="1">
                <a:solidFill>
                  <a:srgbClr val="3A3A3A"/>
                </a:solidFill>
                <a:highlight>
                  <a:srgbClr val="FFFFFF"/>
                </a:highlight>
              </a:rPr>
              <a:t>All</a:t>
            </a:r>
            <a:r>
              <a:rPr lang="tr-TR" sz="1800" dirty="0">
                <a:solidFill>
                  <a:srgbClr val="3A3A3A"/>
                </a:solidFill>
                <a:highlight>
                  <a:srgbClr val="FFFFFF"/>
                </a:highlight>
              </a:rPr>
              <a:t> </a:t>
            </a:r>
            <a:r>
              <a:rPr lang="tr-TR" sz="1800" dirty="0" err="1">
                <a:solidFill>
                  <a:srgbClr val="3A3A3A"/>
                </a:solidFill>
                <a:highlight>
                  <a:srgbClr val="FFFFFF"/>
                </a:highlight>
              </a:rPr>
              <a:t>train</a:t>
            </a:r>
            <a:r>
              <a:rPr lang="tr-TR" sz="1800" dirty="0">
                <a:solidFill>
                  <a:srgbClr val="3A3A3A"/>
                </a:solidFill>
                <a:highlight>
                  <a:srgbClr val="FFFFFF"/>
                </a:highlight>
              </a:rPr>
              <a:t> </a:t>
            </a:r>
            <a:r>
              <a:rPr lang="tr-TR" sz="1800" dirty="0" err="1">
                <a:solidFill>
                  <a:srgbClr val="3A3A3A"/>
                </a:solidFill>
                <a:highlight>
                  <a:srgbClr val="FFFFFF"/>
                </a:highlight>
              </a:rPr>
              <a:t>tracking</a:t>
            </a:r>
            <a:r>
              <a:rPr lang="tr-TR" sz="1800" dirty="0">
                <a:solidFill>
                  <a:srgbClr val="3A3A3A"/>
                </a:solidFill>
                <a:highlight>
                  <a:srgbClr val="FFFFFF"/>
                </a:highlight>
              </a:rPr>
              <a:t>, </a:t>
            </a:r>
            <a:r>
              <a:rPr lang="tr-TR" sz="1800" dirty="0" err="1">
                <a:solidFill>
                  <a:srgbClr val="3A3A3A"/>
                </a:solidFill>
                <a:highlight>
                  <a:srgbClr val="FFFFFF"/>
                </a:highlight>
              </a:rPr>
              <a:t>maintenance</a:t>
            </a:r>
            <a:r>
              <a:rPr lang="tr-TR" sz="1800" dirty="0">
                <a:solidFill>
                  <a:srgbClr val="3A3A3A"/>
                </a:solidFill>
                <a:highlight>
                  <a:srgbClr val="FFFFFF"/>
                </a:highlight>
              </a:rPr>
              <a:t>, </a:t>
            </a:r>
            <a:r>
              <a:rPr lang="tr-TR" sz="1800" dirty="0" err="1">
                <a:solidFill>
                  <a:srgbClr val="3A3A3A"/>
                </a:solidFill>
                <a:highlight>
                  <a:srgbClr val="FFFFFF"/>
                </a:highlight>
              </a:rPr>
              <a:t>scheduling</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controlling</a:t>
            </a:r>
            <a:r>
              <a:rPr lang="tr-TR" sz="1800" dirty="0">
                <a:solidFill>
                  <a:srgbClr val="3A3A3A"/>
                </a:solidFill>
                <a:highlight>
                  <a:srgbClr val="FFFFFF"/>
                </a:highlight>
              </a:rPr>
              <a:t> is Linux </a:t>
            </a:r>
            <a:r>
              <a:rPr lang="tr-TR" sz="1800" dirty="0" err="1">
                <a:solidFill>
                  <a:srgbClr val="3A3A3A"/>
                </a:solidFill>
                <a:highlight>
                  <a:srgbClr val="FFFFFF"/>
                </a:highlight>
              </a:rPr>
              <a:t>based</a:t>
            </a:r>
            <a:r>
              <a:rPr lang="tr-TR" sz="1800" dirty="0">
                <a:solidFill>
                  <a:srgbClr val="3A3A3A"/>
                </a:solidFill>
                <a:highlight>
                  <a:srgbClr val="FFFFFF"/>
                </a:highlight>
              </a:rPr>
              <a:t>.</a:t>
            </a:r>
            <a:endParaRPr sz="1800" dirty="0">
              <a:solidFill>
                <a:srgbClr val="3A3A3A"/>
              </a:solidFill>
              <a:highlight>
                <a:srgbClr val="FFFFFF"/>
              </a:highlight>
            </a:endParaRPr>
          </a:p>
        </p:txBody>
      </p:sp>
      <p:sp>
        <p:nvSpPr>
          <p:cNvPr id="172" name="Google Shape;172;p26"/>
          <p:cNvSpPr txBox="1"/>
          <p:nvPr/>
        </p:nvSpPr>
        <p:spPr>
          <a:xfrm>
            <a:off x="6261387" y="4789262"/>
            <a:ext cx="2869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t>Cited from: </a:t>
            </a:r>
            <a:r>
              <a:rPr lang="tr-TR" sz="1200" u="sng">
                <a:solidFill>
                  <a:schemeClr val="accent2"/>
                </a:solidFill>
                <a:hlinkClick r:id="rId4">
                  <a:extLst>
                    <a:ext uri="{A12FA001-AC4F-418D-AE19-62706E023703}">
                      <ahyp:hlinkClr xmlns:ahyp="http://schemas.microsoft.com/office/drawing/2018/hyperlinkcolor" val="tx"/>
                    </a:ext>
                  </a:extLst>
                </a:hlinkClick>
              </a:rPr>
              <a:t>https://www.tecmint.com</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7"/>
          <p:cNvPicPr preferRelativeResize="0"/>
          <p:nvPr/>
        </p:nvPicPr>
        <p:blipFill>
          <a:blip r:embed="rId3">
            <a:alphaModFix/>
          </a:blip>
          <a:stretch>
            <a:fillRect/>
          </a:stretch>
        </p:blipFill>
        <p:spPr>
          <a:xfrm>
            <a:off x="6914395" y="106225"/>
            <a:ext cx="1772901" cy="996101"/>
          </a:xfrm>
          <a:prstGeom prst="rect">
            <a:avLst/>
          </a:prstGeom>
          <a:noFill/>
          <a:ln>
            <a:noFill/>
          </a:ln>
        </p:spPr>
      </p:pic>
      <p:sp>
        <p:nvSpPr>
          <p:cNvPr id="178" name="Google Shape;178;p27"/>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Where Linux?</a:t>
            </a:r>
            <a:endParaRPr sz="3000" b="1">
              <a:solidFill>
                <a:srgbClr val="741B47"/>
              </a:solidFill>
              <a:latin typeface="Raleway"/>
              <a:ea typeface="Raleway"/>
              <a:cs typeface="Raleway"/>
              <a:sym typeface="Raleway"/>
            </a:endParaRPr>
          </a:p>
        </p:txBody>
      </p:sp>
      <p:sp>
        <p:nvSpPr>
          <p:cNvPr id="179" name="Google Shape;179;p2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13</a:t>
            </a:fld>
            <a:endParaRPr/>
          </a:p>
        </p:txBody>
      </p:sp>
      <p:sp>
        <p:nvSpPr>
          <p:cNvPr id="180" name="Google Shape;180;p27"/>
          <p:cNvSpPr txBox="1"/>
          <p:nvPr/>
        </p:nvSpPr>
        <p:spPr>
          <a:xfrm>
            <a:off x="152400" y="862400"/>
            <a:ext cx="9017700" cy="39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b="1" dirty="0">
                <a:solidFill>
                  <a:srgbClr val="3498DB"/>
                </a:solidFill>
                <a:highlight>
                  <a:srgbClr val="FFFFFF"/>
                </a:highlight>
              </a:rPr>
              <a:t>19. Internet </a:t>
            </a:r>
            <a:r>
              <a:rPr lang="tr-TR" sz="1800" b="1" dirty="0" err="1">
                <a:solidFill>
                  <a:srgbClr val="3498DB"/>
                </a:solidFill>
                <a:highlight>
                  <a:srgbClr val="FFFFFF"/>
                </a:highlight>
              </a:rPr>
              <a:t>Hosting</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More</a:t>
            </a:r>
            <a:r>
              <a:rPr lang="tr-TR" sz="1800" dirty="0">
                <a:solidFill>
                  <a:srgbClr val="3A3A3A"/>
                </a:solidFill>
                <a:highlight>
                  <a:srgbClr val="FFFFFF"/>
                </a:highlight>
              </a:rPr>
              <a:t> </a:t>
            </a:r>
            <a:r>
              <a:rPr lang="tr-TR" sz="1800" dirty="0" err="1">
                <a:solidFill>
                  <a:srgbClr val="3A3A3A"/>
                </a:solidFill>
                <a:highlight>
                  <a:srgbClr val="FFFFFF"/>
                </a:highlight>
              </a:rPr>
              <a:t>than</a:t>
            </a:r>
            <a:r>
              <a:rPr lang="tr-TR" sz="1800" dirty="0">
                <a:solidFill>
                  <a:srgbClr val="3A3A3A"/>
                </a:solidFill>
                <a:highlight>
                  <a:srgbClr val="FFFFFF"/>
                </a:highlight>
              </a:rPr>
              <a:t> 70% of Internet </a:t>
            </a:r>
            <a:r>
              <a:rPr lang="tr-TR" sz="1800" dirty="0" err="1">
                <a:solidFill>
                  <a:srgbClr val="3A3A3A"/>
                </a:solidFill>
                <a:highlight>
                  <a:srgbClr val="FFFFFF"/>
                </a:highlight>
              </a:rPr>
              <a:t>Hosting</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service </a:t>
            </a:r>
            <a:r>
              <a:rPr lang="tr-TR" sz="1800" dirty="0" err="1">
                <a:solidFill>
                  <a:srgbClr val="3A3A3A"/>
                </a:solidFill>
                <a:highlight>
                  <a:srgbClr val="FFFFFF"/>
                </a:highlight>
              </a:rPr>
              <a:t>providers</a:t>
            </a:r>
            <a:r>
              <a:rPr lang="tr-TR" sz="1800" dirty="0">
                <a:solidFill>
                  <a:srgbClr val="3A3A3A"/>
                </a:solidFill>
                <a:highlight>
                  <a:srgbClr val="FFFFFF"/>
                </a:highlight>
              </a:rPr>
              <a:t> </a:t>
            </a:r>
            <a:r>
              <a:rPr lang="tr-TR" sz="1800" dirty="0" err="1">
                <a:solidFill>
                  <a:srgbClr val="3A3A3A"/>
                </a:solidFill>
                <a:highlight>
                  <a:srgbClr val="FFFFFF"/>
                </a:highlight>
              </a:rPr>
              <a:t>are</a:t>
            </a:r>
            <a:r>
              <a:rPr lang="tr-TR" sz="1800" dirty="0">
                <a:solidFill>
                  <a:srgbClr val="3A3A3A"/>
                </a:solidFill>
                <a:highlight>
                  <a:srgbClr val="FFFFFF"/>
                </a:highlight>
              </a:rPr>
              <a:t> Linux </a:t>
            </a:r>
            <a:r>
              <a:rPr lang="tr-TR" sz="1800" dirty="0" err="1">
                <a:solidFill>
                  <a:srgbClr val="3A3A3A"/>
                </a:solidFill>
                <a:highlight>
                  <a:srgbClr val="FFFFFF"/>
                </a:highlight>
              </a:rPr>
              <a:t>based</a:t>
            </a:r>
            <a:r>
              <a:rPr lang="tr-TR" sz="1800" dirty="0">
                <a:solidFill>
                  <a:srgbClr val="3A3A3A"/>
                </a:solidFill>
                <a:highlight>
                  <a:srgbClr val="FFFFFF"/>
                </a:highlight>
              </a:rPr>
              <a:t>. </a:t>
            </a:r>
            <a:r>
              <a:rPr lang="tr-TR" sz="1800" dirty="0" err="1">
                <a:solidFill>
                  <a:srgbClr val="3A3A3A"/>
                </a:solidFill>
                <a:highlight>
                  <a:srgbClr val="FFFFFF"/>
                </a:highlight>
              </a:rPr>
              <a:t>Thought</a:t>
            </a:r>
            <a:r>
              <a:rPr lang="tr-TR" sz="1800" dirty="0">
                <a:solidFill>
                  <a:srgbClr val="3A3A3A"/>
                </a:solidFill>
                <a:highlight>
                  <a:srgbClr val="FFFFFF"/>
                </a:highlight>
              </a:rPr>
              <a:t> </a:t>
            </a:r>
            <a:r>
              <a:rPr lang="tr-TR" sz="1800" dirty="0" err="1">
                <a:solidFill>
                  <a:srgbClr val="3A3A3A"/>
                </a:solidFill>
                <a:highlight>
                  <a:srgbClr val="FFFFFF"/>
                </a:highlight>
              </a:rPr>
              <a:t>this</a:t>
            </a:r>
            <a:r>
              <a:rPr lang="tr-TR" sz="1800" dirty="0">
                <a:solidFill>
                  <a:srgbClr val="3A3A3A"/>
                </a:solidFill>
                <a:highlight>
                  <a:srgbClr val="FFFFFF"/>
                </a:highlight>
              </a:rPr>
              <a:t> </a:t>
            </a:r>
            <a:r>
              <a:rPr lang="tr-TR" sz="1800" dirty="0" err="1">
                <a:solidFill>
                  <a:srgbClr val="3A3A3A"/>
                </a:solidFill>
                <a:highlight>
                  <a:srgbClr val="FFFFFF"/>
                </a:highlight>
              </a:rPr>
              <a:t>statistic</a:t>
            </a:r>
            <a:r>
              <a:rPr lang="tr-TR" sz="1800" dirty="0">
                <a:solidFill>
                  <a:srgbClr val="3A3A3A"/>
                </a:solidFill>
                <a:highlight>
                  <a:srgbClr val="FFFFFF"/>
                </a:highlight>
              </a:rPr>
              <a:t> is </a:t>
            </a:r>
            <a:r>
              <a:rPr lang="tr-TR" sz="1800" dirty="0" err="1">
                <a:solidFill>
                  <a:srgbClr val="3A3A3A"/>
                </a:solidFill>
                <a:highlight>
                  <a:srgbClr val="FFFFFF"/>
                </a:highlight>
              </a:rPr>
              <a:t>difficult</a:t>
            </a:r>
            <a:r>
              <a:rPr lang="tr-TR" sz="1800" dirty="0">
                <a:solidFill>
                  <a:srgbClr val="3A3A3A"/>
                </a:solidFill>
                <a:highlight>
                  <a:srgbClr val="FFFFFF"/>
                </a:highlight>
              </a:rPr>
              <a:t> </a:t>
            </a:r>
            <a:r>
              <a:rPr lang="tr-TR" sz="1800" dirty="0" err="1">
                <a:solidFill>
                  <a:srgbClr val="3A3A3A"/>
                </a:solidFill>
                <a:highlight>
                  <a:srgbClr val="FFFFFF"/>
                </a:highlight>
              </a:rPr>
              <a:t>to</a:t>
            </a:r>
            <a:r>
              <a:rPr lang="tr-TR" sz="1800" dirty="0">
                <a:solidFill>
                  <a:srgbClr val="3A3A3A"/>
                </a:solidFill>
                <a:highlight>
                  <a:srgbClr val="FFFFFF"/>
                </a:highlight>
              </a:rPr>
              <a:t> </a:t>
            </a:r>
            <a:r>
              <a:rPr lang="tr-TR" sz="1800" dirty="0" err="1">
                <a:solidFill>
                  <a:srgbClr val="3A3A3A"/>
                </a:solidFill>
                <a:highlight>
                  <a:srgbClr val="FFFFFF"/>
                </a:highlight>
              </a:rPr>
              <a:t>figure</a:t>
            </a:r>
            <a:r>
              <a:rPr lang="tr-TR" sz="1800" dirty="0">
                <a:solidFill>
                  <a:srgbClr val="3A3A3A"/>
                </a:solidFill>
                <a:highlight>
                  <a:srgbClr val="FFFFFF"/>
                </a:highlight>
              </a:rPr>
              <a:t> </a:t>
            </a:r>
            <a:r>
              <a:rPr lang="tr-TR" sz="1800" dirty="0" err="1">
                <a:solidFill>
                  <a:srgbClr val="3A3A3A"/>
                </a:solidFill>
                <a:highlight>
                  <a:srgbClr val="FFFFFF"/>
                </a:highlight>
              </a:rPr>
              <a:t>out</a:t>
            </a:r>
            <a:r>
              <a:rPr lang="tr-TR" sz="1800" dirty="0">
                <a:solidFill>
                  <a:srgbClr val="3A3A3A"/>
                </a:solidFill>
                <a:highlight>
                  <a:srgbClr val="FFFFFF"/>
                </a:highlight>
              </a:rPr>
              <a:t> but </a:t>
            </a:r>
            <a:r>
              <a:rPr lang="tr-TR" sz="1800" dirty="0" err="1">
                <a:solidFill>
                  <a:srgbClr val="3A3A3A"/>
                </a:solidFill>
                <a:highlight>
                  <a:srgbClr val="FFFFFF"/>
                </a:highlight>
              </a:rPr>
              <a:t>based</a:t>
            </a:r>
            <a:r>
              <a:rPr lang="tr-TR" sz="1800" dirty="0">
                <a:solidFill>
                  <a:srgbClr val="3A3A3A"/>
                </a:solidFill>
                <a:highlight>
                  <a:srgbClr val="FFFFFF"/>
                </a:highlight>
              </a:rPr>
              <a:t> </a:t>
            </a:r>
            <a:r>
              <a:rPr lang="tr-TR" sz="1800" dirty="0" err="1">
                <a:solidFill>
                  <a:srgbClr val="3A3A3A"/>
                </a:solidFill>
                <a:highlight>
                  <a:srgbClr val="FFFFFF"/>
                </a:highlight>
              </a:rPr>
              <a:t>upon</a:t>
            </a:r>
            <a:r>
              <a:rPr lang="tr-TR" sz="1800" dirty="0">
                <a:solidFill>
                  <a:srgbClr val="3A3A3A"/>
                </a:solidFill>
                <a:highlight>
                  <a:srgbClr val="FFFFFF"/>
                </a:highlight>
              </a:rPr>
              <a:t> </a:t>
            </a:r>
            <a:r>
              <a:rPr lang="tr-TR" sz="1800" dirty="0" err="1">
                <a:solidFill>
                  <a:srgbClr val="3A3A3A"/>
                </a:solidFill>
                <a:highlight>
                  <a:srgbClr val="FFFFFF"/>
                </a:highlight>
              </a:rPr>
              <a:t>the</a:t>
            </a:r>
            <a:r>
              <a:rPr lang="tr-TR" sz="1800" dirty="0">
                <a:solidFill>
                  <a:srgbClr val="3A3A3A"/>
                </a:solidFill>
                <a:highlight>
                  <a:srgbClr val="FFFFFF"/>
                </a:highlight>
              </a:rPr>
              <a:t> Linux </a:t>
            </a:r>
            <a:r>
              <a:rPr lang="tr-TR" sz="1800" dirty="0" err="1">
                <a:solidFill>
                  <a:srgbClr val="3A3A3A"/>
                </a:solidFill>
                <a:highlight>
                  <a:srgbClr val="FFFFFF"/>
                </a:highlight>
              </a:rPr>
              <a:t>compatible</a:t>
            </a:r>
            <a:r>
              <a:rPr lang="tr-TR" sz="1800" dirty="0">
                <a:solidFill>
                  <a:srgbClr val="3A3A3A"/>
                </a:solidFill>
                <a:highlight>
                  <a:srgbClr val="FFFFFF"/>
                </a:highlight>
              </a:rPr>
              <a:t> hardware </a:t>
            </a:r>
            <a:r>
              <a:rPr lang="tr-TR" sz="1800" dirty="0" err="1">
                <a:solidFill>
                  <a:srgbClr val="3A3A3A"/>
                </a:solidFill>
                <a:highlight>
                  <a:srgbClr val="FFFFFF"/>
                </a:highlight>
              </a:rPr>
              <a:t>sold</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demand</a:t>
            </a:r>
            <a:r>
              <a:rPr lang="tr-TR" sz="1800" dirty="0">
                <a:solidFill>
                  <a:srgbClr val="3A3A3A"/>
                </a:solidFill>
                <a:highlight>
                  <a:srgbClr val="FFFFFF"/>
                </a:highlight>
              </a:rPr>
              <a:t> </a:t>
            </a:r>
            <a:r>
              <a:rPr lang="tr-TR" sz="1800" dirty="0" err="1">
                <a:solidFill>
                  <a:srgbClr val="3A3A3A"/>
                </a:solidFill>
                <a:highlight>
                  <a:srgbClr val="FFFFFF"/>
                </a:highlight>
              </a:rPr>
              <a:t>for</a:t>
            </a:r>
            <a:r>
              <a:rPr lang="tr-TR" sz="1800" dirty="0">
                <a:solidFill>
                  <a:srgbClr val="3A3A3A"/>
                </a:solidFill>
                <a:highlight>
                  <a:srgbClr val="FFFFFF"/>
                </a:highlight>
              </a:rPr>
              <a:t> </a:t>
            </a:r>
            <a:r>
              <a:rPr lang="tr-TR" sz="1800" dirty="0" err="1">
                <a:solidFill>
                  <a:srgbClr val="3A3A3A"/>
                </a:solidFill>
                <a:highlight>
                  <a:srgbClr val="FFFFFF"/>
                </a:highlight>
              </a:rPr>
              <a:t>cross</a:t>
            </a:r>
            <a:r>
              <a:rPr lang="tr-TR" sz="1800" dirty="0">
                <a:solidFill>
                  <a:srgbClr val="3A3A3A"/>
                </a:solidFill>
                <a:highlight>
                  <a:srgbClr val="FFFFFF"/>
                </a:highlight>
              </a:rPr>
              <a:t> platform </a:t>
            </a:r>
            <a:r>
              <a:rPr lang="tr-TR" sz="1800" dirty="0" err="1">
                <a:solidFill>
                  <a:srgbClr val="3A3A3A"/>
                </a:solidFill>
                <a:highlight>
                  <a:srgbClr val="FFFFFF"/>
                </a:highlight>
              </a:rPr>
              <a:t>compatible</a:t>
            </a:r>
            <a:r>
              <a:rPr lang="tr-TR" sz="1800" dirty="0">
                <a:solidFill>
                  <a:srgbClr val="3A3A3A"/>
                </a:solidFill>
                <a:highlight>
                  <a:srgbClr val="FFFFFF"/>
                </a:highlight>
              </a:rPr>
              <a:t> hardware,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above</a:t>
            </a:r>
            <a:r>
              <a:rPr lang="tr-TR" sz="1800" dirty="0">
                <a:solidFill>
                  <a:srgbClr val="3A3A3A"/>
                </a:solidFill>
                <a:highlight>
                  <a:srgbClr val="FFFFFF"/>
                </a:highlight>
              </a:rPr>
              <a:t> </a:t>
            </a:r>
            <a:r>
              <a:rPr lang="tr-TR" sz="1800" dirty="0" err="1">
                <a:solidFill>
                  <a:srgbClr val="3A3A3A"/>
                </a:solidFill>
                <a:highlight>
                  <a:srgbClr val="FFFFFF"/>
                </a:highlight>
              </a:rPr>
              <a:t>statistics</a:t>
            </a:r>
            <a:r>
              <a:rPr lang="tr-TR" sz="1800" dirty="0">
                <a:solidFill>
                  <a:srgbClr val="3A3A3A"/>
                </a:solidFill>
                <a:highlight>
                  <a:srgbClr val="FFFFFF"/>
                </a:highlight>
              </a:rPr>
              <a:t> is a </a:t>
            </a:r>
            <a:r>
              <a:rPr lang="tr-TR" sz="1800" dirty="0" err="1">
                <a:solidFill>
                  <a:srgbClr val="3A3A3A"/>
                </a:solidFill>
                <a:highlight>
                  <a:srgbClr val="FFFFFF"/>
                </a:highlight>
              </a:rPr>
              <a:t>rough</a:t>
            </a:r>
            <a:r>
              <a:rPr lang="tr-TR" sz="1800" dirty="0">
                <a:solidFill>
                  <a:srgbClr val="3A3A3A"/>
                </a:solidFill>
                <a:highlight>
                  <a:srgbClr val="FFFFFF"/>
                </a:highlight>
              </a:rPr>
              <a:t> </a:t>
            </a:r>
            <a:r>
              <a:rPr lang="tr-TR" sz="1800" dirty="0" err="1">
                <a:solidFill>
                  <a:srgbClr val="3A3A3A"/>
                </a:solidFill>
                <a:highlight>
                  <a:srgbClr val="FFFFFF"/>
                </a:highlight>
              </a:rPr>
              <a:t>estimation</a:t>
            </a:r>
            <a:r>
              <a:rPr lang="tr-TR" sz="1800" dirty="0">
                <a:solidFill>
                  <a:srgbClr val="3A3A3A"/>
                </a:solidFill>
                <a:highlight>
                  <a:srgbClr val="FFFFFF"/>
                </a:highlight>
              </a:rPr>
              <a:t>.</a:t>
            </a:r>
            <a:endParaRPr sz="1800" dirty="0">
              <a:solidFill>
                <a:srgbClr val="3A3A3A"/>
              </a:solidFill>
              <a:highlight>
                <a:srgbClr val="FFFFFF"/>
              </a:highlight>
            </a:endParaRPr>
          </a:p>
          <a:p>
            <a:pPr marL="0" lvl="0" indent="0" algn="l" rtl="0">
              <a:lnSpc>
                <a:spcPct val="100000"/>
              </a:lnSpc>
              <a:spcBef>
                <a:spcPts val="0"/>
              </a:spcBef>
              <a:spcAft>
                <a:spcPts val="0"/>
              </a:spcAft>
              <a:buNone/>
            </a:pP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20. </a:t>
            </a:r>
            <a:r>
              <a:rPr lang="tr-TR" sz="1800" b="1" dirty="0" err="1">
                <a:solidFill>
                  <a:srgbClr val="3498DB"/>
                </a:solidFill>
                <a:highlight>
                  <a:srgbClr val="FFFFFF"/>
                </a:highlight>
              </a:rPr>
              <a:t>Missiles</a:t>
            </a:r>
            <a:r>
              <a:rPr lang="tr-TR" sz="1800" b="1" dirty="0">
                <a:solidFill>
                  <a:srgbClr val="3498DB"/>
                </a:solidFill>
                <a:highlight>
                  <a:srgbClr val="FFFFFF"/>
                </a:highlight>
              </a:rPr>
              <a:t> </a:t>
            </a:r>
            <a:r>
              <a:rPr lang="tr-TR" sz="1800" b="1" dirty="0" err="1">
                <a:solidFill>
                  <a:srgbClr val="3498DB"/>
                </a:solidFill>
                <a:highlight>
                  <a:srgbClr val="FFFFFF"/>
                </a:highlight>
              </a:rPr>
              <a:t>and</a:t>
            </a:r>
            <a:r>
              <a:rPr lang="tr-TR" sz="1800" b="1" dirty="0">
                <a:solidFill>
                  <a:srgbClr val="3498DB"/>
                </a:solidFill>
                <a:highlight>
                  <a:srgbClr val="FFFFFF"/>
                </a:highlight>
              </a:rPr>
              <a:t> </a:t>
            </a:r>
            <a:r>
              <a:rPr lang="tr-TR" sz="1800" b="1" dirty="0" err="1">
                <a:solidFill>
                  <a:srgbClr val="3498DB"/>
                </a:solidFill>
                <a:highlight>
                  <a:srgbClr val="FFFFFF"/>
                </a:highlight>
              </a:rPr>
              <a:t>Weapons</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Missiles</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destructive</a:t>
            </a:r>
            <a:r>
              <a:rPr lang="tr-TR" sz="1800" dirty="0">
                <a:solidFill>
                  <a:srgbClr val="3A3A3A"/>
                </a:solidFill>
                <a:highlight>
                  <a:srgbClr val="FFFFFF"/>
                </a:highlight>
              </a:rPr>
              <a:t> </a:t>
            </a:r>
            <a:r>
              <a:rPr lang="tr-TR" sz="1800" dirty="0" err="1">
                <a:solidFill>
                  <a:srgbClr val="3A3A3A"/>
                </a:solidFill>
                <a:highlight>
                  <a:srgbClr val="FFFFFF"/>
                </a:highlight>
              </a:rPr>
              <a:t>weapons</a:t>
            </a:r>
            <a:r>
              <a:rPr lang="tr-TR" sz="1800" dirty="0">
                <a:solidFill>
                  <a:srgbClr val="3A3A3A"/>
                </a:solidFill>
                <a:highlight>
                  <a:srgbClr val="FFFFFF"/>
                </a:highlight>
              </a:rPr>
              <a:t> of </a:t>
            </a:r>
            <a:r>
              <a:rPr lang="tr-TR" sz="1800" dirty="0" err="1">
                <a:solidFill>
                  <a:srgbClr val="3A3A3A"/>
                </a:solidFill>
                <a:highlight>
                  <a:srgbClr val="FFFFFF"/>
                </a:highlight>
              </a:rPr>
              <a:t>next</a:t>
            </a:r>
            <a:r>
              <a:rPr lang="tr-TR" sz="1800" dirty="0">
                <a:solidFill>
                  <a:srgbClr val="3A3A3A"/>
                </a:solidFill>
                <a:highlight>
                  <a:srgbClr val="FFFFFF"/>
                </a:highlight>
              </a:rPr>
              <a:t> </a:t>
            </a:r>
            <a:r>
              <a:rPr lang="tr-TR" sz="1800" dirty="0" err="1">
                <a:solidFill>
                  <a:srgbClr val="3A3A3A"/>
                </a:solidFill>
                <a:highlight>
                  <a:srgbClr val="FFFFFF"/>
                </a:highlight>
              </a:rPr>
              <a:t>generation</a:t>
            </a:r>
            <a:r>
              <a:rPr lang="tr-TR" sz="1800" dirty="0">
                <a:solidFill>
                  <a:srgbClr val="3A3A3A"/>
                </a:solidFill>
                <a:highlight>
                  <a:srgbClr val="FFFFFF"/>
                </a:highlight>
              </a:rPr>
              <a:t> is </a:t>
            </a:r>
            <a:r>
              <a:rPr lang="tr-TR" sz="1800" dirty="0" err="1">
                <a:solidFill>
                  <a:srgbClr val="3A3A3A"/>
                </a:solidFill>
                <a:highlight>
                  <a:srgbClr val="FFFFFF"/>
                </a:highlight>
              </a:rPr>
              <a:t>themed</a:t>
            </a:r>
            <a:r>
              <a:rPr lang="tr-TR" sz="1800" dirty="0">
                <a:solidFill>
                  <a:srgbClr val="3A3A3A"/>
                </a:solidFill>
                <a:highlight>
                  <a:srgbClr val="FFFFFF"/>
                </a:highlight>
              </a:rPr>
              <a:t> </a:t>
            </a:r>
            <a:r>
              <a:rPr lang="tr-TR" sz="1800" dirty="0" err="1">
                <a:solidFill>
                  <a:srgbClr val="3A3A3A"/>
                </a:solidFill>
                <a:highlight>
                  <a:srgbClr val="FFFFFF"/>
                </a:highlight>
              </a:rPr>
              <a:t>to</a:t>
            </a:r>
            <a:r>
              <a:rPr lang="tr-TR" sz="1800" dirty="0">
                <a:solidFill>
                  <a:srgbClr val="3A3A3A"/>
                </a:solidFill>
                <a:highlight>
                  <a:srgbClr val="FFFFFF"/>
                </a:highlight>
              </a:rPr>
              <a:t> be </a:t>
            </a:r>
            <a:r>
              <a:rPr lang="tr-TR" sz="1800" dirty="0" err="1">
                <a:solidFill>
                  <a:srgbClr val="3A3A3A"/>
                </a:solidFill>
                <a:highlight>
                  <a:srgbClr val="FFFFFF"/>
                </a:highlight>
              </a:rPr>
              <a:t>much</a:t>
            </a:r>
            <a:r>
              <a:rPr lang="tr-TR" sz="1800" dirty="0">
                <a:solidFill>
                  <a:srgbClr val="3A3A3A"/>
                </a:solidFill>
                <a:highlight>
                  <a:srgbClr val="FFFFFF"/>
                </a:highlight>
              </a:rPr>
              <a:t> </a:t>
            </a:r>
            <a:r>
              <a:rPr lang="tr-TR" sz="1800" dirty="0" err="1">
                <a:solidFill>
                  <a:srgbClr val="3A3A3A"/>
                </a:solidFill>
                <a:highlight>
                  <a:srgbClr val="FFFFFF"/>
                </a:highlight>
              </a:rPr>
              <a:t>advanced</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Intelligent</a:t>
            </a:r>
            <a:r>
              <a:rPr lang="tr-TR" sz="1800" dirty="0">
                <a:solidFill>
                  <a:srgbClr val="3A3A3A"/>
                </a:solidFill>
                <a:highlight>
                  <a:srgbClr val="FFFFFF"/>
                </a:highlight>
              </a:rPr>
              <a:t> </a:t>
            </a:r>
            <a:r>
              <a:rPr lang="tr-TR" sz="1800" dirty="0" err="1">
                <a:solidFill>
                  <a:srgbClr val="3A3A3A"/>
                </a:solidFill>
                <a:highlight>
                  <a:srgbClr val="FFFFFF"/>
                </a:highlight>
              </a:rPr>
              <a:t>system</a:t>
            </a:r>
            <a:r>
              <a:rPr lang="tr-TR" sz="1800" dirty="0">
                <a:solidFill>
                  <a:srgbClr val="3A3A3A"/>
                </a:solidFill>
                <a:highlight>
                  <a:srgbClr val="FFFFFF"/>
                </a:highlight>
              </a:rPr>
              <a:t> </a:t>
            </a:r>
            <a:r>
              <a:rPr lang="tr-TR" sz="1800" dirty="0" err="1">
                <a:solidFill>
                  <a:srgbClr val="3A3A3A"/>
                </a:solidFill>
                <a:highlight>
                  <a:srgbClr val="FFFFFF"/>
                </a:highlight>
              </a:rPr>
              <a:t>than</a:t>
            </a:r>
            <a:r>
              <a:rPr lang="tr-TR" sz="1800" dirty="0">
                <a:solidFill>
                  <a:srgbClr val="3A3A3A"/>
                </a:solidFill>
                <a:highlight>
                  <a:srgbClr val="FFFFFF"/>
                </a:highlight>
              </a:rPr>
              <a:t> </a:t>
            </a:r>
            <a:r>
              <a:rPr lang="tr-TR" sz="1800" dirty="0" err="1">
                <a:solidFill>
                  <a:srgbClr val="3A3A3A"/>
                </a:solidFill>
                <a:highlight>
                  <a:srgbClr val="FFFFFF"/>
                </a:highlight>
              </a:rPr>
              <a:t>its</a:t>
            </a:r>
            <a:r>
              <a:rPr lang="tr-TR" sz="1800" dirty="0">
                <a:solidFill>
                  <a:srgbClr val="3A3A3A"/>
                </a:solidFill>
                <a:highlight>
                  <a:srgbClr val="FFFFFF"/>
                </a:highlight>
              </a:rPr>
              <a:t> </a:t>
            </a:r>
            <a:r>
              <a:rPr lang="tr-TR" sz="1800" dirty="0" err="1">
                <a:solidFill>
                  <a:srgbClr val="3A3A3A"/>
                </a:solidFill>
                <a:highlight>
                  <a:srgbClr val="FFFFFF"/>
                </a:highlight>
              </a:rPr>
              <a:t>predecessors</a:t>
            </a:r>
            <a:r>
              <a:rPr lang="tr-TR" sz="1800" dirty="0">
                <a:solidFill>
                  <a:srgbClr val="3A3A3A"/>
                </a:solidFill>
                <a:highlight>
                  <a:srgbClr val="FFFFFF"/>
                </a:highlight>
              </a:rPr>
              <a:t>. </a:t>
            </a:r>
            <a:r>
              <a:rPr lang="tr-TR" sz="1800" dirty="0" err="1">
                <a:solidFill>
                  <a:srgbClr val="3A3A3A"/>
                </a:solidFill>
                <a:highlight>
                  <a:srgbClr val="FFFFFF"/>
                </a:highlight>
              </a:rPr>
              <a:t>Well</a:t>
            </a:r>
            <a:r>
              <a:rPr lang="tr-TR" sz="1800" dirty="0">
                <a:solidFill>
                  <a:srgbClr val="3A3A3A"/>
                </a:solidFill>
                <a:highlight>
                  <a:srgbClr val="FFFFFF"/>
                </a:highlight>
              </a:rPr>
              <a:t> </a:t>
            </a:r>
            <a:r>
              <a:rPr lang="tr-TR" sz="1800" dirty="0" err="1">
                <a:solidFill>
                  <a:srgbClr val="3A3A3A"/>
                </a:solidFill>
                <a:highlight>
                  <a:srgbClr val="FFFFFF"/>
                </a:highlight>
              </a:rPr>
              <a:t>what</a:t>
            </a:r>
            <a:r>
              <a:rPr lang="tr-TR" sz="1800" dirty="0">
                <a:solidFill>
                  <a:srgbClr val="3A3A3A"/>
                </a:solidFill>
                <a:highlight>
                  <a:srgbClr val="FFFFFF"/>
                </a:highlight>
              </a:rPr>
              <a:t> else </a:t>
            </a:r>
            <a:r>
              <a:rPr lang="tr-TR" sz="1800" dirty="0" err="1">
                <a:solidFill>
                  <a:srgbClr val="3A3A3A"/>
                </a:solidFill>
                <a:highlight>
                  <a:srgbClr val="FFFFFF"/>
                </a:highlight>
              </a:rPr>
              <a:t>would</a:t>
            </a:r>
            <a:r>
              <a:rPr lang="tr-TR" sz="1800" dirty="0">
                <a:solidFill>
                  <a:srgbClr val="3A3A3A"/>
                </a:solidFill>
                <a:highlight>
                  <a:srgbClr val="FFFFFF"/>
                </a:highlight>
              </a:rPr>
              <a:t> </a:t>
            </a:r>
            <a:r>
              <a:rPr lang="tr-TR" sz="1800" dirty="0" err="1">
                <a:solidFill>
                  <a:srgbClr val="3A3A3A"/>
                </a:solidFill>
                <a:highlight>
                  <a:srgbClr val="FFFFFF"/>
                </a:highlight>
              </a:rPr>
              <a:t>have</a:t>
            </a:r>
            <a:r>
              <a:rPr lang="tr-TR" sz="1800" dirty="0">
                <a:solidFill>
                  <a:srgbClr val="3A3A3A"/>
                </a:solidFill>
                <a:highlight>
                  <a:srgbClr val="FFFFFF"/>
                </a:highlight>
              </a:rPr>
              <a:t> </a:t>
            </a:r>
            <a:r>
              <a:rPr lang="tr-TR" sz="1800" dirty="0" err="1">
                <a:solidFill>
                  <a:srgbClr val="3A3A3A"/>
                </a:solidFill>
                <a:highlight>
                  <a:srgbClr val="FFFFFF"/>
                </a:highlight>
              </a:rPr>
              <a:t>been</a:t>
            </a:r>
            <a:r>
              <a:rPr lang="tr-TR" sz="1800" dirty="0">
                <a:solidFill>
                  <a:srgbClr val="3A3A3A"/>
                </a:solidFill>
                <a:highlight>
                  <a:srgbClr val="FFFFFF"/>
                </a:highlight>
              </a:rPr>
              <a:t> </a:t>
            </a:r>
            <a:r>
              <a:rPr lang="tr-TR" sz="1800" dirty="0" err="1">
                <a:solidFill>
                  <a:srgbClr val="3A3A3A"/>
                </a:solidFill>
                <a:highlight>
                  <a:srgbClr val="FFFFFF"/>
                </a:highlight>
              </a:rPr>
              <a:t>its</a:t>
            </a:r>
            <a:r>
              <a:rPr lang="tr-TR" sz="1800" dirty="0">
                <a:solidFill>
                  <a:srgbClr val="3A3A3A"/>
                </a:solidFill>
                <a:highlight>
                  <a:srgbClr val="FFFFFF"/>
                </a:highlight>
              </a:rPr>
              <a:t> </a:t>
            </a:r>
            <a:r>
              <a:rPr lang="tr-TR" sz="1800" dirty="0" err="1">
                <a:solidFill>
                  <a:srgbClr val="3A3A3A"/>
                </a:solidFill>
                <a:highlight>
                  <a:srgbClr val="FFFFFF"/>
                </a:highlight>
              </a:rPr>
              <a:t>alternative</a:t>
            </a:r>
            <a:r>
              <a:rPr lang="tr-TR" sz="1800" dirty="0">
                <a:solidFill>
                  <a:srgbClr val="3A3A3A"/>
                </a:solidFill>
                <a:highlight>
                  <a:srgbClr val="FFFFFF"/>
                </a:highlight>
              </a:rPr>
              <a:t>.</a:t>
            </a:r>
            <a:endParaRPr sz="1800" dirty="0">
              <a:solidFill>
                <a:srgbClr val="3A3A3A"/>
              </a:solidFill>
              <a:highlight>
                <a:srgbClr val="FFFFFF"/>
              </a:highlight>
            </a:endParaRPr>
          </a:p>
        </p:txBody>
      </p:sp>
      <p:sp>
        <p:nvSpPr>
          <p:cNvPr id="181" name="Google Shape;181;p27"/>
          <p:cNvSpPr txBox="1"/>
          <p:nvPr/>
        </p:nvSpPr>
        <p:spPr>
          <a:xfrm>
            <a:off x="6261387" y="4789262"/>
            <a:ext cx="2869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t>Cited from: </a:t>
            </a:r>
            <a:r>
              <a:rPr lang="tr-TR" sz="1200" u="sng">
                <a:solidFill>
                  <a:schemeClr val="accent2"/>
                </a:solidFill>
                <a:hlinkClick r:id="rId4">
                  <a:extLst>
                    <a:ext uri="{A12FA001-AC4F-418D-AE19-62706E023703}">
                      <ahyp:hlinkClr xmlns:ahyp="http://schemas.microsoft.com/office/drawing/2018/hyperlinkcolor" val="tx"/>
                    </a:ext>
                  </a:extLst>
                </a:hlinkClick>
              </a:rPr>
              <a:t>https://www.tecmint.com</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When Linux?</a:t>
            </a:r>
            <a:endParaRPr sz="3000" b="1">
              <a:solidFill>
                <a:srgbClr val="741B47"/>
              </a:solidFill>
              <a:latin typeface="Raleway"/>
              <a:ea typeface="Raleway"/>
              <a:cs typeface="Raleway"/>
              <a:sym typeface="Raleway"/>
            </a:endParaRPr>
          </a:p>
        </p:txBody>
      </p:sp>
      <p:sp>
        <p:nvSpPr>
          <p:cNvPr id="187" name="Google Shape;187;p2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14</a:t>
            </a:fld>
            <a:endParaRPr/>
          </a:p>
        </p:txBody>
      </p:sp>
      <p:pic>
        <p:nvPicPr>
          <p:cNvPr id="188" name="Google Shape;188;p28"/>
          <p:cNvPicPr preferRelativeResize="0"/>
          <p:nvPr/>
        </p:nvPicPr>
        <p:blipFill>
          <a:blip r:embed="rId3">
            <a:alphaModFix/>
          </a:blip>
          <a:stretch>
            <a:fillRect/>
          </a:stretch>
        </p:blipFill>
        <p:spPr>
          <a:xfrm>
            <a:off x="3082575" y="116450"/>
            <a:ext cx="4931075" cy="493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ctrTitle"/>
          </p:nvPr>
        </p:nvSpPr>
        <p:spPr>
          <a:xfrm>
            <a:off x="1090749" y="2295589"/>
            <a:ext cx="5352562" cy="57191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Linux Evolution</a:t>
            </a:r>
            <a:endParaRPr>
              <a:solidFill>
                <a:srgbClr val="741B47"/>
              </a:solidFill>
              <a:latin typeface="Raleway Medium"/>
              <a:ea typeface="Raleway Medium"/>
              <a:cs typeface="Raleway Medium"/>
              <a:sym typeface="Raleway Medium"/>
            </a:endParaRPr>
          </a:p>
        </p:txBody>
      </p:sp>
      <p:pic>
        <p:nvPicPr>
          <p:cNvPr id="194" name="Google Shape;194;p29"/>
          <p:cNvPicPr preferRelativeResize="0"/>
          <p:nvPr/>
        </p:nvPicPr>
        <p:blipFill>
          <a:blip r:embed="rId3">
            <a:alphaModFix/>
          </a:blip>
          <a:stretch>
            <a:fillRect/>
          </a:stretch>
        </p:blipFill>
        <p:spPr>
          <a:xfrm>
            <a:off x="5493725" y="1719200"/>
            <a:ext cx="3543240" cy="19907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0" descr="what is Linux ile ilgili görsel sonucu"/>
          <p:cNvPicPr preferRelativeResize="0"/>
          <p:nvPr/>
        </p:nvPicPr>
        <p:blipFill rotWithShape="1">
          <a:blip r:embed="rId3">
            <a:alphaModFix/>
          </a:blip>
          <a:srcRect/>
          <a:stretch/>
        </p:blipFill>
        <p:spPr>
          <a:xfrm>
            <a:off x="3066900" y="2275275"/>
            <a:ext cx="3198600" cy="1871700"/>
          </a:xfrm>
          <a:prstGeom prst="ellipse">
            <a:avLst/>
          </a:prstGeom>
          <a:noFill/>
          <a:ln>
            <a:noFill/>
          </a:ln>
        </p:spPr>
      </p:pic>
      <p:sp>
        <p:nvSpPr>
          <p:cNvPr id="200" name="Google Shape;200;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201" name="Google Shape;201;p30"/>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Linux?</a:t>
            </a:r>
            <a:endParaRPr sz="4000">
              <a:solidFill>
                <a:srgbClr val="419DD3"/>
              </a:solidFill>
              <a:latin typeface="Raleway Medium"/>
              <a:ea typeface="Raleway Medium"/>
              <a:cs typeface="Raleway Medium"/>
              <a:sym typeface="Raleway Medium"/>
            </a:endParaRPr>
          </a:p>
        </p:txBody>
      </p:sp>
      <p:pic>
        <p:nvPicPr>
          <p:cNvPr id="202" name="Google Shape;202;p30" descr="operating system"/>
          <p:cNvPicPr preferRelativeResize="0"/>
          <p:nvPr/>
        </p:nvPicPr>
        <p:blipFill rotWithShape="1">
          <a:blip r:embed="rId4">
            <a:alphaModFix/>
          </a:blip>
          <a:srcRect/>
          <a:stretch/>
        </p:blipFill>
        <p:spPr>
          <a:xfrm>
            <a:off x="6330502" y="1366200"/>
            <a:ext cx="2468700" cy="18717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03" name="Google Shape;203;p30" descr="İlgili resim"/>
          <p:cNvPicPr preferRelativeResize="0"/>
          <p:nvPr/>
        </p:nvPicPr>
        <p:blipFill rotWithShape="1">
          <a:blip r:embed="rId5">
            <a:alphaModFix/>
          </a:blip>
          <a:srcRect/>
          <a:stretch/>
        </p:blipFill>
        <p:spPr>
          <a:xfrm>
            <a:off x="431793" y="1807829"/>
            <a:ext cx="2570100" cy="10002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04" name="Google Shape;204;p30" descr="open source ile ilgili görsel sonucu"/>
          <p:cNvPicPr preferRelativeResize="0"/>
          <p:nvPr/>
        </p:nvPicPr>
        <p:blipFill rotWithShape="1">
          <a:blip r:embed="rId6">
            <a:alphaModFix/>
          </a:blip>
          <a:srcRect/>
          <a:stretch/>
        </p:blipFill>
        <p:spPr>
          <a:xfrm>
            <a:off x="6806049" y="3662125"/>
            <a:ext cx="2064900" cy="11820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05" name="Google Shape;205;p30" descr="free and open source software linux ile ilgili görsel sonucu"/>
          <p:cNvPicPr preferRelativeResize="0"/>
          <p:nvPr/>
        </p:nvPicPr>
        <p:blipFill rotWithShape="1">
          <a:blip r:embed="rId7">
            <a:alphaModFix/>
          </a:blip>
          <a:srcRect/>
          <a:stretch/>
        </p:blipFill>
        <p:spPr>
          <a:xfrm>
            <a:off x="782500" y="3249650"/>
            <a:ext cx="1743900" cy="13596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06" name="Google Shape;206;p30"/>
          <p:cNvSpPr txBox="1"/>
          <p:nvPr/>
        </p:nvSpPr>
        <p:spPr>
          <a:xfrm>
            <a:off x="4773075" y="173800"/>
            <a:ext cx="3633600" cy="1000200"/>
          </a:xfrm>
          <a:prstGeom prst="rect">
            <a:avLst/>
          </a:prstGeom>
          <a:noFill/>
          <a:ln>
            <a:noFill/>
          </a:ln>
        </p:spPr>
        <p:txBody>
          <a:bodyPr spcFirstLastPara="1" wrap="square" lIns="91425" tIns="91425" rIns="91425" bIns="91425" anchor="t" anchorCtr="0">
            <a:noAutofit/>
          </a:bodyPr>
          <a:lstStyle/>
          <a:p>
            <a:pPr marL="285750" lvl="0" indent="-298450" algn="just" rtl="0">
              <a:spcBef>
                <a:spcPts val="0"/>
              </a:spcBef>
              <a:spcAft>
                <a:spcPts val="0"/>
              </a:spcAft>
              <a:buClr>
                <a:srgbClr val="C27BA0"/>
              </a:buClr>
              <a:buSzPts val="1800"/>
              <a:buChar char="•"/>
            </a:pPr>
            <a:r>
              <a:rPr lang="tr-TR" sz="1800">
                <a:solidFill>
                  <a:srgbClr val="1D1F28"/>
                </a:solidFill>
                <a:latin typeface="Raleway SemiBold"/>
                <a:ea typeface="Raleway SemiBold"/>
                <a:cs typeface="Raleway SemiBold"/>
                <a:sym typeface="Raleway SemiBold"/>
              </a:rPr>
              <a:t>Free</a:t>
            </a:r>
            <a:endParaRPr sz="1800">
              <a:solidFill>
                <a:srgbClr val="1D1F28"/>
              </a:solidFill>
              <a:latin typeface="Raleway SemiBold"/>
              <a:ea typeface="Raleway SemiBold"/>
              <a:cs typeface="Raleway SemiBold"/>
              <a:sym typeface="Raleway SemiBold"/>
            </a:endParaRPr>
          </a:p>
          <a:p>
            <a:pPr marL="285750" lvl="0" indent="-298450" algn="just" rtl="0">
              <a:spcBef>
                <a:spcPts val="0"/>
              </a:spcBef>
              <a:spcAft>
                <a:spcPts val="0"/>
              </a:spcAft>
              <a:buClr>
                <a:srgbClr val="C27BA0"/>
              </a:buClr>
              <a:buSzPts val="1800"/>
              <a:buChar char="•"/>
            </a:pPr>
            <a:r>
              <a:rPr lang="tr-TR" sz="1800">
                <a:solidFill>
                  <a:srgbClr val="1D1F28"/>
                </a:solidFill>
                <a:latin typeface="Raleway SemiBold"/>
                <a:ea typeface="Raleway SemiBold"/>
                <a:cs typeface="Raleway SemiBold"/>
                <a:sym typeface="Raleway SemiBold"/>
              </a:rPr>
              <a:t>Open-Source</a:t>
            </a:r>
            <a:endParaRPr sz="1800">
              <a:solidFill>
                <a:srgbClr val="1D1F28"/>
              </a:solidFill>
              <a:latin typeface="Raleway SemiBold"/>
              <a:ea typeface="Raleway SemiBold"/>
              <a:cs typeface="Raleway SemiBold"/>
              <a:sym typeface="Raleway SemiBold"/>
            </a:endParaRPr>
          </a:p>
          <a:p>
            <a:pPr marL="285750" lvl="0" indent="-298450" algn="just" rtl="0">
              <a:spcBef>
                <a:spcPts val="0"/>
              </a:spcBef>
              <a:spcAft>
                <a:spcPts val="0"/>
              </a:spcAft>
              <a:buClr>
                <a:srgbClr val="C27BA0"/>
              </a:buClr>
              <a:buSzPts val="1800"/>
              <a:buChar char="•"/>
            </a:pPr>
            <a:r>
              <a:rPr lang="tr-TR" sz="1800">
                <a:solidFill>
                  <a:srgbClr val="1D1F28"/>
                </a:solidFill>
                <a:latin typeface="Raleway SemiBold"/>
                <a:ea typeface="Raleway SemiBold"/>
                <a:cs typeface="Raleway SemiBold"/>
                <a:sym typeface="Raleway SemiBold"/>
              </a:rPr>
              <a:t>OS</a:t>
            </a:r>
            <a:endParaRPr sz="1800">
              <a:solidFill>
                <a:srgbClr val="1D1F28"/>
              </a:solidFill>
              <a:latin typeface="Raleway SemiBold"/>
              <a:ea typeface="Raleway SemiBold"/>
              <a:cs typeface="Raleway SemiBold"/>
              <a:sym typeface="Raleway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pic>
        <p:nvPicPr>
          <p:cNvPr id="212" name="Google Shape;212;p31"/>
          <p:cNvPicPr preferRelativeResize="0"/>
          <p:nvPr/>
        </p:nvPicPr>
        <p:blipFill>
          <a:blip r:embed="rId3">
            <a:alphaModFix/>
          </a:blip>
          <a:stretch>
            <a:fillRect/>
          </a:stretch>
        </p:blipFill>
        <p:spPr>
          <a:xfrm>
            <a:off x="36150" y="22568"/>
            <a:ext cx="9078475" cy="51066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pic>
        <p:nvPicPr>
          <p:cNvPr id="218" name="Google Shape;218;p32"/>
          <p:cNvPicPr preferRelativeResize="0"/>
          <p:nvPr/>
        </p:nvPicPr>
        <p:blipFill>
          <a:blip r:embed="rId3">
            <a:alphaModFix/>
          </a:blip>
          <a:stretch>
            <a:fillRect/>
          </a:stretch>
        </p:blipFill>
        <p:spPr>
          <a:xfrm>
            <a:off x="1973150" y="906379"/>
            <a:ext cx="5702524" cy="4027975"/>
          </a:xfrm>
          <a:prstGeom prst="rect">
            <a:avLst/>
          </a:prstGeom>
          <a:noFill/>
          <a:ln>
            <a:noFill/>
          </a:ln>
        </p:spPr>
      </p:pic>
      <p:sp>
        <p:nvSpPr>
          <p:cNvPr id="219" name="Google Shape;219;p32"/>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1991</a:t>
            </a:r>
            <a:endParaRPr sz="3000" b="1">
              <a:solidFill>
                <a:srgbClr val="0000FF"/>
              </a:solidFill>
              <a:latin typeface="Comic Sans MS"/>
              <a:ea typeface="Comic Sans MS"/>
              <a:cs typeface="Comic Sans MS"/>
              <a:sym typeface="Comic Sans MS"/>
            </a:endParaRPr>
          </a:p>
        </p:txBody>
      </p:sp>
      <p:sp>
        <p:nvSpPr>
          <p:cNvPr id="220" name="Google Shape;220;p32"/>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226" name="Google Shape;226;p33"/>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27" name="Google Shape;227;p33"/>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1992</a:t>
            </a:r>
            <a:endParaRPr sz="3000" b="1">
              <a:solidFill>
                <a:srgbClr val="0000FF"/>
              </a:solidFill>
              <a:latin typeface="Comic Sans MS"/>
              <a:ea typeface="Comic Sans MS"/>
              <a:cs typeface="Comic Sans MS"/>
              <a:sym typeface="Comic Sans MS"/>
            </a:endParaRPr>
          </a:p>
        </p:txBody>
      </p:sp>
      <p:pic>
        <p:nvPicPr>
          <p:cNvPr id="228" name="Google Shape;228;p33"/>
          <p:cNvPicPr preferRelativeResize="0"/>
          <p:nvPr/>
        </p:nvPicPr>
        <p:blipFill>
          <a:blip r:embed="rId3">
            <a:alphaModFix/>
          </a:blip>
          <a:stretch>
            <a:fillRect/>
          </a:stretch>
        </p:blipFill>
        <p:spPr>
          <a:xfrm>
            <a:off x="1826525" y="1118125"/>
            <a:ext cx="5490949" cy="2574650"/>
          </a:xfrm>
          <a:prstGeom prst="rect">
            <a:avLst/>
          </a:prstGeom>
          <a:noFill/>
          <a:ln>
            <a:noFill/>
          </a:ln>
        </p:spPr>
      </p:pic>
      <p:sp>
        <p:nvSpPr>
          <p:cNvPr id="229" name="Google Shape;229;p33"/>
          <p:cNvSpPr txBox="1"/>
          <p:nvPr/>
        </p:nvSpPr>
        <p:spPr>
          <a:xfrm>
            <a:off x="1941625" y="4205125"/>
            <a:ext cx="67173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dirty="0">
                <a:solidFill>
                  <a:srgbClr val="202122"/>
                </a:solidFill>
                <a:highlight>
                  <a:srgbClr val="FFFFFF"/>
                </a:highlight>
              </a:rPr>
              <a:t>"</a:t>
            </a:r>
            <a:r>
              <a:rPr lang="tr-TR" sz="1800" dirty="0" err="1">
                <a:solidFill>
                  <a:srgbClr val="202122"/>
                </a:solidFill>
                <a:highlight>
                  <a:srgbClr val="FFFFFF"/>
                </a:highlight>
              </a:rPr>
              <a:t>Making</a:t>
            </a:r>
            <a:r>
              <a:rPr lang="tr-TR" sz="1800" dirty="0">
                <a:solidFill>
                  <a:srgbClr val="202122"/>
                </a:solidFill>
                <a:highlight>
                  <a:srgbClr val="FFFFFF"/>
                </a:highlight>
              </a:rPr>
              <a:t> Linux </a:t>
            </a:r>
            <a:r>
              <a:rPr lang="tr-TR" sz="1800" dirty="0" err="1">
                <a:solidFill>
                  <a:srgbClr val="202122"/>
                </a:solidFill>
                <a:highlight>
                  <a:srgbClr val="FFFFFF"/>
                </a:highlight>
              </a:rPr>
              <a:t>GPLed</a:t>
            </a:r>
            <a:r>
              <a:rPr lang="tr-TR" sz="1800" dirty="0">
                <a:solidFill>
                  <a:srgbClr val="202122"/>
                </a:solidFill>
                <a:highlight>
                  <a:srgbClr val="FFFFFF"/>
                </a:highlight>
              </a:rPr>
              <a:t> </a:t>
            </a:r>
            <a:r>
              <a:rPr lang="tr-TR" sz="1800" dirty="0" err="1">
                <a:solidFill>
                  <a:srgbClr val="202122"/>
                </a:solidFill>
                <a:highlight>
                  <a:srgbClr val="FFFFFF"/>
                </a:highlight>
              </a:rPr>
              <a:t>was</a:t>
            </a:r>
            <a:r>
              <a:rPr lang="tr-TR" sz="1800" dirty="0">
                <a:solidFill>
                  <a:srgbClr val="202122"/>
                </a:solidFill>
                <a:highlight>
                  <a:srgbClr val="FFFFFF"/>
                </a:highlight>
              </a:rPr>
              <a:t> </a:t>
            </a:r>
            <a:r>
              <a:rPr lang="tr-TR" sz="1800" dirty="0" err="1">
                <a:solidFill>
                  <a:srgbClr val="202122"/>
                </a:solidFill>
                <a:highlight>
                  <a:srgbClr val="FFFFFF"/>
                </a:highlight>
              </a:rPr>
              <a:t>definitely</a:t>
            </a:r>
            <a:r>
              <a:rPr lang="tr-TR" sz="1800" dirty="0">
                <a:solidFill>
                  <a:srgbClr val="202122"/>
                </a:solidFill>
                <a:highlight>
                  <a:srgbClr val="FFFFFF"/>
                </a:highlight>
              </a:rPr>
              <a:t> </a:t>
            </a:r>
            <a:r>
              <a:rPr lang="tr-TR" sz="1800" dirty="0" err="1">
                <a:solidFill>
                  <a:srgbClr val="202122"/>
                </a:solidFill>
                <a:highlight>
                  <a:srgbClr val="FFFFFF"/>
                </a:highlight>
              </a:rPr>
              <a:t>the</a:t>
            </a:r>
            <a:r>
              <a:rPr lang="tr-TR" sz="1800" dirty="0">
                <a:solidFill>
                  <a:srgbClr val="202122"/>
                </a:solidFill>
                <a:highlight>
                  <a:srgbClr val="FFFFFF"/>
                </a:highlight>
              </a:rPr>
              <a:t> </a:t>
            </a:r>
            <a:r>
              <a:rPr lang="tr-TR" sz="1800" dirty="0" err="1">
                <a:solidFill>
                  <a:srgbClr val="202122"/>
                </a:solidFill>
                <a:highlight>
                  <a:srgbClr val="FFFFFF"/>
                </a:highlight>
              </a:rPr>
              <a:t>best</a:t>
            </a:r>
            <a:r>
              <a:rPr lang="tr-TR" sz="1800" dirty="0">
                <a:solidFill>
                  <a:srgbClr val="202122"/>
                </a:solidFill>
                <a:highlight>
                  <a:srgbClr val="FFFFFF"/>
                </a:highlight>
              </a:rPr>
              <a:t> </a:t>
            </a:r>
            <a:r>
              <a:rPr lang="tr-TR" sz="1800" dirty="0" err="1">
                <a:solidFill>
                  <a:srgbClr val="202122"/>
                </a:solidFill>
                <a:highlight>
                  <a:srgbClr val="FFFFFF"/>
                </a:highlight>
              </a:rPr>
              <a:t>thing</a:t>
            </a:r>
            <a:r>
              <a:rPr lang="tr-TR" sz="1800" dirty="0">
                <a:solidFill>
                  <a:srgbClr val="202122"/>
                </a:solidFill>
                <a:highlight>
                  <a:srgbClr val="FFFFFF"/>
                </a:highlight>
              </a:rPr>
              <a:t> I ever </a:t>
            </a:r>
            <a:r>
              <a:rPr lang="tr-TR" sz="1800" dirty="0" err="1">
                <a:solidFill>
                  <a:srgbClr val="202122"/>
                </a:solidFill>
                <a:highlight>
                  <a:srgbClr val="FFFFFF"/>
                </a:highlight>
              </a:rPr>
              <a:t>did</a:t>
            </a:r>
            <a:r>
              <a:rPr lang="tr-TR" sz="1800" dirty="0">
                <a:solidFill>
                  <a:srgbClr val="202122"/>
                </a:solidFill>
                <a:highlight>
                  <a:srgbClr val="FFFFFF"/>
                </a:highlight>
              </a:rPr>
              <a:t>." </a:t>
            </a:r>
            <a:endParaRPr sz="1800" dirty="0">
              <a:solidFill>
                <a:srgbClr val="202122"/>
              </a:solidFill>
              <a:highlight>
                <a:srgbClr val="FFFFFF"/>
              </a:highlight>
            </a:endParaRPr>
          </a:p>
          <a:p>
            <a:pPr marL="0" lvl="0" indent="0" algn="r" rtl="0">
              <a:spcBef>
                <a:spcPts val="0"/>
              </a:spcBef>
              <a:spcAft>
                <a:spcPts val="0"/>
              </a:spcAft>
              <a:buNone/>
            </a:pPr>
            <a:r>
              <a:rPr lang="tr-TR" sz="1800" dirty="0" err="1">
                <a:solidFill>
                  <a:srgbClr val="202122"/>
                </a:solidFill>
                <a:highlight>
                  <a:srgbClr val="FFFFFF"/>
                </a:highlight>
              </a:rPr>
              <a:t>Torvalds</a:t>
            </a:r>
            <a:r>
              <a:rPr lang="tr-TR" sz="1800" dirty="0">
                <a:solidFill>
                  <a:srgbClr val="202122"/>
                </a:solidFill>
                <a:highlight>
                  <a:srgbClr val="FFFFFF"/>
                </a:highlight>
              </a:rPr>
              <a:t>, L.</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9"/>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a:t>
            </a:fld>
            <a:endParaRPr/>
          </a:p>
        </p:txBody>
      </p:sp>
      <p:sp>
        <p:nvSpPr>
          <p:cNvPr id="734" name="Google Shape;734;p59"/>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Operating Systems</a:t>
            </a:r>
            <a:endParaRPr sz="4000" b="0" i="0" u="none" strike="noStrike" cap="none">
              <a:solidFill>
                <a:srgbClr val="741B47"/>
              </a:solidFill>
              <a:latin typeface="Raleway Thin"/>
              <a:ea typeface="Raleway Thin"/>
              <a:cs typeface="Raleway Thin"/>
              <a:sym typeface="Raleway Thin"/>
            </a:endParaRPr>
          </a:p>
        </p:txBody>
      </p:sp>
      <p:pic>
        <p:nvPicPr>
          <p:cNvPr id="735" name="Google Shape;735;p59"/>
          <p:cNvPicPr preferRelativeResize="0"/>
          <p:nvPr/>
        </p:nvPicPr>
        <p:blipFill rotWithShape="1">
          <a:blip r:embed="rId3">
            <a:alphaModFix/>
          </a:blip>
          <a:srcRect/>
          <a:stretch/>
        </p:blipFill>
        <p:spPr>
          <a:xfrm>
            <a:off x="2532939" y="977762"/>
            <a:ext cx="3760284" cy="33970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20</a:t>
            </a:fld>
            <a:endParaRPr/>
          </a:p>
        </p:txBody>
      </p:sp>
      <p:sp>
        <p:nvSpPr>
          <p:cNvPr id="235" name="Google Shape;235;p34"/>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36" name="Google Shape;236;p34"/>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1993</a:t>
            </a:r>
            <a:endParaRPr sz="3000" b="1">
              <a:solidFill>
                <a:srgbClr val="0000FF"/>
              </a:solidFill>
              <a:latin typeface="Comic Sans MS"/>
              <a:ea typeface="Comic Sans MS"/>
              <a:cs typeface="Comic Sans MS"/>
              <a:sym typeface="Comic Sans MS"/>
            </a:endParaRPr>
          </a:p>
        </p:txBody>
      </p:sp>
      <p:pic>
        <p:nvPicPr>
          <p:cNvPr id="237" name="Google Shape;237;p34"/>
          <p:cNvPicPr preferRelativeResize="0"/>
          <p:nvPr/>
        </p:nvPicPr>
        <p:blipFill>
          <a:blip r:embed="rId3">
            <a:alphaModFix/>
          </a:blip>
          <a:stretch>
            <a:fillRect/>
          </a:stretch>
        </p:blipFill>
        <p:spPr>
          <a:xfrm>
            <a:off x="1132114" y="910450"/>
            <a:ext cx="7152156" cy="37050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21</a:t>
            </a:fld>
            <a:endParaRPr/>
          </a:p>
        </p:txBody>
      </p:sp>
      <p:sp>
        <p:nvSpPr>
          <p:cNvPr id="243" name="Google Shape;243;p35"/>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44" name="Google Shape;244;p35"/>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1995</a:t>
            </a:r>
            <a:endParaRPr sz="3000" b="1">
              <a:solidFill>
                <a:srgbClr val="0000FF"/>
              </a:solidFill>
              <a:latin typeface="Comic Sans MS"/>
              <a:ea typeface="Comic Sans MS"/>
              <a:cs typeface="Comic Sans MS"/>
              <a:sym typeface="Comic Sans MS"/>
            </a:endParaRPr>
          </a:p>
        </p:txBody>
      </p:sp>
      <p:pic>
        <p:nvPicPr>
          <p:cNvPr id="245" name="Google Shape;245;p35"/>
          <p:cNvPicPr preferRelativeResize="0"/>
          <p:nvPr/>
        </p:nvPicPr>
        <p:blipFill>
          <a:blip r:embed="rId3">
            <a:alphaModFix/>
          </a:blip>
          <a:stretch>
            <a:fillRect/>
          </a:stretch>
        </p:blipFill>
        <p:spPr>
          <a:xfrm>
            <a:off x="1546196" y="1418500"/>
            <a:ext cx="6051625" cy="30930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251" name="Google Shape;251;p36"/>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52" name="Google Shape;252;p36"/>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1996</a:t>
            </a:r>
            <a:endParaRPr sz="3000" b="1">
              <a:solidFill>
                <a:srgbClr val="0000FF"/>
              </a:solidFill>
              <a:latin typeface="Comic Sans MS"/>
              <a:ea typeface="Comic Sans MS"/>
              <a:cs typeface="Comic Sans MS"/>
              <a:sym typeface="Comic Sans MS"/>
            </a:endParaRPr>
          </a:p>
        </p:txBody>
      </p:sp>
      <p:pic>
        <p:nvPicPr>
          <p:cNvPr id="253" name="Google Shape;253;p36"/>
          <p:cNvPicPr preferRelativeResize="0"/>
          <p:nvPr/>
        </p:nvPicPr>
        <p:blipFill>
          <a:blip r:embed="rId3">
            <a:alphaModFix/>
          </a:blip>
          <a:stretch>
            <a:fillRect/>
          </a:stretch>
        </p:blipFill>
        <p:spPr>
          <a:xfrm>
            <a:off x="1044825" y="935650"/>
            <a:ext cx="7517340" cy="417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259" name="Google Shape;259;p37"/>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60" name="Google Shape;260;p37"/>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1997</a:t>
            </a:r>
            <a:endParaRPr sz="3000" b="1">
              <a:solidFill>
                <a:srgbClr val="0000FF"/>
              </a:solidFill>
              <a:latin typeface="Comic Sans MS"/>
              <a:ea typeface="Comic Sans MS"/>
              <a:cs typeface="Comic Sans MS"/>
              <a:sym typeface="Comic Sans MS"/>
            </a:endParaRPr>
          </a:p>
        </p:txBody>
      </p:sp>
      <p:pic>
        <p:nvPicPr>
          <p:cNvPr id="261" name="Google Shape;261;p37"/>
          <p:cNvPicPr preferRelativeResize="0"/>
          <p:nvPr/>
        </p:nvPicPr>
        <p:blipFill>
          <a:blip r:embed="rId3">
            <a:alphaModFix/>
          </a:blip>
          <a:stretch>
            <a:fillRect/>
          </a:stretch>
        </p:blipFill>
        <p:spPr>
          <a:xfrm>
            <a:off x="872225" y="662402"/>
            <a:ext cx="3440352" cy="4176348"/>
          </a:xfrm>
          <a:prstGeom prst="rect">
            <a:avLst/>
          </a:prstGeom>
          <a:noFill/>
          <a:ln>
            <a:noFill/>
          </a:ln>
        </p:spPr>
      </p:pic>
      <p:pic>
        <p:nvPicPr>
          <p:cNvPr id="262" name="Google Shape;262;p37"/>
          <p:cNvPicPr preferRelativeResize="0"/>
          <p:nvPr/>
        </p:nvPicPr>
        <p:blipFill>
          <a:blip r:embed="rId4">
            <a:alphaModFix/>
          </a:blip>
          <a:stretch>
            <a:fillRect/>
          </a:stretch>
        </p:blipFill>
        <p:spPr>
          <a:xfrm>
            <a:off x="4223100" y="1019671"/>
            <a:ext cx="4572000" cy="2459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268" name="Google Shape;268;p38"/>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dirty="0" err="1">
                <a:solidFill>
                  <a:srgbClr val="A64D79"/>
                </a:solidFill>
                <a:highlight>
                  <a:schemeClr val="lt1"/>
                </a:highlight>
              </a:rPr>
              <a:t>Memorable</a:t>
            </a:r>
            <a:r>
              <a:rPr lang="tr-TR" sz="2400" b="1" dirty="0">
                <a:solidFill>
                  <a:srgbClr val="A64D79"/>
                </a:solidFill>
                <a:highlight>
                  <a:schemeClr val="lt1"/>
                </a:highlight>
              </a:rPr>
              <a:t> Linux </a:t>
            </a:r>
            <a:r>
              <a:rPr lang="tr-TR" sz="2400" b="1" dirty="0" err="1">
                <a:solidFill>
                  <a:srgbClr val="A64D79"/>
                </a:solidFill>
                <a:highlight>
                  <a:schemeClr val="lt1"/>
                </a:highlight>
              </a:rPr>
              <a:t>Events</a:t>
            </a:r>
            <a:r>
              <a:rPr lang="tr-TR" sz="2400" b="1" dirty="0">
                <a:solidFill>
                  <a:srgbClr val="A64D79"/>
                </a:solidFill>
                <a:highlight>
                  <a:schemeClr val="lt1"/>
                </a:highlight>
              </a:rPr>
              <a:t> </a:t>
            </a:r>
            <a:endParaRPr sz="2400" b="1" dirty="0">
              <a:solidFill>
                <a:srgbClr val="A64D79"/>
              </a:solidFill>
              <a:highlight>
                <a:schemeClr val="lt1"/>
              </a:highlight>
            </a:endParaRPr>
          </a:p>
        </p:txBody>
      </p:sp>
      <p:sp>
        <p:nvSpPr>
          <p:cNvPr id="269" name="Google Shape;269;p38"/>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1998</a:t>
            </a:r>
            <a:endParaRPr sz="3000" b="1">
              <a:solidFill>
                <a:srgbClr val="0000FF"/>
              </a:solidFill>
              <a:latin typeface="Comic Sans MS"/>
              <a:ea typeface="Comic Sans MS"/>
              <a:cs typeface="Comic Sans MS"/>
              <a:sym typeface="Comic Sans MS"/>
            </a:endParaRPr>
          </a:p>
        </p:txBody>
      </p:sp>
      <p:pic>
        <p:nvPicPr>
          <p:cNvPr id="270" name="Google Shape;270;p38"/>
          <p:cNvPicPr preferRelativeResize="0"/>
          <p:nvPr/>
        </p:nvPicPr>
        <p:blipFill>
          <a:blip r:embed="rId3">
            <a:alphaModFix/>
          </a:blip>
          <a:stretch>
            <a:fillRect/>
          </a:stretch>
        </p:blipFill>
        <p:spPr>
          <a:xfrm>
            <a:off x="1787763" y="935602"/>
            <a:ext cx="5568463" cy="41763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276" name="Google Shape;276;p39"/>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77" name="Google Shape;277;p39"/>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2000</a:t>
            </a:r>
            <a:endParaRPr sz="3000" b="1">
              <a:solidFill>
                <a:srgbClr val="0000FF"/>
              </a:solidFill>
              <a:latin typeface="Comic Sans MS"/>
              <a:ea typeface="Comic Sans MS"/>
              <a:cs typeface="Comic Sans MS"/>
              <a:sym typeface="Comic Sans MS"/>
            </a:endParaRPr>
          </a:p>
        </p:txBody>
      </p:sp>
      <p:pic>
        <p:nvPicPr>
          <p:cNvPr id="278" name="Google Shape;278;p39"/>
          <p:cNvPicPr preferRelativeResize="0"/>
          <p:nvPr/>
        </p:nvPicPr>
        <p:blipFill>
          <a:blip r:embed="rId3">
            <a:alphaModFix/>
          </a:blip>
          <a:stretch>
            <a:fillRect/>
          </a:stretch>
        </p:blipFill>
        <p:spPr>
          <a:xfrm>
            <a:off x="1349829" y="867550"/>
            <a:ext cx="7262160" cy="38133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284" name="Google Shape;284;p40"/>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85" name="Google Shape;285;p40"/>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2002</a:t>
            </a:r>
            <a:endParaRPr sz="3000" b="1">
              <a:solidFill>
                <a:srgbClr val="0000FF"/>
              </a:solidFill>
              <a:latin typeface="Comic Sans MS"/>
              <a:ea typeface="Comic Sans MS"/>
              <a:cs typeface="Comic Sans MS"/>
              <a:sym typeface="Comic Sans MS"/>
            </a:endParaRPr>
          </a:p>
        </p:txBody>
      </p:sp>
      <p:pic>
        <p:nvPicPr>
          <p:cNvPr id="286" name="Google Shape;286;p40"/>
          <p:cNvPicPr preferRelativeResize="0"/>
          <p:nvPr/>
        </p:nvPicPr>
        <p:blipFill>
          <a:blip r:embed="rId3">
            <a:alphaModFix/>
          </a:blip>
          <a:stretch>
            <a:fillRect/>
          </a:stretch>
        </p:blipFill>
        <p:spPr>
          <a:xfrm>
            <a:off x="995805" y="793029"/>
            <a:ext cx="7152389" cy="37136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27</a:t>
            </a:fld>
            <a:endParaRPr/>
          </a:p>
        </p:txBody>
      </p:sp>
      <p:sp>
        <p:nvSpPr>
          <p:cNvPr id="292" name="Google Shape;292;p41"/>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293" name="Google Shape;293;p41"/>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2004</a:t>
            </a:r>
            <a:endParaRPr sz="3000" b="1">
              <a:solidFill>
                <a:srgbClr val="0000FF"/>
              </a:solidFill>
              <a:latin typeface="Comic Sans MS"/>
              <a:ea typeface="Comic Sans MS"/>
              <a:cs typeface="Comic Sans MS"/>
              <a:sym typeface="Comic Sans MS"/>
            </a:endParaRPr>
          </a:p>
        </p:txBody>
      </p:sp>
      <p:pic>
        <p:nvPicPr>
          <p:cNvPr id="294" name="Google Shape;294;p41"/>
          <p:cNvPicPr preferRelativeResize="0"/>
          <p:nvPr/>
        </p:nvPicPr>
        <p:blipFill>
          <a:blip r:embed="rId3">
            <a:alphaModFix/>
          </a:blip>
          <a:stretch>
            <a:fillRect/>
          </a:stretch>
        </p:blipFill>
        <p:spPr>
          <a:xfrm>
            <a:off x="60075" y="814800"/>
            <a:ext cx="3171100" cy="3285175"/>
          </a:xfrm>
          <a:prstGeom prst="rect">
            <a:avLst/>
          </a:prstGeom>
          <a:noFill/>
          <a:ln>
            <a:noFill/>
          </a:ln>
        </p:spPr>
      </p:pic>
      <p:pic>
        <p:nvPicPr>
          <p:cNvPr id="295" name="Google Shape;295;p41"/>
          <p:cNvPicPr preferRelativeResize="0"/>
          <p:nvPr/>
        </p:nvPicPr>
        <p:blipFill>
          <a:blip r:embed="rId4">
            <a:alphaModFix/>
          </a:blip>
          <a:stretch>
            <a:fillRect/>
          </a:stretch>
        </p:blipFill>
        <p:spPr>
          <a:xfrm>
            <a:off x="3534500" y="803675"/>
            <a:ext cx="5580076" cy="4185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28</a:t>
            </a:fld>
            <a:endParaRPr/>
          </a:p>
        </p:txBody>
      </p:sp>
      <p:sp>
        <p:nvSpPr>
          <p:cNvPr id="301" name="Google Shape;301;p42"/>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302" name="Google Shape;302;p42"/>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2005</a:t>
            </a:r>
            <a:endParaRPr sz="3000" b="1">
              <a:solidFill>
                <a:srgbClr val="0000FF"/>
              </a:solidFill>
              <a:latin typeface="Comic Sans MS"/>
              <a:ea typeface="Comic Sans MS"/>
              <a:cs typeface="Comic Sans MS"/>
              <a:sym typeface="Comic Sans MS"/>
            </a:endParaRPr>
          </a:p>
        </p:txBody>
      </p:sp>
      <p:pic>
        <p:nvPicPr>
          <p:cNvPr id="303" name="Google Shape;303;p42"/>
          <p:cNvPicPr preferRelativeResize="0"/>
          <p:nvPr/>
        </p:nvPicPr>
        <p:blipFill>
          <a:blip r:embed="rId3">
            <a:alphaModFix/>
          </a:blip>
          <a:stretch>
            <a:fillRect/>
          </a:stretch>
        </p:blipFill>
        <p:spPr>
          <a:xfrm>
            <a:off x="583836" y="1188678"/>
            <a:ext cx="7656650" cy="30481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29</a:t>
            </a:fld>
            <a:endParaRPr/>
          </a:p>
        </p:txBody>
      </p:sp>
      <p:sp>
        <p:nvSpPr>
          <p:cNvPr id="309" name="Google Shape;309;p43"/>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310" name="Google Shape;310;p43"/>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2008</a:t>
            </a:r>
            <a:endParaRPr sz="3000" b="1">
              <a:solidFill>
                <a:srgbClr val="0000FF"/>
              </a:solidFill>
              <a:latin typeface="Comic Sans MS"/>
              <a:ea typeface="Comic Sans MS"/>
              <a:cs typeface="Comic Sans MS"/>
              <a:sym typeface="Comic Sans MS"/>
            </a:endParaRPr>
          </a:p>
        </p:txBody>
      </p:sp>
      <p:pic>
        <p:nvPicPr>
          <p:cNvPr id="311" name="Google Shape;311;p43"/>
          <p:cNvPicPr preferRelativeResize="0"/>
          <p:nvPr/>
        </p:nvPicPr>
        <p:blipFill>
          <a:blip r:embed="rId3">
            <a:alphaModFix/>
          </a:blip>
          <a:stretch>
            <a:fillRect/>
          </a:stretch>
        </p:blipFill>
        <p:spPr>
          <a:xfrm>
            <a:off x="1444875" y="1210450"/>
            <a:ext cx="6667500" cy="340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766" name="Google Shape;766;p63"/>
          <p:cNvSpPr txBox="1"/>
          <p:nvPr/>
        </p:nvSpPr>
        <p:spPr>
          <a:xfrm>
            <a:off x="431800" y="173800"/>
            <a:ext cx="7671900" cy="626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4800"/>
              <a:buFont typeface="Arial"/>
              <a:buNone/>
              <a:tabLst/>
              <a:defRPr/>
            </a:pPr>
            <a:r>
              <a:rPr kumimoji="0" lang="tr-TR" sz="4000" b="0" i="0" u="none" strike="noStrike" kern="0" cap="none" spc="0" normalizeH="0" baseline="0" noProof="0">
                <a:ln>
                  <a:noFill/>
                </a:ln>
                <a:solidFill>
                  <a:srgbClr val="741B47"/>
                </a:solidFill>
                <a:effectLst/>
                <a:uLnTx/>
                <a:uFillTx/>
                <a:latin typeface="Raleway Thin"/>
                <a:ea typeface="Raleway Thin"/>
                <a:cs typeface="Raleway Thin"/>
                <a:sym typeface="Raleway Thin"/>
              </a:rPr>
              <a:t>Operating Systems</a:t>
            </a:r>
            <a:endParaRPr kumimoji="0" sz="4000" b="0" i="0" u="none" strike="noStrike" kern="0" cap="none" spc="0" normalizeH="0" baseline="0" noProof="0">
              <a:ln>
                <a:noFill/>
              </a:ln>
              <a:solidFill>
                <a:srgbClr val="741B47"/>
              </a:solidFill>
              <a:effectLst/>
              <a:uLnTx/>
              <a:uFillTx/>
              <a:latin typeface="Raleway Thin"/>
              <a:ea typeface="Raleway Thin"/>
              <a:cs typeface="Raleway Thin"/>
              <a:sym typeface="Raleway Thin"/>
            </a:endParaRPr>
          </a:p>
        </p:txBody>
      </p:sp>
      <p:pic>
        <p:nvPicPr>
          <p:cNvPr id="768" name="Google Shape;768;p63"/>
          <p:cNvPicPr preferRelativeResize="0"/>
          <p:nvPr/>
        </p:nvPicPr>
        <p:blipFill rotWithShape="1">
          <a:blip r:embed="rId3">
            <a:alphaModFix/>
          </a:blip>
          <a:srcRect r="14550"/>
          <a:stretch/>
        </p:blipFill>
        <p:spPr>
          <a:xfrm>
            <a:off x="3526800" y="1173875"/>
            <a:ext cx="2090388" cy="1912650"/>
          </a:xfrm>
          <a:prstGeom prst="rect">
            <a:avLst/>
          </a:prstGeom>
          <a:noFill/>
          <a:ln>
            <a:noFill/>
          </a:ln>
        </p:spPr>
      </p:pic>
      <p:pic>
        <p:nvPicPr>
          <p:cNvPr id="769" name="Google Shape;769;p63"/>
          <p:cNvPicPr preferRelativeResize="0"/>
          <p:nvPr/>
        </p:nvPicPr>
        <p:blipFill rotWithShape="1">
          <a:blip r:embed="rId4">
            <a:alphaModFix/>
          </a:blip>
          <a:srcRect l="9625" r="9963"/>
          <a:stretch/>
        </p:blipFill>
        <p:spPr>
          <a:xfrm>
            <a:off x="5876975" y="1242475"/>
            <a:ext cx="3076649" cy="1542750"/>
          </a:xfrm>
          <a:prstGeom prst="rect">
            <a:avLst/>
          </a:prstGeom>
          <a:noFill/>
          <a:ln>
            <a:noFill/>
          </a:ln>
        </p:spPr>
      </p:pic>
      <p:pic>
        <p:nvPicPr>
          <p:cNvPr id="770" name="Google Shape;770;p63"/>
          <p:cNvPicPr preferRelativeResize="0"/>
          <p:nvPr/>
        </p:nvPicPr>
        <p:blipFill rotWithShape="1">
          <a:blip r:embed="rId5">
            <a:alphaModFix/>
          </a:blip>
          <a:srcRect/>
          <a:stretch/>
        </p:blipFill>
        <p:spPr>
          <a:xfrm>
            <a:off x="2145749" y="3458775"/>
            <a:ext cx="2260750" cy="1356450"/>
          </a:xfrm>
          <a:prstGeom prst="rect">
            <a:avLst/>
          </a:prstGeom>
          <a:noFill/>
          <a:ln>
            <a:noFill/>
          </a:ln>
        </p:spPr>
      </p:pic>
      <p:pic>
        <p:nvPicPr>
          <p:cNvPr id="771" name="Google Shape;771;p63"/>
          <p:cNvPicPr preferRelativeResize="0"/>
          <p:nvPr/>
        </p:nvPicPr>
        <p:blipFill rotWithShape="1">
          <a:blip r:embed="rId6">
            <a:alphaModFix/>
          </a:blip>
          <a:srcRect/>
          <a:stretch/>
        </p:blipFill>
        <p:spPr>
          <a:xfrm>
            <a:off x="4937550" y="3460200"/>
            <a:ext cx="2493702" cy="1154026"/>
          </a:xfrm>
          <a:prstGeom prst="rect">
            <a:avLst/>
          </a:prstGeom>
          <a:noFill/>
          <a:ln>
            <a:noFill/>
          </a:ln>
        </p:spPr>
      </p:pic>
      <p:pic>
        <p:nvPicPr>
          <p:cNvPr id="3" name="Picture 2" descr="Windows 11, Türkiye'de satışa sunuldu | Pazarlamasyon">
            <a:extLst>
              <a:ext uri="{FF2B5EF4-FFF2-40B4-BE49-F238E27FC236}">
                <a16:creationId xmlns:a16="http://schemas.microsoft.com/office/drawing/2014/main" id="{DCA715E3-A246-40CF-84AC-C5CDB54E3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124247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317" name="Google Shape;317;p44"/>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318" name="Google Shape;318;p44"/>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2009</a:t>
            </a:r>
            <a:endParaRPr sz="3000" b="1">
              <a:solidFill>
                <a:srgbClr val="0000FF"/>
              </a:solidFill>
              <a:latin typeface="Comic Sans MS"/>
              <a:ea typeface="Comic Sans MS"/>
              <a:cs typeface="Comic Sans MS"/>
              <a:sym typeface="Comic Sans MS"/>
            </a:endParaRPr>
          </a:p>
        </p:txBody>
      </p:sp>
      <p:pic>
        <p:nvPicPr>
          <p:cNvPr id="319" name="Google Shape;319;p44"/>
          <p:cNvPicPr preferRelativeResize="0"/>
          <p:nvPr/>
        </p:nvPicPr>
        <p:blipFill>
          <a:blip r:embed="rId3">
            <a:alphaModFix/>
          </a:blip>
          <a:stretch>
            <a:fillRect/>
          </a:stretch>
        </p:blipFill>
        <p:spPr>
          <a:xfrm>
            <a:off x="913375" y="925075"/>
            <a:ext cx="3810000" cy="2962275"/>
          </a:xfrm>
          <a:prstGeom prst="rect">
            <a:avLst/>
          </a:prstGeom>
          <a:noFill/>
          <a:ln>
            <a:noFill/>
          </a:ln>
        </p:spPr>
      </p:pic>
      <p:pic>
        <p:nvPicPr>
          <p:cNvPr id="320" name="Google Shape;320;p44"/>
          <p:cNvPicPr preferRelativeResize="0"/>
          <p:nvPr/>
        </p:nvPicPr>
        <p:blipFill>
          <a:blip r:embed="rId4">
            <a:alphaModFix/>
          </a:blip>
          <a:stretch>
            <a:fillRect/>
          </a:stretch>
        </p:blipFill>
        <p:spPr>
          <a:xfrm>
            <a:off x="5381450" y="2972077"/>
            <a:ext cx="2540974" cy="1914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326" name="Google Shape;326;p45"/>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327" name="Google Shape;327;p45"/>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2014</a:t>
            </a:r>
            <a:endParaRPr sz="3000" b="1">
              <a:solidFill>
                <a:srgbClr val="0000FF"/>
              </a:solidFill>
              <a:latin typeface="Comic Sans MS"/>
              <a:ea typeface="Comic Sans MS"/>
              <a:cs typeface="Comic Sans MS"/>
              <a:sym typeface="Comic Sans MS"/>
            </a:endParaRPr>
          </a:p>
        </p:txBody>
      </p:sp>
      <p:pic>
        <p:nvPicPr>
          <p:cNvPr id="328" name="Google Shape;328;p45"/>
          <p:cNvPicPr preferRelativeResize="0"/>
          <p:nvPr/>
        </p:nvPicPr>
        <p:blipFill>
          <a:blip r:embed="rId3">
            <a:alphaModFix/>
          </a:blip>
          <a:stretch>
            <a:fillRect/>
          </a:stretch>
        </p:blipFill>
        <p:spPr>
          <a:xfrm>
            <a:off x="1533525" y="1197250"/>
            <a:ext cx="6076950" cy="341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334" name="Google Shape;334;p46"/>
          <p:cNvSpPr txBox="1"/>
          <p:nvPr/>
        </p:nvSpPr>
        <p:spPr>
          <a:xfrm>
            <a:off x="317999" y="142152"/>
            <a:ext cx="48357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tr-TR" sz="2400" b="1">
                <a:solidFill>
                  <a:srgbClr val="A64D79"/>
                </a:solidFill>
                <a:highlight>
                  <a:schemeClr val="lt1"/>
                </a:highlight>
              </a:rPr>
              <a:t>Memorable Linux Events </a:t>
            </a:r>
            <a:endParaRPr sz="2400" b="1">
              <a:solidFill>
                <a:srgbClr val="A64D79"/>
              </a:solidFill>
              <a:highlight>
                <a:schemeClr val="lt1"/>
              </a:highlight>
            </a:endParaRPr>
          </a:p>
        </p:txBody>
      </p:sp>
      <p:sp>
        <p:nvSpPr>
          <p:cNvPr id="335" name="Google Shape;335;p46"/>
          <p:cNvSpPr txBox="1"/>
          <p:nvPr/>
        </p:nvSpPr>
        <p:spPr>
          <a:xfrm>
            <a:off x="6655775" y="0"/>
            <a:ext cx="2458800" cy="6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tr-TR" sz="3000" b="1">
                <a:solidFill>
                  <a:srgbClr val="0000FF"/>
                </a:solidFill>
                <a:highlight>
                  <a:schemeClr val="lt1"/>
                </a:highlight>
                <a:latin typeface="Comic Sans MS"/>
                <a:ea typeface="Comic Sans MS"/>
                <a:cs typeface="Comic Sans MS"/>
                <a:sym typeface="Comic Sans MS"/>
              </a:rPr>
              <a:t>2019</a:t>
            </a:r>
            <a:endParaRPr sz="3000" b="1">
              <a:solidFill>
                <a:srgbClr val="0000FF"/>
              </a:solidFill>
              <a:latin typeface="Comic Sans MS"/>
              <a:ea typeface="Comic Sans MS"/>
              <a:cs typeface="Comic Sans MS"/>
              <a:sym typeface="Comic Sans MS"/>
            </a:endParaRPr>
          </a:p>
        </p:txBody>
      </p:sp>
      <p:pic>
        <p:nvPicPr>
          <p:cNvPr id="336" name="Google Shape;336;p46"/>
          <p:cNvPicPr preferRelativeResize="0"/>
          <p:nvPr/>
        </p:nvPicPr>
        <p:blipFill>
          <a:blip r:embed="rId3">
            <a:alphaModFix/>
          </a:blip>
          <a:stretch>
            <a:fillRect/>
          </a:stretch>
        </p:blipFill>
        <p:spPr>
          <a:xfrm>
            <a:off x="191733" y="966630"/>
            <a:ext cx="5088232" cy="3120842"/>
          </a:xfrm>
          <a:prstGeom prst="rect">
            <a:avLst/>
          </a:prstGeom>
          <a:noFill/>
          <a:ln>
            <a:noFill/>
          </a:ln>
        </p:spPr>
      </p:pic>
      <p:pic>
        <p:nvPicPr>
          <p:cNvPr id="337" name="Google Shape;337;p46"/>
          <p:cNvPicPr preferRelativeResize="0"/>
          <p:nvPr/>
        </p:nvPicPr>
        <p:blipFill rotWithShape="1">
          <a:blip r:embed="rId4">
            <a:alphaModFix/>
          </a:blip>
          <a:srcRect l="22336" t="15860" r="1716"/>
          <a:stretch/>
        </p:blipFill>
        <p:spPr>
          <a:xfrm>
            <a:off x="5544435" y="1485110"/>
            <a:ext cx="3276225" cy="1814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33</a:t>
            </a:fld>
            <a:endParaRPr/>
          </a:p>
        </p:txBody>
      </p:sp>
      <p:sp>
        <p:nvSpPr>
          <p:cNvPr id="350" name="Google Shape;350;p48"/>
          <p:cNvSpPr txBox="1"/>
          <p:nvPr/>
        </p:nvSpPr>
        <p:spPr>
          <a:xfrm>
            <a:off x="431800" y="173800"/>
            <a:ext cx="7698600" cy="4080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3000">
                <a:solidFill>
                  <a:srgbClr val="741B47"/>
                </a:solidFill>
                <a:latin typeface="Raleway Medium"/>
                <a:ea typeface="Raleway Medium"/>
                <a:cs typeface="Raleway Medium"/>
                <a:sym typeface="Raleway Medium"/>
              </a:rPr>
              <a:t>C</a:t>
            </a:r>
            <a:r>
              <a:rPr lang="tr-TR" sz="3000" b="0" i="0" u="none" strike="noStrike" cap="none">
                <a:solidFill>
                  <a:srgbClr val="741B47"/>
                </a:solidFill>
                <a:latin typeface="Raleway Medium"/>
                <a:ea typeface="Raleway Medium"/>
                <a:cs typeface="Raleway Medium"/>
                <a:sym typeface="Raleway Medium"/>
              </a:rPr>
              <a:t>omponents of Linux</a:t>
            </a:r>
            <a:endParaRPr sz="3000" b="0" i="0" u="none" strike="noStrike" cap="none">
              <a:solidFill>
                <a:srgbClr val="741B47"/>
              </a:solidFill>
              <a:latin typeface="Raleway Medium"/>
              <a:ea typeface="Raleway Medium"/>
              <a:cs typeface="Raleway Medium"/>
              <a:sym typeface="Raleway Medium"/>
            </a:endParaRPr>
          </a:p>
        </p:txBody>
      </p:sp>
      <p:pic>
        <p:nvPicPr>
          <p:cNvPr id="351" name="Google Shape;351;p48"/>
          <p:cNvPicPr preferRelativeResize="0"/>
          <p:nvPr/>
        </p:nvPicPr>
        <p:blipFill rotWithShape="1">
          <a:blip r:embed="rId3">
            <a:alphaModFix/>
          </a:blip>
          <a:srcRect l="10324" t="23201" r="10316" b="5846"/>
          <a:stretch/>
        </p:blipFill>
        <p:spPr>
          <a:xfrm>
            <a:off x="864375" y="3330036"/>
            <a:ext cx="2884714" cy="1496474"/>
          </a:xfrm>
          <a:prstGeom prst="rect">
            <a:avLst/>
          </a:prstGeom>
          <a:noFill/>
          <a:ln>
            <a:noFill/>
          </a:ln>
        </p:spPr>
      </p:pic>
      <p:pic>
        <p:nvPicPr>
          <p:cNvPr id="352" name="Google Shape;352;p48"/>
          <p:cNvPicPr preferRelativeResize="0"/>
          <p:nvPr/>
        </p:nvPicPr>
        <p:blipFill>
          <a:blip r:embed="rId4">
            <a:alphaModFix/>
          </a:blip>
          <a:stretch>
            <a:fillRect/>
          </a:stretch>
        </p:blipFill>
        <p:spPr>
          <a:xfrm>
            <a:off x="828350" y="720088"/>
            <a:ext cx="1753550" cy="2595250"/>
          </a:xfrm>
          <a:prstGeom prst="rect">
            <a:avLst/>
          </a:prstGeom>
          <a:noFill/>
          <a:ln>
            <a:noFill/>
          </a:ln>
        </p:spPr>
      </p:pic>
      <p:sp>
        <p:nvSpPr>
          <p:cNvPr id="353" name="Google Shape;353;p48"/>
          <p:cNvSpPr/>
          <p:nvPr/>
        </p:nvSpPr>
        <p:spPr>
          <a:xfrm>
            <a:off x="2798000" y="932663"/>
            <a:ext cx="2254200" cy="28812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48"/>
          <p:cNvPicPr preferRelativeResize="0"/>
          <p:nvPr/>
        </p:nvPicPr>
        <p:blipFill>
          <a:blip r:embed="rId5">
            <a:alphaModFix/>
          </a:blip>
          <a:stretch>
            <a:fillRect/>
          </a:stretch>
        </p:blipFill>
        <p:spPr>
          <a:xfrm>
            <a:off x="4853425" y="546200"/>
            <a:ext cx="4014350" cy="4014350"/>
          </a:xfrm>
          <a:prstGeom prst="rect">
            <a:avLst/>
          </a:prstGeom>
          <a:noFill/>
          <a:ln>
            <a:noFill/>
          </a:ln>
        </p:spPr>
      </p:pic>
      <p:sp>
        <p:nvSpPr>
          <p:cNvPr id="355" name="Google Shape;355;p48"/>
          <p:cNvSpPr txBox="1"/>
          <p:nvPr/>
        </p:nvSpPr>
        <p:spPr>
          <a:xfrm>
            <a:off x="4679950" y="4345525"/>
            <a:ext cx="1014000" cy="415500"/>
          </a:xfrm>
          <a:prstGeom prst="rect">
            <a:avLst/>
          </a:prstGeom>
          <a:solidFill>
            <a:srgbClr val="741B4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1500" b="1">
                <a:solidFill>
                  <a:srgbClr val="FFFFFF"/>
                </a:solidFill>
                <a:latin typeface="Barlow"/>
                <a:ea typeface="Barlow"/>
                <a:cs typeface="Barlow"/>
                <a:sym typeface="Barlow"/>
              </a:rPr>
              <a:t>USER</a:t>
            </a:r>
            <a:endParaRPr sz="1800" b="1">
              <a:solidFill>
                <a:srgbClr val="FFFFFF"/>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586" name="Google Shape;586;p75"/>
          <p:cNvSpPr txBox="1"/>
          <p:nvPr/>
        </p:nvSpPr>
        <p:spPr>
          <a:xfrm>
            <a:off x="431800" y="173800"/>
            <a:ext cx="7698600" cy="4080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tr-TR" sz="3000" b="0" i="0" u="none" strike="noStrike" kern="0" cap="none" spc="0" normalizeH="0" baseline="0" noProof="0">
                <a:ln>
                  <a:noFill/>
                </a:ln>
                <a:solidFill>
                  <a:srgbClr val="741B47"/>
                </a:solidFill>
                <a:effectLst/>
                <a:uLnTx/>
                <a:uFillTx/>
                <a:latin typeface="Raleway Medium"/>
                <a:ea typeface="Raleway Medium"/>
                <a:cs typeface="Raleway Medium"/>
                <a:sym typeface="Raleway Medium"/>
              </a:rPr>
              <a:t>Components of Linux</a:t>
            </a:r>
            <a:endParaRPr kumimoji="0" sz="3000" b="0" i="0" u="none" strike="noStrike" kern="0" cap="none" spc="0" normalizeH="0" baseline="0" noProof="0">
              <a:ln>
                <a:noFill/>
              </a:ln>
              <a:solidFill>
                <a:srgbClr val="741B47"/>
              </a:solidFill>
              <a:effectLst/>
              <a:uLnTx/>
              <a:uFillTx/>
              <a:latin typeface="Raleway Medium"/>
              <a:ea typeface="Raleway Medium"/>
              <a:cs typeface="Raleway Medium"/>
              <a:sym typeface="Raleway Medium"/>
            </a:endParaRPr>
          </a:p>
        </p:txBody>
      </p:sp>
      <p:pic>
        <p:nvPicPr>
          <p:cNvPr id="587" name="Google Shape;587;p75"/>
          <p:cNvPicPr preferRelativeResize="0"/>
          <p:nvPr/>
        </p:nvPicPr>
        <p:blipFill rotWithShape="1">
          <a:blip r:embed="rId3">
            <a:alphaModFix/>
          </a:blip>
          <a:srcRect/>
          <a:stretch/>
        </p:blipFill>
        <p:spPr>
          <a:xfrm>
            <a:off x="4863800" y="173800"/>
            <a:ext cx="3785237" cy="4876275"/>
          </a:xfrm>
          <a:prstGeom prst="rect">
            <a:avLst/>
          </a:prstGeom>
          <a:noFill/>
          <a:ln>
            <a:noFill/>
          </a:ln>
        </p:spPr>
      </p:pic>
      <p:pic>
        <p:nvPicPr>
          <p:cNvPr id="589" name="Google Shape;589;p75"/>
          <p:cNvPicPr preferRelativeResize="0"/>
          <p:nvPr/>
        </p:nvPicPr>
        <p:blipFill>
          <a:blip r:embed="rId4">
            <a:alphaModFix/>
          </a:blip>
          <a:stretch>
            <a:fillRect/>
          </a:stretch>
        </p:blipFill>
        <p:spPr>
          <a:xfrm>
            <a:off x="828350" y="720088"/>
            <a:ext cx="1753550" cy="2595250"/>
          </a:xfrm>
          <a:prstGeom prst="rect">
            <a:avLst/>
          </a:prstGeom>
          <a:noFill/>
          <a:ln>
            <a:noFill/>
          </a:ln>
        </p:spPr>
      </p:pic>
      <p:sp>
        <p:nvSpPr>
          <p:cNvPr id="590" name="Google Shape;590;p75"/>
          <p:cNvSpPr/>
          <p:nvPr/>
        </p:nvSpPr>
        <p:spPr>
          <a:xfrm>
            <a:off x="2798000" y="932663"/>
            <a:ext cx="2254200" cy="28812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Google Shape;351;p48">
            <a:extLst>
              <a:ext uri="{FF2B5EF4-FFF2-40B4-BE49-F238E27FC236}">
                <a16:creationId xmlns:a16="http://schemas.microsoft.com/office/drawing/2014/main" id="{EEB7594E-FE86-0AC2-DB0D-CA2B1F057A56}"/>
              </a:ext>
            </a:extLst>
          </p:cNvPr>
          <p:cNvPicPr preferRelativeResize="0"/>
          <p:nvPr/>
        </p:nvPicPr>
        <p:blipFill rotWithShape="1">
          <a:blip r:embed="rId5">
            <a:alphaModFix/>
          </a:blip>
          <a:srcRect l="10324" t="23201" r="10316" b="5846"/>
          <a:stretch/>
        </p:blipFill>
        <p:spPr>
          <a:xfrm>
            <a:off x="864375" y="3330036"/>
            <a:ext cx="2884714" cy="14964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361" name="Google Shape;361;p49"/>
          <p:cNvSpPr txBox="1"/>
          <p:nvPr/>
        </p:nvSpPr>
        <p:spPr>
          <a:xfrm>
            <a:off x="431799" y="173800"/>
            <a:ext cx="7280007" cy="537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a:solidFill>
                  <a:srgbClr val="741B47"/>
                </a:solidFill>
                <a:latin typeface="Raleway Medium"/>
                <a:ea typeface="Raleway Medium"/>
                <a:cs typeface="Raleway Medium"/>
                <a:sym typeface="Raleway Medium"/>
              </a:rPr>
              <a:t>Popular Linux Distributions</a:t>
            </a:r>
            <a:endParaRPr sz="4000" b="0" i="0" u="none" strike="noStrike" cap="none">
              <a:solidFill>
                <a:srgbClr val="741B47"/>
              </a:solidFill>
              <a:latin typeface="Raleway Medium"/>
              <a:ea typeface="Raleway Medium"/>
              <a:cs typeface="Raleway Medium"/>
              <a:sym typeface="Raleway Medium"/>
            </a:endParaRPr>
          </a:p>
        </p:txBody>
      </p:sp>
      <p:pic>
        <p:nvPicPr>
          <p:cNvPr id="362" name="Google Shape;362;p49" descr="popular linux distributions ile ilgili görsel sonucu"/>
          <p:cNvPicPr preferRelativeResize="0"/>
          <p:nvPr/>
        </p:nvPicPr>
        <p:blipFill rotWithShape="1">
          <a:blip r:embed="rId3">
            <a:alphaModFix/>
          </a:blip>
          <a:srcRect l="15662" t="22490" r="15662"/>
          <a:stretch/>
        </p:blipFill>
        <p:spPr>
          <a:xfrm>
            <a:off x="3227675" y="1197825"/>
            <a:ext cx="4829926" cy="3066350"/>
          </a:xfrm>
          <a:prstGeom prst="rect">
            <a:avLst/>
          </a:prstGeom>
          <a:noFill/>
          <a:ln>
            <a:noFill/>
          </a:ln>
        </p:spPr>
      </p:pic>
      <p:sp>
        <p:nvSpPr>
          <p:cNvPr id="363" name="Google Shape;363;p49"/>
          <p:cNvSpPr txBox="1"/>
          <p:nvPr/>
        </p:nvSpPr>
        <p:spPr>
          <a:xfrm>
            <a:off x="431800" y="1436950"/>
            <a:ext cx="2357400" cy="2588100"/>
          </a:xfrm>
          <a:prstGeom prst="rect">
            <a:avLst/>
          </a:prstGeom>
          <a:noFill/>
          <a:ln>
            <a:noFill/>
          </a:ln>
        </p:spPr>
        <p:txBody>
          <a:bodyPr spcFirstLastPara="1" wrap="square" lIns="91425" tIns="91425" rIns="91425" bIns="91425" anchor="t" anchorCtr="0">
            <a:noAutofit/>
          </a:bodyPr>
          <a:lstStyle/>
          <a:p>
            <a:pPr marL="285750" marR="0" lvl="0" indent="-336550" algn="just" rtl="0">
              <a:lnSpc>
                <a:spcPct val="100000"/>
              </a:lnSpc>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4"/>
              </a:rPr>
              <a:t>Debian</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5"/>
              </a:rPr>
              <a:t>Ubuntu</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6"/>
              </a:rPr>
              <a:t>Mint</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7"/>
              </a:rPr>
              <a:t>Manjaro</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8"/>
              </a:rPr>
              <a:t>openSUSE</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9"/>
              </a:rPr>
              <a:t>RedHat</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10"/>
              </a:rPr>
              <a:t>Fedora</a:t>
            </a:r>
            <a:endParaRPr sz="2400">
              <a:solidFill>
                <a:srgbClr val="1D1F28"/>
              </a:solidFill>
              <a:latin typeface="Raleway SemiBold"/>
              <a:ea typeface="Raleway SemiBold"/>
              <a:cs typeface="Raleway SemiBold"/>
              <a:sym typeface="Raleway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pic>
        <p:nvPicPr>
          <p:cNvPr id="369" name="Google Shape;369;p50" descr="This visualization is about Best Linux Distro 2003 - 2020 | Linux OS 2020 | Linux Distro 2020. We have listed out the best Linux distro 2020 based on page hit rankings from Distrowatch. Page hit rankings of Distrowatch indirectly shows overall Linux best OS. There are many categories like the best Linux distro for gaming, best Linux distro for programming and so on but when it comes to overall performance only the best Linux distro survives and only one of  those best Linux distro makes it to the top this list. When it comes to best Linux desktop environment and best Linux OS for laptops the ones with more asthetic performance and the ones which can also run on low end PC are the best. But this list doesn't rank Distros based on a specific category like gaming, programming. This shows the overall popularity of a particular distro. Linux is a family of open source Unix like operating systems based on the Linux kernel, an operating system kernel first released on September 17, 1991, by Linus Torvalds. Linux is typically packaged in a Linux distribution. Popular Linux distributions include Debian, Fedora, and Ubuntu. Linux was originally developed for personal computers based on the Intel x86 architecture, but has since been ported to more platforms than any other operating system.  Linux is the leading operating system on servers and other big iron systems such as mainframe computers, and the only OS used on TOP 500 supercomputers (since November 2017, having gradually eliminated all competitors). Linux is one of the most prominent examples of free and open source software collaboration. The source code may be used, modified and distributed—commercially or non-commercially—by anyone under the terms of its respective licenses, such as the GNU General Public License.&#10;&#10;Source:&#10;Distrowatch&#10;&#10;Music Credits:&#10;Track: Julius Dreisig &amp; Zeus X Crona - Invisible [NCS Release]&#10;Music provided by NoCopyrightSounds.&#10;Watch: https://youtu.be/QglaLzo_aPk&#10;Free Download / Stream: http://ncs.io/InvisibleYO&#10;&#10;We Broz are glad that you are here. After gaining 4 years of experience as Tech YouTubers. We decided to collect data from different sources available around us and from the internet and finally decided to visualize it as it more fun seeing visualizations. DATA NEVER DIES. Enjoy visualizations. Enjoy Data." title="Best Linux Distro 2003 - 2020 | Linux OS 2020 | Linux Distro 2020">
            <a:hlinkClick r:id="rId3"/>
          </p:cNvPr>
          <p:cNvPicPr preferRelativeResize="0"/>
          <p:nvPr/>
        </p:nvPicPr>
        <p:blipFill>
          <a:blip r:embed="rId4">
            <a:alphaModFix/>
          </a:blip>
          <a:stretch>
            <a:fillRect/>
          </a:stretch>
        </p:blipFill>
        <p:spPr>
          <a:xfrm>
            <a:off x="0" y="0"/>
            <a:ext cx="9105925" cy="5105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375" name="Google Shape;375;p51"/>
          <p:cNvSpPr txBox="1"/>
          <p:nvPr/>
        </p:nvSpPr>
        <p:spPr>
          <a:xfrm>
            <a:off x="442817" y="184817"/>
            <a:ext cx="7413106" cy="537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a:solidFill>
                  <a:srgbClr val="741B47"/>
                </a:solidFill>
                <a:latin typeface="Raleway Medium"/>
                <a:ea typeface="Raleway Medium"/>
                <a:cs typeface="Raleway Medium"/>
                <a:sym typeface="Raleway Medium"/>
              </a:rPr>
              <a:t>Linux Embedded Systems</a:t>
            </a:r>
            <a:endParaRPr sz="4000" b="0" i="0" u="none" strike="noStrike" cap="none">
              <a:solidFill>
                <a:srgbClr val="741B47"/>
              </a:solidFill>
              <a:latin typeface="Raleway Medium"/>
              <a:ea typeface="Raleway Medium"/>
              <a:cs typeface="Raleway Medium"/>
              <a:sym typeface="Raleway Medium"/>
            </a:endParaRPr>
          </a:p>
        </p:txBody>
      </p:sp>
      <p:sp>
        <p:nvSpPr>
          <p:cNvPr id="376" name="Google Shape;376;p51"/>
          <p:cNvSpPr/>
          <p:nvPr/>
        </p:nvSpPr>
        <p:spPr>
          <a:xfrm>
            <a:off x="442816" y="1267653"/>
            <a:ext cx="4746000" cy="181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600" b="1" i="0" u="none" strike="noStrike" cap="none">
                <a:solidFill>
                  <a:schemeClr val="dk1"/>
                </a:solidFill>
                <a:latin typeface="Raleway SemiBold"/>
                <a:ea typeface="Raleway SemiBold"/>
                <a:cs typeface="Raleway SemiBold"/>
                <a:sym typeface="Raleway SemiBold"/>
              </a:rPr>
              <a:t>Embedded System</a:t>
            </a:r>
            <a:endParaRPr sz="1600" b="1"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1"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An embedded system is a computer system that is dedicated to one or two specific functions. </a:t>
            </a:r>
            <a:endParaRPr/>
          </a:p>
        </p:txBody>
      </p:sp>
      <p:pic>
        <p:nvPicPr>
          <p:cNvPr id="377" name="Google Shape;377;p51" descr="embedded systems ile ilgili görsel sonucu"/>
          <p:cNvPicPr preferRelativeResize="0"/>
          <p:nvPr/>
        </p:nvPicPr>
        <p:blipFill rotWithShape="1">
          <a:blip r:embed="rId3">
            <a:alphaModFix/>
          </a:blip>
          <a:srcRect/>
          <a:stretch/>
        </p:blipFill>
        <p:spPr>
          <a:xfrm>
            <a:off x="5416974" y="904875"/>
            <a:ext cx="3333750" cy="3333750"/>
          </a:xfrm>
          <a:prstGeom prst="rect">
            <a:avLst/>
          </a:prstGeom>
          <a:noFill/>
          <a:ln>
            <a:noFill/>
          </a:ln>
        </p:spPr>
      </p:pic>
      <p:pic>
        <p:nvPicPr>
          <p:cNvPr id="378" name="Google Shape;378;p51"/>
          <p:cNvPicPr preferRelativeResize="0"/>
          <p:nvPr/>
        </p:nvPicPr>
        <p:blipFill>
          <a:blip r:embed="rId4">
            <a:alphaModFix/>
          </a:blip>
          <a:stretch>
            <a:fillRect/>
          </a:stretch>
        </p:blipFill>
        <p:spPr>
          <a:xfrm>
            <a:off x="1151725" y="3083550"/>
            <a:ext cx="1235825" cy="1235825"/>
          </a:xfrm>
          <a:prstGeom prst="rect">
            <a:avLst/>
          </a:prstGeom>
          <a:noFill/>
          <a:ln>
            <a:noFill/>
          </a:ln>
        </p:spPr>
      </p:pic>
      <p:pic>
        <p:nvPicPr>
          <p:cNvPr id="379" name="Google Shape;379;p51"/>
          <p:cNvPicPr preferRelativeResize="0"/>
          <p:nvPr/>
        </p:nvPicPr>
        <p:blipFill>
          <a:blip r:embed="rId5">
            <a:alphaModFix/>
          </a:blip>
          <a:stretch>
            <a:fillRect/>
          </a:stretch>
        </p:blipFill>
        <p:spPr>
          <a:xfrm>
            <a:off x="3346688" y="3083548"/>
            <a:ext cx="967218" cy="1235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ctrTitle"/>
          </p:nvPr>
        </p:nvSpPr>
        <p:spPr>
          <a:xfrm>
            <a:off x="1192244" y="1593938"/>
            <a:ext cx="4161300" cy="196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dirty="0" err="1">
                <a:solidFill>
                  <a:srgbClr val="741B47"/>
                </a:solidFill>
                <a:latin typeface="Raleway Medium"/>
                <a:ea typeface="Raleway Medium"/>
                <a:cs typeface="Raleway Medium"/>
                <a:sym typeface="Raleway Medium"/>
              </a:rPr>
              <a:t>Major</a:t>
            </a:r>
            <a:r>
              <a:rPr lang="tr-TR" dirty="0">
                <a:solidFill>
                  <a:srgbClr val="741B47"/>
                </a:solidFill>
                <a:latin typeface="Raleway Medium"/>
                <a:ea typeface="Raleway Medium"/>
                <a:cs typeface="Raleway Medium"/>
                <a:sym typeface="Raleway Medium"/>
              </a:rPr>
              <a:t> Open Source Applications</a:t>
            </a:r>
            <a:endParaRPr dirty="0">
              <a:solidFill>
                <a:srgbClr val="741B47"/>
              </a:solidFill>
              <a:latin typeface="Raleway Medium"/>
              <a:ea typeface="Raleway Medium"/>
              <a:cs typeface="Raleway Medium"/>
              <a:sym typeface="Raleway Medium"/>
            </a:endParaRPr>
          </a:p>
        </p:txBody>
      </p:sp>
      <p:pic>
        <p:nvPicPr>
          <p:cNvPr id="385" name="Google Shape;385;p52"/>
          <p:cNvPicPr preferRelativeResize="0"/>
          <p:nvPr/>
        </p:nvPicPr>
        <p:blipFill>
          <a:blip r:embed="rId3">
            <a:alphaModFix/>
          </a:blip>
          <a:stretch>
            <a:fillRect/>
          </a:stretch>
        </p:blipFill>
        <p:spPr>
          <a:xfrm>
            <a:off x="5658344" y="1328825"/>
            <a:ext cx="3485656" cy="27361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39</a:t>
            </a:fld>
            <a:endParaRPr/>
          </a:p>
        </p:txBody>
      </p:sp>
      <p:sp>
        <p:nvSpPr>
          <p:cNvPr id="391" name="Google Shape;391;p53"/>
          <p:cNvSpPr txBox="1">
            <a:spLocks noGrp="1"/>
          </p:cNvSpPr>
          <p:nvPr>
            <p:ph type="title"/>
          </p:nvPr>
        </p:nvSpPr>
        <p:spPr>
          <a:xfrm>
            <a:off x="431800" y="173800"/>
            <a:ext cx="5640900" cy="560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open-source</a:t>
            </a:r>
            <a:endParaRPr sz="4000">
              <a:solidFill>
                <a:srgbClr val="419DD3"/>
              </a:solidFill>
              <a:latin typeface="Raleway Medium"/>
              <a:ea typeface="Raleway Medium"/>
              <a:cs typeface="Raleway Medium"/>
              <a:sym typeface="Raleway Medium"/>
            </a:endParaRPr>
          </a:p>
        </p:txBody>
      </p:sp>
      <p:sp>
        <p:nvSpPr>
          <p:cNvPr id="392" name="Google Shape;392;p53"/>
          <p:cNvSpPr/>
          <p:nvPr/>
        </p:nvSpPr>
        <p:spPr>
          <a:xfrm>
            <a:off x="431800" y="4182960"/>
            <a:ext cx="8217300" cy="584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tr-TR" sz="1600" b="0" i="0" u="none" strike="noStrike" cap="none" dirty="0">
                <a:solidFill>
                  <a:schemeClr val="dk1"/>
                </a:solidFill>
                <a:latin typeface="Raleway SemiBold"/>
                <a:ea typeface="Raleway SemiBold"/>
                <a:cs typeface="Raleway SemiBold"/>
                <a:sym typeface="Raleway SemiBold"/>
              </a:rPr>
              <a:t>Open-</a:t>
            </a:r>
            <a:r>
              <a:rPr lang="tr-TR" sz="1600" b="0" i="0" u="none" strike="noStrike" cap="none" dirty="0" err="1">
                <a:solidFill>
                  <a:schemeClr val="dk1"/>
                </a:solidFill>
                <a:latin typeface="Raleway SemiBold"/>
                <a:ea typeface="Raleway SemiBold"/>
                <a:cs typeface="Raleway SemiBold"/>
                <a:sym typeface="Raleway SemiBold"/>
              </a:rPr>
              <a:t>source</a:t>
            </a:r>
            <a:r>
              <a:rPr lang="tr-TR" sz="1600" b="0" i="0" u="none" strike="noStrike" cap="none" dirty="0">
                <a:solidFill>
                  <a:schemeClr val="dk1"/>
                </a:solidFill>
                <a:latin typeface="Raleway SemiBold"/>
                <a:ea typeface="Raleway SemiBold"/>
                <a:cs typeface="Raleway SemiBold"/>
                <a:sym typeface="Raleway SemiBold"/>
              </a:rPr>
              <a:t> software is software </a:t>
            </a:r>
            <a:r>
              <a:rPr lang="tr-TR" sz="1600" b="0" i="0" u="none" strike="noStrike" cap="none" dirty="0" err="1">
                <a:solidFill>
                  <a:schemeClr val="dk1"/>
                </a:solidFill>
                <a:latin typeface="Raleway SemiBold"/>
                <a:ea typeface="Raleway SemiBold"/>
                <a:cs typeface="Raleway SemiBold"/>
                <a:sym typeface="Raleway SemiBold"/>
              </a:rPr>
              <a:t>with</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source</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code</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that</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anyone</a:t>
            </a:r>
            <a:r>
              <a:rPr lang="tr-TR" sz="1600" b="0" i="0" u="none" strike="noStrike" cap="none" dirty="0">
                <a:solidFill>
                  <a:schemeClr val="dk1"/>
                </a:solidFill>
                <a:latin typeface="Raleway SemiBold"/>
                <a:ea typeface="Raleway SemiBold"/>
                <a:cs typeface="Raleway SemiBold"/>
                <a:sym typeface="Raleway SemiBold"/>
              </a:rPr>
              <a:t> can </a:t>
            </a:r>
            <a:r>
              <a:rPr lang="tr-TR" sz="1600" b="0" i="0" u="none" strike="noStrike" cap="none" dirty="0" err="1">
                <a:solidFill>
                  <a:schemeClr val="dk1"/>
                </a:solidFill>
                <a:latin typeface="Raleway SemiBold"/>
                <a:ea typeface="Raleway SemiBold"/>
                <a:cs typeface="Raleway SemiBold"/>
                <a:sym typeface="Raleway SemiBold"/>
              </a:rPr>
              <a:t>inspect</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modify</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and</a:t>
            </a:r>
            <a:r>
              <a:rPr lang="tr-TR" sz="1600" b="0" i="0" u="none" strike="noStrike" cap="none" dirty="0">
                <a:solidFill>
                  <a:schemeClr val="dk1"/>
                </a:solidFill>
                <a:latin typeface="Raleway SemiBold"/>
                <a:ea typeface="Raleway SemiBold"/>
                <a:cs typeface="Raleway SemiBold"/>
                <a:sym typeface="Raleway SemiBold"/>
              </a:rPr>
              <a:t> </a:t>
            </a:r>
            <a:r>
              <a:rPr lang="tr-TR" sz="1600" b="0" i="0" u="none" strike="noStrike" cap="none" dirty="0" err="1">
                <a:solidFill>
                  <a:schemeClr val="dk1"/>
                </a:solidFill>
                <a:latin typeface="Raleway SemiBold"/>
                <a:ea typeface="Raleway SemiBold"/>
                <a:cs typeface="Raleway SemiBold"/>
                <a:sym typeface="Raleway SemiBold"/>
              </a:rPr>
              <a:t>enhance</a:t>
            </a:r>
            <a:r>
              <a:rPr lang="tr-TR" sz="1600" b="0" i="0" u="none" strike="noStrike" cap="none" dirty="0">
                <a:solidFill>
                  <a:schemeClr val="dk1"/>
                </a:solidFill>
                <a:latin typeface="Raleway SemiBold"/>
                <a:ea typeface="Raleway SemiBold"/>
                <a:cs typeface="Raleway SemiBold"/>
                <a:sym typeface="Raleway SemiBold"/>
              </a:rPr>
              <a:t>.</a:t>
            </a:r>
            <a:endParaRPr sz="1600" b="0" i="0" u="none" strike="noStrike" cap="none" dirty="0">
              <a:solidFill>
                <a:schemeClr val="dk1"/>
              </a:solidFill>
              <a:latin typeface="Raleway SemiBold"/>
              <a:ea typeface="Raleway SemiBold"/>
              <a:cs typeface="Raleway SemiBold"/>
              <a:sym typeface="Raleway SemiBold"/>
            </a:endParaRPr>
          </a:p>
        </p:txBody>
      </p:sp>
      <p:pic>
        <p:nvPicPr>
          <p:cNvPr id="393" name="Google Shape;393;p53" descr="Image result for open-source"/>
          <p:cNvPicPr preferRelativeResize="0"/>
          <p:nvPr/>
        </p:nvPicPr>
        <p:blipFill rotWithShape="1">
          <a:blip r:embed="rId3">
            <a:alphaModFix/>
          </a:blip>
          <a:srcRect/>
          <a:stretch/>
        </p:blipFill>
        <p:spPr>
          <a:xfrm>
            <a:off x="1524000" y="966788"/>
            <a:ext cx="6096000" cy="320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3">
            <a:alphaModFix/>
          </a:blip>
          <a:srcRect l="37213" r="12444"/>
          <a:stretch/>
        </p:blipFill>
        <p:spPr>
          <a:xfrm>
            <a:off x="477112" y="124600"/>
            <a:ext cx="1624275" cy="1812750"/>
          </a:xfrm>
          <a:prstGeom prst="rect">
            <a:avLst/>
          </a:prstGeom>
          <a:noFill/>
          <a:ln>
            <a:noFill/>
          </a:ln>
        </p:spPr>
      </p:pic>
      <p:sp>
        <p:nvSpPr>
          <p:cNvPr id="106" name="Google Shape;106;p18"/>
          <p:cNvSpPr txBox="1"/>
          <p:nvPr/>
        </p:nvSpPr>
        <p:spPr>
          <a:xfrm>
            <a:off x="1437125" y="1707825"/>
            <a:ext cx="6405300" cy="2890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tr-TR" sz="4800" dirty="0" err="1">
                <a:solidFill>
                  <a:srgbClr val="741B47"/>
                </a:solidFill>
                <a:latin typeface="Raleway SemiBold"/>
                <a:ea typeface="Raleway SemiBold"/>
                <a:cs typeface="Raleway SemiBold"/>
                <a:sym typeface="Raleway SemiBold"/>
              </a:rPr>
              <a:t>Introduction</a:t>
            </a:r>
            <a:r>
              <a:rPr lang="tr-TR" sz="4800" dirty="0">
                <a:solidFill>
                  <a:srgbClr val="741B47"/>
                </a:solidFill>
                <a:latin typeface="Raleway SemiBold"/>
                <a:ea typeface="Raleway SemiBold"/>
                <a:cs typeface="Raleway SemiBold"/>
                <a:sym typeface="Raleway SemiBold"/>
              </a:rPr>
              <a:t> </a:t>
            </a:r>
            <a:r>
              <a:rPr lang="tr-TR" sz="4800" dirty="0" err="1">
                <a:solidFill>
                  <a:srgbClr val="741B47"/>
                </a:solidFill>
                <a:latin typeface="Raleway SemiBold"/>
                <a:ea typeface="Raleway SemiBold"/>
                <a:cs typeface="Raleway SemiBold"/>
                <a:sym typeface="Raleway SemiBold"/>
              </a:rPr>
              <a:t>to</a:t>
            </a:r>
            <a:r>
              <a:rPr lang="tr-TR" sz="4800" dirty="0">
                <a:solidFill>
                  <a:srgbClr val="741B47"/>
                </a:solidFill>
                <a:latin typeface="Raleway SemiBold"/>
                <a:ea typeface="Raleway SemiBold"/>
                <a:cs typeface="Raleway SemiBold"/>
                <a:sym typeface="Raleway SemiBold"/>
              </a:rPr>
              <a:t> Linux</a:t>
            </a:r>
            <a:endParaRPr sz="4800" dirty="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endParaRPr sz="4800" dirty="0">
              <a:solidFill>
                <a:srgbClr val="741B47"/>
              </a:solidFill>
              <a:latin typeface="Raleway SemiBold"/>
              <a:ea typeface="Raleway SemiBold"/>
              <a:cs typeface="Raleway SemiBold"/>
              <a:sym typeface="Raleway SemiBold"/>
            </a:endParaRPr>
          </a:p>
          <a:p>
            <a:pPr marL="0" lvl="0" indent="0" algn="ctr" rtl="0">
              <a:lnSpc>
                <a:spcPct val="90000"/>
              </a:lnSpc>
              <a:spcBef>
                <a:spcPts val="0"/>
              </a:spcBef>
              <a:spcAft>
                <a:spcPts val="0"/>
              </a:spcAft>
              <a:buNone/>
            </a:pPr>
            <a:r>
              <a:rPr lang="tr-TR" sz="3600" dirty="0">
                <a:latin typeface="Raleway SemiBold"/>
                <a:ea typeface="Raleway SemiBold"/>
                <a:cs typeface="Raleway SemiBold"/>
                <a:sym typeface="Raleway SemiBold"/>
              </a:rPr>
              <a:t>Linux Essentials</a:t>
            </a:r>
            <a:endParaRPr sz="3600" dirty="0">
              <a:latin typeface="Raleway SemiBold"/>
              <a:ea typeface="Raleway SemiBold"/>
              <a:cs typeface="Raleway SemiBold"/>
              <a:sym typeface="Raleway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40</a:t>
            </a:fld>
            <a:endParaRPr/>
          </a:p>
        </p:txBody>
      </p:sp>
      <p:pic>
        <p:nvPicPr>
          <p:cNvPr id="399" name="Google Shape;399;p54"/>
          <p:cNvPicPr preferRelativeResize="0"/>
          <p:nvPr/>
        </p:nvPicPr>
        <p:blipFill rotWithShape="1">
          <a:blip r:embed="rId3">
            <a:alphaModFix/>
          </a:blip>
          <a:srcRect t="21771"/>
          <a:stretch/>
        </p:blipFill>
        <p:spPr>
          <a:xfrm>
            <a:off x="2284875" y="1008075"/>
            <a:ext cx="5034975" cy="3622150"/>
          </a:xfrm>
          <a:prstGeom prst="rect">
            <a:avLst/>
          </a:prstGeom>
          <a:noFill/>
          <a:ln>
            <a:noFill/>
          </a:ln>
        </p:spPr>
      </p:pic>
      <p:sp>
        <p:nvSpPr>
          <p:cNvPr id="400" name="Google Shape;400;p54"/>
          <p:cNvSpPr txBox="1"/>
          <p:nvPr/>
        </p:nvSpPr>
        <p:spPr>
          <a:xfrm>
            <a:off x="3173400" y="4773550"/>
            <a:ext cx="58245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a:t>Cited from: </a:t>
            </a:r>
            <a:r>
              <a:rPr lang="tr-TR" u="sng">
                <a:solidFill>
                  <a:schemeClr val="accent2"/>
                </a:solidFill>
                <a:hlinkClick r:id="rId4">
                  <a:extLst>
                    <a:ext uri="{A12FA001-AC4F-418D-AE19-62706E023703}">
                      <ahyp:hlinkClr xmlns:ahyp="http://schemas.microsoft.com/office/drawing/2018/hyperlinkcolor" val="tx"/>
                    </a:ext>
                  </a:extLst>
                </a:hlinkClick>
              </a:rPr>
              <a:t>https://www.techradar.com/best/best-open-source-software</a:t>
            </a:r>
            <a:endParaRPr/>
          </a:p>
        </p:txBody>
      </p:sp>
      <p:pic>
        <p:nvPicPr>
          <p:cNvPr id="401" name="Google Shape;401;p54" descr="Image result for firefox logo"/>
          <p:cNvPicPr preferRelativeResize="0"/>
          <p:nvPr/>
        </p:nvPicPr>
        <p:blipFill rotWithShape="1">
          <a:blip r:embed="rId5">
            <a:alphaModFix/>
          </a:blip>
          <a:srcRect/>
          <a:stretch/>
        </p:blipFill>
        <p:spPr>
          <a:xfrm>
            <a:off x="1056225" y="1156223"/>
            <a:ext cx="898900" cy="928625"/>
          </a:xfrm>
          <a:prstGeom prst="rect">
            <a:avLst/>
          </a:prstGeom>
          <a:noFill/>
          <a:ln>
            <a:noFill/>
          </a:ln>
        </p:spPr>
      </p:pic>
      <p:pic>
        <p:nvPicPr>
          <p:cNvPr id="402" name="Google Shape;402;p54" descr="Image result for thunderbird logo"/>
          <p:cNvPicPr preferRelativeResize="0"/>
          <p:nvPr/>
        </p:nvPicPr>
        <p:blipFill rotWithShape="1">
          <a:blip r:embed="rId6">
            <a:alphaModFix/>
          </a:blip>
          <a:srcRect/>
          <a:stretch/>
        </p:blipFill>
        <p:spPr>
          <a:xfrm>
            <a:off x="8013123" y="3037500"/>
            <a:ext cx="898900" cy="886989"/>
          </a:xfrm>
          <a:prstGeom prst="rect">
            <a:avLst/>
          </a:prstGeom>
          <a:noFill/>
          <a:ln>
            <a:noFill/>
          </a:ln>
        </p:spPr>
      </p:pic>
      <p:pic>
        <p:nvPicPr>
          <p:cNvPr id="403" name="Google Shape;403;p54" descr="Image result for libreoffice"/>
          <p:cNvPicPr preferRelativeResize="0"/>
          <p:nvPr/>
        </p:nvPicPr>
        <p:blipFill rotWithShape="1">
          <a:blip r:embed="rId7">
            <a:alphaModFix/>
          </a:blip>
          <a:srcRect/>
          <a:stretch/>
        </p:blipFill>
        <p:spPr>
          <a:xfrm>
            <a:off x="333375" y="2899325"/>
            <a:ext cx="1621750" cy="1621750"/>
          </a:xfrm>
          <a:prstGeom prst="rect">
            <a:avLst/>
          </a:prstGeom>
          <a:noFill/>
          <a:ln>
            <a:noFill/>
          </a:ln>
        </p:spPr>
      </p:pic>
      <p:pic>
        <p:nvPicPr>
          <p:cNvPr id="404" name="Google Shape;404;p54" descr="Image result for gimp"/>
          <p:cNvPicPr preferRelativeResize="0"/>
          <p:nvPr/>
        </p:nvPicPr>
        <p:blipFill rotWithShape="1">
          <a:blip r:embed="rId8">
            <a:alphaModFix/>
          </a:blip>
          <a:srcRect/>
          <a:stretch/>
        </p:blipFill>
        <p:spPr>
          <a:xfrm>
            <a:off x="6342700" y="1156225"/>
            <a:ext cx="1621750" cy="761431"/>
          </a:xfrm>
          <a:prstGeom prst="rect">
            <a:avLst/>
          </a:prstGeom>
          <a:noFill/>
          <a:ln>
            <a:noFill/>
          </a:ln>
        </p:spPr>
      </p:pic>
      <p:sp>
        <p:nvSpPr>
          <p:cNvPr id="405" name="Google Shape;405;p54"/>
          <p:cNvSpPr txBox="1">
            <a:spLocks noGrp="1"/>
          </p:cNvSpPr>
          <p:nvPr>
            <p:ph type="title"/>
          </p:nvPr>
        </p:nvSpPr>
        <p:spPr>
          <a:xfrm>
            <a:off x="431800" y="173800"/>
            <a:ext cx="5640900" cy="560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Desktop Applications</a:t>
            </a:r>
            <a:endParaRPr sz="4000">
              <a:solidFill>
                <a:srgbClr val="419DD3"/>
              </a:solidFill>
              <a:latin typeface="Raleway Medium"/>
              <a:ea typeface="Raleway Medium"/>
              <a:cs typeface="Raleway Medium"/>
              <a:sym typeface="Raleway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41</a:t>
            </a:fld>
            <a:endParaRPr/>
          </a:p>
        </p:txBody>
      </p:sp>
      <p:sp>
        <p:nvSpPr>
          <p:cNvPr id="411" name="Google Shape;411;p55"/>
          <p:cNvSpPr txBox="1">
            <a:spLocks noGrp="1"/>
          </p:cNvSpPr>
          <p:nvPr>
            <p:ph type="title"/>
          </p:nvPr>
        </p:nvSpPr>
        <p:spPr>
          <a:xfrm>
            <a:off x="431800" y="173800"/>
            <a:ext cx="5640900" cy="560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Server Applications</a:t>
            </a:r>
            <a:endParaRPr sz="4000">
              <a:solidFill>
                <a:srgbClr val="419DD3"/>
              </a:solidFill>
              <a:latin typeface="Raleway Medium"/>
              <a:ea typeface="Raleway Medium"/>
              <a:cs typeface="Raleway Medium"/>
              <a:sym typeface="Raleway Medium"/>
            </a:endParaRPr>
          </a:p>
        </p:txBody>
      </p:sp>
      <p:pic>
        <p:nvPicPr>
          <p:cNvPr id="412" name="Google Shape;412;p55" descr="Image result for apache web server"/>
          <p:cNvPicPr preferRelativeResize="0"/>
          <p:nvPr/>
        </p:nvPicPr>
        <p:blipFill rotWithShape="1">
          <a:blip r:embed="rId3">
            <a:alphaModFix/>
          </a:blip>
          <a:srcRect/>
          <a:stretch/>
        </p:blipFill>
        <p:spPr>
          <a:xfrm>
            <a:off x="4721025" y="977900"/>
            <a:ext cx="1564025" cy="875850"/>
          </a:xfrm>
          <a:prstGeom prst="rect">
            <a:avLst/>
          </a:prstGeom>
          <a:noFill/>
          <a:ln>
            <a:noFill/>
          </a:ln>
        </p:spPr>
      </p:pic>
      <p:pic>
        <p:nvPicPr>
          <p:cNvPr id="413" name="Google Shape;413;p55" descr="Image result for nginx web server"/>
          <p:cNvPicPr preferRelativeResize="0"/>
          <p:nvPr/>
        </p:nvPicPr>
        <p:blipFill rotWithShape="1">
          <a:blip r:embed="rId4">
            <a:alphaModFix/>
          </a:blip>
          <a:srcRect/>
          <a:stretch/>
        </p:blipFill>
        <p:spPr>
          <a:xfrm>
            <a:off x="3696138" y="2405274"/>
            <a:ext cx="875850" cy="875850"/>
          </a:xfrm>
          <a:prstGeom prst="rect">
            <a:avLst/>
          </a:prstGeom>
          <a:noFill/>
          <a:ln>
            <a:noFill/>
          </a:ln>
        </p:spPr>
      </p:pic>
      <p:pic>
        <p:nvPicPr>
          <p:cNvPr id="414" name="Google Shape;414;p55" descr="Image result for mysql"/>
          <p:cNvPicPr preferRelativeResize="0"/>
          <p:nvPr/>
        </p:nvPicPr>
        <p:blipFill rotWithShape="1">
          <a:blip r:embed="rId5">
            <a:alphaModFix/>
          </a:blip>
          <a:srcRect/>
          <a:stretch/>
        </p:blipFill>
        <p:spPr>
          <a:xfrm>
            <a:off x="6763950" y="1929025"/>
            <a:ext cx="1134400" cy="1134400"/>
          </a:xfrm>
          <a:prstGeom prst="rect">
            <a:avLst/>
          </a:prstGeom>
          <a:noFill/>
          <a:ln>
            <a:noFill/>
          </a:ln>
        </p:spPr>
      </p:pic>
      <p:pic>
        <p:nvPicPr>
          <p:cNvPr id="415" name="Google Shape;415;p55" descr="Image result for samba software"/>
          <p:cNvPicPr preferRelativeResize="0"/>
          <p:nvPr/>
        </p:nvPicPr>
        <p:blipFill rotWithShape="1">
          <a:blip r:embed="rId6">
            <a:alphaModFix/>
          </a:blip>
          <a:srcRect/>
          <a:stretch/>
        </p:blipFill>
        <p:spPr>
          <a:xfrm>
            <a:off x="1554538" y="3885399"/>
            <a:ext cx="1192937" cy="560100"/>
          </a:xfrm>
          <a:prstGeom prst="rect">
            <a:avLst/>
          </a:prstGeom>
          <a:noFill/>
          <a:ln>
            <a:noFill/>
          </a:ln>
        </p:spPr>
      </p:pic>
      <p:pic>
        <p:nvPicPr>
          <p:cNvPr id="416" name="Google Shape;416;p55" descr="Image result for owncloud"/>
          <p:cNvPicPr preferRelativeResize="0"/>
          <p:nvPr/>
        </p:nvPicPr>
        <p:blipFill rotWithShape="1">
          <a:blip r:embed="rId7">
            <a:alphaModFix/>
          </a:blip>
          <a:srcRect/>
          <a:stretch/>
        </p:blipFill>
        <p:spPr>
          <a:xfrm>
            <a:off x="5446145" y="3727525"/>
            <a:ext cx="1773905" cy="875850"/>
          </a:xfrm>
          <a:prstGeom prst="rect">
            <a:avLst/>
          </a:prstGeom>
          <a:noFill/>
          <a:ln>
            <a:noFill/>
          </a:ln>
        </p:spPr>
      </p:pic>
      <p:sp>
        <p:nvSpPr>
          <p:cNvPr id="417" name="Google Shape;417;p55"/>
          <p:cNvSpPr txBox="1"/>
          <p:nvPr/>
        </p:nvSpPr>
        <p:spPr>
          <a:xfrm>
            <a:off x="591425" y="1343475"/>
            <a:ext cx="3433200" cy="2305500"/>
          </a:xfrm>
          <a:prstGeom prst="rect">
            <a:avLst/>
          </a:prstGeom>
          <a:noFill/>
          <a:ln>
            <a:noFill/>
          </a:ln>
        </p:spPr>
        <p:txBody>
          <a:bodyPr spcFirstLastPara="1" wrap="square" lIns="91425" tIns="91425" rIns="91425" bIns="91425" anchor="t" anchorCtr="0">
            <a:noAutofit/>
          </a:bodyPr>
          <a:lstStyle/>
          <a:p>
            <a:pPr marL="285750" marR="0" lvl="0" indent="-336550" algn="just" rtl="0">
              <a:lnSpc>
                <a:spcPct val="100000"/>
              </a:lnSpc>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8"/>
              </a:rPr>
              <a:t>Apache Web Server</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9"/>
              </a:rPr>
              <a:t>NGINX</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10"/>
              </a:rPr>
              <a:t>MySQL</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11"/>
              </a:rPr>
              <a:t>Samba</a:t>
            </a:r>
            <a:endParaRPr sz="2400">
              <a:solidFill>
                <a:srgbClr val="1D1F28"/>
              </a:solidFill>
              <a:latin typeface="Raleway SemiBold"/>
              <a:ea typeface="Raleway SemiBold"/>
              <a:cs typeface="Raleway SemiBold"/>
              <a:sym typeface="Raleway SemiBold"/>
            </a:endParaRPr>
          </a:p>
          <a:p>
            <a:pPr marL="285750" lvl="0" indent="-336550" algn="just" rtl="0">
              <a:spcBef>
                <a:spcPts val="0"/>
              </a:spcBef>
              <a:spcAft>
                <a:spcPts val="0"/>
              </a:spcAft>
              <a:buClr>
                <a:srgbClr val="1D1F28"/>
              </a:buClr>
              <a:buSzPts val="2400"/>
              <a:buFont typeface="Raleway SemiBold"/>
              <a:buChar char="•"/>
            </a:pPr>
            <a:r>
              <a:rPr lang="tr-TR" sz="2400" u="sng">
                <a:solidFill>
                  <a:schemeClr val="hlink"/>
                </a:solidFill>
                <a:latin typeface="Raleway SemiBold"/>
                <a:ea typeface="Raleway SemiBold"/>
                <a:cs typeface="Raleway SemiBold"/>
                <a:sym typeface="Raleway SemiBold"/>
                <a:hlinkClick r:id="rId12"/>
              </a:rPr>
              <a:t>ownCloud</a:t>
            </a:r>
            <a:endParaRPr sz="2400">
              <a:solidFill>
                <a:srgbClr val="1D1F28"/>
              </a:solidFill>
              <a:latin typeface="Raleway SemiBold"/>
              <a:ea typeface="Raleway SemiBold"/>
              <a:cs typeface="Raleway SemiBold"/>
              <a:sym typeface="Raleway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42</a:t>
            </a:fld>
            <a:endParaRPr/>
          </a:p>
        </p:txBody>
      </p:sp>
      <p:sp>
        <p:nvSpPr>
          <p:cNvPr id="423" name="Google Shape;423;p56"/>
          <p:cNvSpPr txBox="1"/>
          <p:nvPr/>
        </p:nvSpPr>
        <p:spPr>
          <a:xfrm>
            <a:off x="431799" y="173800"/>
            <a:ext cx="7280100" cy="537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a:solidFill>
                  <a:srgbClr val="741B47"/>
                </a:solidFill>
                <a:latin typeface="Raleway Medium"/>
                <a:ea typeface="Raleway Medium"/>
                <a:cs typeface="Raleway Medium"/>
                <a:sym typeface="Raleway Medium"/>
              </a:rPr>
              <a:t>Package Management Tools</a:t>
            </a:r>
            <a:endParaRPr sz="4000" b="0" i="0" u="none" strike="noStrike" cap="none">
              <a:solidFill>
                <a:srgbClr val="741B47"/>
              </a:solidFill>
              <a:latin typeface="Raleway Medium"/>
              <a:ea typeface="Raleway Medium"/>
              <a:cs typeface="Raleway Medium"/>
              <a:sym typeface="Raleway Medium"/>
            </a:endParaRPr>
          </a:p>
        </p:txBody>
      </p:sp>
      <p:sp>
        <p:nvSpPr>
          <p:cNvPr id="424" name="Google Shape;424;p56"/>
          <p:cNvSpPr/>
          <p:nvPr/>
        </p:nvSpPr>
        <p:spPr>
          <a:xfrm>
            <a:off x="337800" y="902324"/>
            <a:ext cx="7786500" cy="95610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1600"/>
              <a:buFont typeface="Arial"/>
              <a:buChar char="•"/>
            </a:pPr>
            <a:r>
              <a:rPr lang="tr-TR" sz="1600" b="0" i="0" u="none" strike="noStrike" cap="none">
                <a:solidFill>
                  <a:schemeClr val="dk1"/>
                </a:solidFill>
                <a:latin typeface="Raleway SemiBold"/>
                <a:ea typeface="Raleway SemiBold"/>
                <a:cs typeface="Raleway SemiBold"/>
                <a:sym typeface="Raleway SemiBold"/>
              </a:rPr>
              <a:t>Contemporary distributions of Linux-based operating systems install software in pre-compiled packages, which are archives that contain binaries of software, configuration files, and information about dependencies. </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p:txBody>
      </p:sp>
      <p:pic>
        <p:nvPicPr>
          <p:cNvPr id="425" name="Google Shape;425;p56"/>
          <p:cNvPicPr preferRelativeResize="0"/>
          <p:nvPr/>
        </p:nvPicPr>
        <p:blipFill>
          <a:blip r:embed="rId3">
            <a:alphaModFix/>
          </a:blip>
          <a:stretch>
            <a:fillRect/>
          </a:stretch>
        </p:blipFill>
        <p:spPr>
          <a:xfrm>
            <a:off x="4405975" y="2293825"/>
            <a:ext cx="4243049" cy="2226938"/>
          </a:xfrm>
          <a:prstGeom prst="rect">
            <a:avLst/>
          </a:prstGeom>
          <a:noFill/>
          <a:ln>
            <a:noFill/>
          </a:ln>
        </p:spPr>
      </p:pic>
      <p:sp>
        <p:nvSpPr>
          <p:cNvPr id="426" name="Google Shape;426;p56"/>
          <p:cNvSpPr/>
          <p:nvPr/>
        </p:nvSpPr>
        <p:spPr>
          <a:xfrm>
            <a:off x="337800" y="2635875"/>
            <a:ext cx="3752400" cy="1696800"/>
          </a:xfrm>
          <a:prstGeom prst="rect">
            <a:avLst/>
          </a:prstGeom>
          <a:noFill/>
          <a:ln>
            <a:noFill/>
          </a:ln>
        </p:spPr>
        <p:txBody>
          <a:bodyPr spcFirstLastPara="1" wrap="square" lIns="91425" tIns="45700" rIns="91425" bIns="45700" anchor="t" anchorCtr="0">
            <a:noAutofit/>
          </a:bodyPr>
          <a:lstStyle/>
          <a:p>
            <a:pPr marL="285750" marR="0" lvl="0" indent="-336550" algn="just" rtl="0">
              <a:lnSpc>
                <a:spcPct val="100000"/>
              </a:lnSpc>
              <a:spcBef>
                <a:spcPts val="0"/>
              </a:spcBef>
              <a:spcAft>
                <a:spcPts val="0"/>
              </a:spcAft>
              <a:buClr>
                <a:srgbClr val="1D1F28"/>
              </a:buClr>
              <a:buSzPts val="2400"/>
              <a:buFont typeface="Raleway SemiBold"/>
              <a:buChar char="•"/>
            </a:pPr>
            <a:r>
              <a:rPr lang="tr-TR" sz="1600" b="1" dirty="0" err="1">
                <a:solidFill>
                  <a:srgbClr val="FF0000"/>
                </a:solidFill>
                <a:latin typeface="Raleway SemiBold"/>
                <a:ea typeface="Raleway SemiBold"/>
                <a:cs typeface="Raleway SemiBold"/>
                <a:sym typeface="Raleway SemiBold"/>
              </a:rPr>
              <a:t>d</a:t>
            </a:r>
            <a:r>
              <a:rPr lang="tr-TR" sz="1600" b="1" i="0" u="none" strike="noStrike" cap="none" dirty="0" err="1">
                <a:solidFill>
                  <a:srgbClr val="FF0000"/>
                </a:solidFill>
                <a:latin typeface="Raleway SemiBold"/>
                <a:ea typeface="Raleway SemiBold"/>
                <a:cs typeface="Raleway SemiBold"/>
                <a:sym typeface="Raleway SemiBold"/>
              </a:rPr>
              <a:t>pk</a:t>
            </a:r>
            <a:r>
              <a:rPr lang="tr-TR" sz="1600" b="1" dirty="0" err="1">
                <a:solidFill>
                  <a:srgbClr val="FF0000"/>
                </a:solidFill>
                <a:latin typeface="Raleway SemiBold"/>
                <a:ea typeface="Raleway SemiBold"/>
                <a:cs typeface="Raleway SemiBold"/>
                <a:sym typeface="Raleway SemiBold"/>
              </a:rPr>
              <a:t>g</a:t>
            </a:r>
            <a:r>
              <a:rPr lang="tr-TR" sz="1600" b="1" dirty="0">
                <a:solidFill>
                  <a:schemeClr val="dk1"/>
                </a:solidFill>
                <a:latin typeface="Raleway SemiBold"/>
                <a:ea typeface="Raleway SemiBold"/>
                <a:cs typeface="Raleway SemiBold"/>
                <a:sym typeface="Raleway SemiBold"/>
              </a:rPr>
              <a:t>: </a:t>
            </a:r>
            <a:r>
              <a:rPr lang="tr-TR" sz="1600" b="1" dirty="0" err="1">
                <a:solidFill>
                  <a:schemeClr val="dk1"/>
                </a:solidFill>
                <a:latin typeface="Raleway SemiBold"/>
                <a:ea typeface="Raleway SemiBold"/>
                <a:cs typeface="Raleway SemiBold"/>
                <a:sym typeface="Raleway SemiBold"/>
              </a:rPr>
              <a:t>Debian</a:t>
            </a:r>
            <a:r>
              <a:rPr lang="tr-TR" sz="1600" b="1" dirty="0">
                <a:solidFill>
                  <a:schemeClr val="dk1"/>
                </a:solidFill>
                <a:latin typeface="Raleway SemiBold"/>
                <a:ea typeface="Raleway SemiBold"/>
                <a:cs typeface="Raleway SemiBold"/>
                <a:sym typeface="Raleway SemiBold"/>
              </a:rPr>
              <a:t> </a:t>
            </a:r>
            <a:r>
              <a:rPr lang="tr-TR" sz="1600" b="1" dirty="0" err="1">
                <a:solidFill>
                  <a:schemeClr val="dk1"/>
                </a:solidFill>
                <a:latin typeface="Raleway SemiBold"/>
                <a:ea typeface="Raleway SemiBold"/>
                <a:cs typeface="Raleway SemiBold"/>
                <a:sym typeface="Raleway SemiBold"/>
              </a:rPr>
              <a:t>Package</a:t>
            </a:r>
            <a:r>
              <a:rPr lang="tr-TR" sz="1600" b="1" dirty="0">
                <a:solidFill>
                  <a:schemeClr val="dk1"/>
                </a:solidFill>
                <a:latin typeface="Raleway SemiBold"/>
                <a:ea typeface="Raleway SemiBold"/>
                <a:cs typeface="Raleway SemiBold"/>
                <a:sym typeface="Raleway SemiBold"/>
              </a:rPr>
              <a:t> Manager</a:t>
            </a:r>
            <a:endParaRPr sz="1600" b="1" dirty="0">
              <a:solidFill>
                <a:schemeClr val="dk1"/>
              </a:solidFill>
              <a:latin typeface="Raleway SemiBold"/>
              <a:ea typeface="Raleway SemiBold"/>
              <a:cs typeface="Raleway SemiBold"/>
              <a:sym typeface="Raleway SemiBold"/>
            </a:endParaRPr>
          </a:p>
          <a:p>
            <a:pPr marL="285750" marR="0" lvl="0" indent="-336550" algn="just" rtl="0">
              <a:lnSpc>
                <a:spcPct val="100000"/>
              </a:lnSpc>
              <a:spcBef>
                <a:spcPts val="0"/>
              </a:spcBef>
              <a:spcAft>
                <a:spcPts val="0"/>
              </a:spcAft>
              <a:buClr>
                <a:srgbClr val="1D1F28"/>
              </a:buClr>
              <a:buSzPts val="2400"/>
              <a:buFont typeface="Raleway SemiBold"/>
              <a:buChar char="•"/>
            </a:pPr>
            <a:r>
              <a:rPr lang="tr-TR" sz="1600" b="1" dirty="0" err="1">
                <a:solidFill>
                  <a:srgbClr val="FF0000"/>
                </a:solidFill>
                <a:latin typeface="Raleway SemiBold"/>
                <a:ea typeface="Raleway SemiBold"/>
                <a:cs typeface="Raleway SemiBold"/>
                <a:sym typeface="Raleway SemiBold"/>
              </a:rPr>
              <a:t>apt-get</a:t>
            </a:r>
            <a:endParaRPr sz="1200" dirty="0">
              <a:solidFill>
                <a:srgbClr val="FF0000"/>
              </a:solidFill>
              <a:latin typeface="Raleway SemiBold"/>
              <a:ea typeface="Raleway SemiBold"/>
              <a:cs typeface="Raleway SemiBold"/>
              <a:sym typeface="Raleway SemiBold"/>
            </a:endParaRPr>
          </a:p>
          <a:p>
            <a:pPr marL="285750" marR="0" lvl="0" indent="-336550" algn="just" rtl="0">
              <a:lnSpc>
                <a:spcPct val="100000"/>
              </a:lnSpc>
              <a:spcBef>
                <a:spcPts val="0"/>
              </a:spcBef>
              <a:spcAft>
                <a:spcPts val="0"/>
              </a:spcAft>
              <a:buClr>
                <a:srgbClr val="1D1F28"/>
              </a:buClr>
              <a:buSzPts val="2400"/>
              <a:buFont typeface="Raleway SemiBold"/>
              <a:buChar char="•"/>
            </a:pPr>
            <a:r>
              <a:rPr lang="tr-TR" sz="1600" b="1" dirty="0">
                <a:solidFill>
                  <a:srgbClr val="FF0000"/>
                </a:solidFill>
                <a:latin typeface="Raleway SemiBold"/>
                <a:ea typeface="Raleway SemiBold"/>
                <a:cs typeface="Raleway SemiBold"/>
                <a:sym typeface="Raleway SemiBold"/>
              </a:rPr>
              <a:t>rpm</a:t>
            </a:r>
            <a:r>
              <a:rPr lang="tr-TR" sz="1600" b="1" dirty="0">
                <a:solidFill>
                  <a:schemeClr val="dk1"/>
                </a:solidFill>
                <a:latin typeface="Raleway SemiBold"/>
                <a:ea typeface="Raleway SemiBold"/>
                <a:cs typeface="Raleway SemiBold"/>
                <a:sym typeface="Raleway SemiBold"/>
              </a:rPr>
              <a:t>: </a:t>
            </a:r>
            <a:r>
              <a:rPr lang="tr-TR" sz="1600" b="1" dirty="0" err="1">
                <a:solidFill>
                  <a:schemeClr val="dk1"/>
                </a:solidFill>
                <a:latin typeface="Raleway SemiBold"/>
                <a:ea typeface="Raleway SemiBold"/>
                <a:cs typeface="Raleway SemiBold"/>
                <a:sym typeface="Raleway SemiBold"/>
              </a:rPr>
              <a:t>Red</a:t>
            </a:r>
            <a:r>
              <a:rPr lang="tr-TR" sz="1600" b="1" dirty="0">
                <a:solidFill>
                  <a:schemeClr val="dk1"/>
                </a:solidFill>
                <a:latin typeface="Raleway SemiBold"/>
                <a:ea typeface="Raleway SemiBold"/>
                <a:cs typeface="Raleway SemiBold"/>
                <a:sym typeface="Raleway SemiBold"/>
              </a:rPr>
              <a:t> </a:t>
            </a:r>
            <a:r>
              <a:rPr lang="tr-TR" sz="1600" dirty="0">
                <a:solidFill>
                  <a:srgbClr val="1D1F28"/>
                </a:solidFill>
                <a:latin typeface="Raleway SemiBold"/>
                <a:ea typeface="Raleway SemiBold"/>
                <a:cs typeface="Raleway SemiBold"/>
                <a:sym typeface="Raleway SemiBold"/>
              </a:rPr>
              <a:t>Hat</a:t>
            </a:r>
            <a:r>
              <a:rPr lang="tr-TR" sz="1600" b="1" dirty="0">
                <a:solidFill>
                  <a:schemeClr val="dk1"/>
                </a:solidFill>
                <a:latin typeface="Raleway SemiBold"/>
                <a:ea typeface="Raleway SemiBold"/>
                <a:cs typeface="Raleway SemiBold"/>
                <a:sym typeface="Raleway SemiBold"/>
              </a:rPr>
              <a:t> </a:t>
            </a:r>
            <a:r>
              <a:rPr lang="tr-TR" sz="1600" b="1" dirty="0" err="1">
                <a:solidFill>
                  <a:schemeClr val="dk1"/>
                </a:solidFill>
                <a:latin typeface="Raleway SemiBold"/>
                <a:ea typeface="Raleway SemiBold"/>
                <a:cs typeface="Raleway SemiBold"/>
                <a:sym typeface="Raleway SemiBold"/>
              </a:rPr>
              <a:t>Package</a:t>
            </a:r>
            <a:r>
              <a:rPr lang="tr-TR" sz="1600" b="1" dirty="0">
                <a:solidFill>
                  <a:schemeClr val="dk1"/>
                </a:solidFill>
                <a:latin typeface="Raleway SemiBold"/>
                <a:ea typeface="Raleway SemiBold"/>
                <a:cs typeface="Raleway SemiBold"/>
                <a:sym typeface="Raleway SemiBold"/>
              </a:rPr>
              <a:t> Manager</a:t>
            </a:r>
            <a:endParaRPr sz="1600" b="1" dirty="0">
              <a:solidFill>
                <a:schemeClr val="dk1"/>
              </a:solidFill>
              <a:latin typeface="Raleway SemiBold"/>
              <a:ea typeface="Raleway SemiBold"/>
              <a:cs typeface="Raleway SemiBold"/>
              <a:sym typeface="Raleway SemiBold"/>
            </a:endParaRPr>
          </a:p>
          <a:p>
            <a:pPr marL="285750" marR="0" lvl="0" indent="-336550" algn="just" rtl="0">
              <a:lnSpc>
                <a:spcPct val="100000"/>
              </a:lnSpc>
              <a:spcBef>
                <a:spcPts val="0"/>
              </a:spcBef>
              <a:spcAft>
                <a:spcPts val="0"/>
              </a:spcAft>
              <a:buClr>
                <a:srgbClr val="1D1F28"/>
              </a:buClr>
              <a:buSzPts val="2400"/>
              <a:buFont typeface="Raleway SemiBold"/>
              <a:buChar char="•"/>
            </a:pPr>
            <a:r>
              <a:rPr lang="tr-TR" sz="1600" b="1" dirty="0">
                <a:solidFill>
                  <a:srgbClr val="FF0000"/>
                </a:solidFill>
                <a:latin typeface="Raleway SemiBold"/>
                <a:ea typeface="Raleway SemiBold"/>
                <a:cs typeface="Raleway SemiBold"/>
                <a:sym typeface="Raleway SemiBold"/>
              </a:rPr>
              <a:t>yum: </a:t>
            </a:r>
            <a:r>
              <a:rPr lang="tr-TR" sz="1600" b="1" dirty="0" err="1">
                <a:solidFill>
                  <a:schemeClr val="dk1"/>
                </a:solidFill>
                <a:latin typeface="Raleway SemiBold"/>
                <a:ea typeface="Raleway SemiBold"/>
                <a:cs typeface="Raleway SemiBold"/>
                <a:sym typeface="Raleway SemiBold"/>
              </a:rPr>
              <a:t>yellowdog</a:t>
            </a:r>
            <a:r>
              <a:rPr lang="tr-TR" sz="1600" b="1" dirty="0">
                <a:solidFill>
                  <a:schemeClr val="dk1"/>
                </a:solidFill>
                <a:latin typeface="Raleway SemiBold"/>
                <a:ea typeface="Raleway SemiBold"/>
                <a:cs typeface="Raleway SemiBold"/>
                <a:sym typeface="Raleway SemiBold"/>
              </a:rPr>
              <a:t> </a:t>
            </a:r>
            <a:r>
              <a:rPr lang="tr-TR" sz="1600" b="1" dirty="0" err="1">
                <a:solidFill>
                  <a:schemeClr val="dk1"/>
                </a:solidFill>
                <a:latin typeface="Raleway SemiBold"/>
                <a:ea typeface="Raleway SemiBold"/>
                <a:cs typeface="Raleway SemiBold"/>
                <a:sym typeface="Raleway SemiBold"/>
              </a:rPr>
              <a:t>updater</a:t>
            </a:r>
            <a:r>
              <a:rPr lang="tr-TR" sz="1600" b="1" dirty="0">
                <a:solidFill>
                  <a:schemeClr val="dk1"/>
                </a:solidFill>
                <a:latin typeface="Raleway SemiBold"/>
                <a:ea typeface="Raleway SemiBold"/>
                <a:cs typeface="Raleway SemiBold"/>
                <a:sym typeface="Raleway SemiBold"/>
              </a:rPr>
              <a:t> </a:t>
            </a:r>
            <a:r>
              <a:rPr lang="tr-TR" sz="1600" b="1" dirty="0" err="1">
                <a:solidFill>
                  <a:schemeClr val="dk1"/>
                </a:solidFill>
                <a:latin typeface="Raleway SemiBold"/>
                <a:ea typeface="Raleway SemiBold"/>
                <a:cs typeface="Raleway SemiBold"/>
                <a:sym typeface="Raleway SemiBold"/>
              </a:rPr>
              <a:t>modified</a:t>
            </a:r>
            <a:endParaRPr sz="1600" dirty="0">
              <a:solidFill>
                <a:schemeClr val="dk1"/>
              </a:solidFill>
              <a:latin typeface="Raleway SemiBold"/>
              <a:ea typeface="Raleway SemiBold"/>
              <a:cs typeface="Raleway SemiBold"/>
              <a:sym typeface="Raleway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p:nvPr/>
        </p:nvSpPr>
        <p:spPr>
          <a:xfrm>
            <a:off x="945175" y="1138600"/>
            <a:ext cx="75042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tr-TR" sz="3600" dirty="0" err="1">
                <a:solidFill>
                  <a:srgbClr val="741B47"/>
                </a:solidFill>
                <a:latin typeface="Raleway Medium"/>
                <a:ea typeface="Raleway Medium"/>
                <a:cs typeface="Raleway Medium"/>
                <a:sym typeface="Raleway Medium"/>
              </a:rPr>
              <a:t>Free</a:t>
            </a:r>
            <a:r>
              <a:rPr lang="tr-TR" sz="3600" dirty="0">
                <a:solidFill>
                  <a:srgbClr val="741B47"/>
                </a:solidFill>
                <a:latin typeface="Raleway Medium"/>
                <a:ea typeface="Raleway Medium"/>
                <a:cs typeface="Raleway Medium"/>
                <a:sym typeface="Raleway Medium"/>
              </a:rPr>
              <a:t> Software Foundation (FSF)</a:t>
            </a:r>
            <a:endParaRPr sz="3600" dirty="0">
              <a:solidFill>
                <a:srgbClr val="741B47"/>
              </a:solidFill>
              <a:latin typeface="Raleway Medium"/>
              <a:ea typeface="Raleway Medium"/>
              <a:cs typeface="Raleway Medium"/>
              <a:sym typeface="Raleway Medium"/>
            </a:endParaRPr>
          </a:p>
          <a:p>
            <a:pPr marL="0" marR="0" lvl="0" indent="0" algn="l" rtl="0">
              <a:lnSpc>
                <a:spcPct val="90000"/>
              </a:lnSpc>
              <a:spcBef>
                <a:spcPts val="0"/>
              </a:spcBef>
              <a:spcAft>
                <a:spcPts val="0"/>
              </a:spcAft>
              <a:buNone/>
            </a:pPr>
            <a:endParaRPr sz="3600" dirty="0">
              <a:solidFill>
                <a:srgbClr val="741B47"/>
              </a:solidFill>
              <a:latin typeface="Raleway Medium"/>
              <a:ea typeface="Raleway Medium"/>
              <a:cs typeface="Raleway Medium"/>
              <a:sym typeface="Raleway Medium"/>
            </a:endParaRPr>
          </a:p>
          <a:p>
            <a:pPr marL="0" marR="0" lvl="0" indent="0" algn="l" rtl="0">
              <a:lnSpc>
                <a:spcPct val="90000"/>
              </a:lnSpc>
              <a:spcBef>
                <a:spcPts val="0"/>
              </a:spcBef>
              <a:spcAft>
                <a:spcPts val="0"/>
              </a:spcAft>
              <a:buClr>
                <a:srgbClr val="000000"/>
              </a:buClr>
              <a:buSzPts val="4800"/>
              <a:buFont typeface="Arial"/>
              <a:buNone/>
            </a:pPr>
            <a:r>
              <a:rPr lang="tr-TR" sz="3600" dirty="0">
                <a:solidFill>
                  <a:srgbClr val="741B47"/>
                </a:solidFill>
                <a:latin typeface="Raleway Medium"/>
                <a:ea typeface="Raleway Medium"/>
                <a:cs typeface="Raleway Medium"/>
                <a:sym typeface="Raleway Medium"/>
              </a:rPr>
              <a:t>Open Software </a:t>
            </a:r>
            <a:r>
              <a:rPr lang="tr-TR" sz="3600" dirty="0" err="1">
                <a:solidFill>
                  <a:srgbClr val="741B47"/>
                </a:solidFill>
                <a:latin typeface="Raleway Medium"/>
                <a:ea typeface="Raleway Medium"/>
                <a:cs typeface="Raleway Medium"/>
                <a:sym typeface="Raleway Medium"/>
              </a:rPr>
              <a:t>Initiative</a:t>
            </a:r>
            <a:r>
              <a:rPr lang="tr-TR" sz="3600" dirty="0">
                <a:solidFill>
                  <a:srgbClr val="741B47"/>
                </a:solidFill>
                <a:latin typeface="Raleway Medium"/>
                <a:ea typeface="Raleway Medium"/>
                <a:cs typeface="Raleway Medium"/>
                <a:sym typeface="Raleway Medium"/>
              </a:rPr>
              <a:t> (OSI)</a:t>
            </a:r>
            <a:endParaRPr sz="3600" dirty="0">
              <a:solidFill>
                <a:srgbClr val="741B47"/>
              </a:solidFill>
              <a:latin typeface="Raleway Medium"/>
              <a:ea typeface="Raleway Medium"/>
              <a:cs typeface="Raleway Medium"/>
              <a:sym typeface="Raleway Medium"/>
            </a:endParaRPr>
          </a:p>
        </p:txBody>
      </p:sp>
      <p:pic>
        <p:nvPicPr>
          <p:cNvPr id="432" name="Google Shape;432;p57" descr="Image result for fsf"/>
          <p:cNvPicPr preferRelativeResize="0"/>
          <p:nvPr/>
        </p:nvPicPr>
        <p:blipFill rotWithShape="1">
          <a:blip r:embed="rId3">
            <a:alphaModFix/>
          </a:blip>
          <a:srcRect/>
          <a:stretch/>
        </p:blipFill>
        <p:spPr>
          <a:xfrm>
            <a:off x="6561251" y="-1"/>
            <a:ext cx="2582750" cy="1459800"/>
          </a:xfrm>
          <a:prstGeom prst="rect">
            <a:avLst/>
          </a:prstGeom>
          <a:noFill/>
          <a:ln>
            <a:noFill/>
          </a:ln>
        </p:spPr>
      </p:pic>
      <p:pic>
        <p:nvPicPr>
          <p:cNvPr id="433" name="Google Shape;433;p57" descr="Image result for open source initiative"/>
          <p:cNvPicPr preferRelativeResize="0"/>
          <p:nvPr/>
        </p:nvPicPr>
        <p:blipFill rotWithShape="1">
          <a:blip r:embed="rId4">
            <a:alphaModFix/>
          </a:blip>
          <a:srcRect/>
          <a:stretch/>
        </p:blipFill>
        <p:spPr>
          <a:xfrm>
            <a:off x="7418501" y="3171500"/>
            <a:ext cx="1725500" cy="1972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44</a:t>
            </a:fld>
            <a:endParaRPr/>
          </a:p>
        </p:txBody>
      </p:sp>
      <p:sp>
        <p:nvSpPr>
          <p:cNvPr id="439" name="Google Shape;439;p58"/>
          <p:cNvSpPr txBox="1"/>
          <p:nvPr/>
        </p:nvSpPr>
        <p:spPr>
          <a:xfrm>
            <a:off x="431800" y="173800"/>
            <a:ext cx="7698600" cy="537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a:solidFill>
                  <a:srgbClr val="741B47"/>
                </a:solidFill>
                <a:latin typeface="Raleway Medium"/>
                <a:ea typeface="Raleway Medium"/>
                <a:cs typeface="Raleway Medium"/>
                <a:sym typeface="Raleway Medium"/>
              </a:rPr>
              <a:t>FSF and OSI</a:t>
            </a:r>
            <a:endParaRPr sz="4000" b="0" i="0" u="none" strike="noStrike" cap="none">
              <a:solidFill>
                <a:srgbClr val="741B47"/>
              </a:solidFill>
              <a:latin typeface="Raleway Medium"/>
              <a:ea typeface="Raleway Medium"/>
              <a:cs typeface="Raleway Medium"/>
              <a:sym typeface="Raleway Medium"/>
            </a:endParaRPr>
          </a:p>
        </p:txBody>
      </p:sp>
      <p:sp>
        <p:nvSpPr>
          <p:cNvPr id="440" name="Google Shape;440;p58"/>
          <p:cNvSpPr/>
          <p:nvPr/>
        </p:nvSpPr>
        <p:spPr>
          <a:xfrm>
            <a:off x="538675" y="1140999"/>
            <a:ext cx="5427000" cy="3513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800" b="1" i="0" u="none" strike="noStrike" cap="none" dirty="0" err="1">
                <a:solidFill>
                  <a:schemeClr val="dk1"/>
                </a:solidFill>
                <a:latin typeface="Raleway SemiBold"/>
                <a:ea typeface="Raleway SemiBold"/>
                <a:cs typeface="Raleway SemiBold"/>
                <a:sym typeface="Raleway SemiBold"/>
              </a:rPr>
              <a:t>Free</a:t>
            </a:r>
            <a:r>
              <a:rPr lang="tr-TR" sz="1800" b="1" i="0" u="none" strike="noStrike" cap="none" dirty="0">
                <a:solidFill>
                  <a:schemeClr val="dk1"/>
                </a:solidFill>
                <a:latin typeface="Raleway SemiBold"/>
                <a:ea typeface="Raleway SemiBold"/>
                <a:cs typeface="Raleway SemiBold"/>
                <a:sym typeface="Raleway SemiBold"/>
              </a:rPr>
              <a:t> Software Foundation (FSF)</a:t>
            </a:r>
            <a:endParaRPr sz="1800" b="1" i="0" u="none" strike="noStrike" cap="none" dirty="0">
              <a:solidFill>
                <a:schemeClr val="dk1"/>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None/>
            </a:pPr>
            <a:endParaRPr sz="1800" b="1" i="0" u="none" strike="noStrike" cap="none" dirty="0">
              <a:solidFill>
                <a:schemeClr val="dk1"/>
              </a:solidFill>
              <a:latin typeface="Raleway SemiBold"/>
              <a:ea typeface="Raleway SemiBold"/>
              <a:cs typeface="Raleway SemiBold"/>
              <a:sym typeface="Raleway SemiBold"/>
            </a:endParaRPr>
          </a:p>
          <a:p>
            <a:pPr marL="285750" marR="0" lvl="0" indent="-298450" algn="just" rtl="0">
              <a:lnSpc>
                <a:spcPct val="100000"/>
              </a:lnSpc>
              <a:spcBef>
                <a:spcPts val="0"/>
              </a:spcBef>
              <a:spcAft>
                <a:spcPts val="0"/>
              </a:spcAft>
              <a:buClr>
                <a:srgbClr val="000000"/>
              </a:buClr>
              <a:buSzPts val="1800"/>
              <a:buFont typeface="Arial"/>
              <a:buChar char="•"/>
            </a:pPr>
            <a:r>
              <a:rPr lang="tr-TR" sz="1800" b="0" i="0" u="none" strike="noStrike" cap="none" dirty="0" err="1">
                <a:solidFill>
                  <a:schemeClr val="dk1"/>
                </a:solidFill>
                <a:latin typeface="Raleway SemiBold"/>
                <a:ea typeface="Raleway SemiBold"/>
                <a:cs typeface="Raleway SemiBold"/>
                <a:sym typeface="Raleway SemiBold"/>
              </a:rPr>
              <a:t>The</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Free</a:t>
            </a:r>
            <a:r>
              <a:rPr lang="tr-TR" sz="1800" b="0" i="0" u="none" strike="noStrike" cap="none" dirty="0">
                <a:solidFill>
                  <a:schemeClr val="dk1"/>
                </a:solidFill>
                <a:latin typeface="Raleway SemiBold"/>
                <a:ea typeface="Raleway SemiBold"/>
                <a:cs typeface="Raleway SemiBold"/>
                <a:sym typeface="Raleway SemiBold"/>
              </a:rPr>
              <a:t> Software Foundation (FSF) is a </a:t>
            </a:r>
            <a:r>
              <a:rPr lang="tr-TR" sz="1800" b="0" i="0" u="none" strike="noStrike" cap="none" dirty="0" err="1">
                <a:solidFill>
                  <a:schemeClr val="dk1"/>
                </a:solidFill>
                <a:latin typeface="Raleway SemiBold"/>
                <a:ea typeface="Raleway SemiBold"/>
                <a:cs typeface="Raleway SemiBold"/>
                <a:sym typeface="Raleway SemiBold"/>
              </a:rPr>
              <a:t>nonprofit</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organization</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with</a:t>
            </a:r>
            <a:r>
              <a:rPr lang="tr-TR" sz="1800" b="0" i="0" u="none" strike="noStrike" cap="none" dirty="0">
                <a:solidFill>
                  <a:schemeClr val="dk1"/>
                </a:solidFill>
                <a:latin typeface="Raleway SemiBold"/>
                <a:ea typeface="Raleway SemiBold"/>
                <a:cs typeface="Raleway SemiBold"/>
                <a:sym typeface="Raleway SemiBold"/>
              </a:rPr>
              <a:t> a </a:t>
            </a:r>
            <a:r>
              <a:rPr lang="tr-TR" sz="1800" b="0" i="0" u="none" strike="noStrike" cap="none" dirty="0" err="1">
                <a:solidFill>
                  <a:schemeClr val="dk1"/>
                </a:solidFill>
                <a:latin typeface="Raleway SemiBold"/>
                <a:ea typeface="Raleway SemiBold"/>
                <a:cs typeface="Raleway SemiBold"/>
                <a:sym typeface="Raleway SemiBold"/>
              </a:rPr>
              <a:t>worldwide</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mission</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to</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promote</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computer</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user</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freedom</a:t>
            </a:r>
            <a:r>
              <a:rPr lang="tr-TR" sz="1800" b="0" i="0" u="none" strike="noStrike" cap="none" dirty="0">
                <a:solidFill>
                  <a:schemeClr val="dk1"/>
                </a:solidFill>
                <a:latin typeface="Raleway SemiBold"/>
                <a:ea typeface="Raleway SemiBold"/>
                <a:cs typeface="Raleway SemiBold"/>
                <a:sym typeface="Raleway SemiBold"/>
              </a:rPr>
              <a:t>. </a:t>
            </a:r>
            <a:endParaRPr sz="1800" dirty="0"/>
          </a:p>
          <a:p>
            <a:pPr marL="0" marR="0" lvl="0" indent="0" algn="just" rtl="0">
              <a:lnSpc>
                <a:spcPct val="100000"/>
              </a:lnSpc>
              <a:spcBef>
                <a:spcPts val="0"/>
              </a:spcBef>
              <a:spcAft>
                <a:spcPts val="0"/>
              </a:spcAft>
              <a:buNone/>
            </a:pPr>
            <a:endParaRPr sz="1800" b="0" i="0" u="none" strike="noStrike" cap="none" dirty="0">
              <a:solidFill>
                <a:schemeClr val="dk1"/>
              </a:solidFill>
              <a:latin typeface="Raleway SemiBold"/>
              <a:ea typeface="Raleway SemiBold"/>
              <a:cs typeface="Raleway SemiBold"/>
              <a:sym typeface="Raleway SemiBold"/>
            </a:endParaRPr>
          </a:p>
          <a:p>
            <a:pPr marL="285750" marR="0" lvl="0" indent="-298450" algn="just" rtl="0">
              <a:lnSpc>
                <a:spcPct val="100000"/>
              </a:lnSpc>
              <a:spcBef>
                <a:spcPts val="0"/>
              </a:spcBef>
              <a:spcAft>
                <a:spcPts val="0"/>
              </a:spcAft>
              <a:buClr>
                <a:srgbClr val="000000"/>
              </a:buClr>
              <a:buSzPts val="1800"/>
              <a:buFont typeface="Arial"/>
              <a:buChar char="•"/>
            </a:pPr>
            <a:r>
              <a:rPr lang="tr-TR" sz="1800" b="0" i="0" u="none" strike="noStrike" cap="none" dirty="0" err="1">
                <a:solidFill>
                  <a:schemeClr val="dk1"/>
                </a:solidFill>
                <a:latin typeface="Raleway SemiBold"/>
                <a:ea typeface="Raleway SemiBold"/>
                <a:cs typeface="Raleway SemiBold"/>
                <a:sym typeface="Raleway SemiBold"/>
              </a:rPr>
              <a:t>The</a:t>
            </a:r>
            <a:r>
              <a:rPr lang="tr-TR" sz="1800" b="0" i="0" u="none" strike="noStrike" cap="none" dirty="0">
                <a:solidFill>
                  <a:schemeClr val="dk1"/>
                </a:solidFill>
                <a:latin typeface="Raleway SemiBold"/>
                <a:ea typeface="Raleway SemiBold"/>
                <a:cs typeface="Raleway SemiBold"/>
                <a:sym typeface="Raleway SemiBold"/>
              </a:rPr>
              <a:t> F</a:t>
            </a:r>
            <a:r>
              <a:rPr lang="tr-TR" sz="1800" dirty="0">
                <a:solidFill>
                  <a:schemeClr val="dk1"/>
                </a:solidFill>
                <a:latin typeface="Raleway SemiBold"/>
                <a:ea typeface="Raleway SemiBold"/>
                <a:cs typeface="Raleway SemiBold"/>
                <a:sym typeface="Raleway SemiBold"/>
              </a:rPr>
              <a:t>SF </a:t>
            </a:r>
            <a:r>
              <a:rPr lang="tr-TR" sz="1800" b="0" i="0" u="none" strike="noStrike" cap="none" dirty="0">
                <a:solidFill>
                  <a:schemeClr val="dk1"/>
                </a:solidFill>
                <a:latin typeface="Raleway SemiBold"/>
                <a:ea typeface="Raleway SemiBold"/>
                <a:cs typeface="Raleway SemiBold"/>
                <a:sym typeface="Raleway SemiBold"/>
              </a:rPr>
              <a:t> is </a:t>
            </a:r>
            <a:r>
              <a:rPr lang="tr-TR" sz="1800" b="0" i="0" u="none" strike="noStrike" cap="none" dirty="0" err="1">
                <a:solidFill>
                  <a:schemeClr val="dk1"/>
                </a:solidFill>
                <a:latin typeface="Raleway SemiBold"/>
                <a:ea typeface="Raleway SemiBold"/>
                <a:cs typeface="Raleway SemiBold"/>
                <a:sym typeface="Raleway SemiBold"/>
              </a:rPr>
              <a:t>working</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to</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secure</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freedom</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for</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computer</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users</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by</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promoting</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the</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development</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and</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use</a:t>
            </a:r>
            <a:r>
              <a:rPr lang="tr-TR" sz="1800" b="0" i="0" u="none" strike="noStrike" cap="none" dirty="0">
                <a:solidFill>
                  <a:schemeClr val="dk1"/>
                </a:solidFill>
                <a:latin typeface="Raleway SemiBold"/>
                <a:ea typeface="Raleway SemiBold"/>
                <a:cs typeface="Raleway SemiBold"/>
                <a:sym typeface="Raleway SemiBold"/>
              </a:rPr>
              <a:t> of </a:t>
            </a:r>
            <a:r>
              <a:rPr lang="tr-TR" sz="1800" b="0" i="0" u="none" strike="noStrike" cap="none" dirty="0" err="1">
                <a:solidFill>
                  <a:schemeClr val="dk1"/>
                </a:solidFill>
                <a:latin typeface="Raleway SemiBold"/>
                <a:ea typeface="Raleway SemiBold"/>
                <a:cs typeface="Raleway SemiBold"/>
                <a:sym typeface="Raleway SemiBold"/>
              </a:rPr>
              <a:t>free</a:t>
            </a:r>
            <a:r>
              <a:rPr lang="tr-TR" sz="1800" b="0" i="0" u="none" strike="noStrike" cap="none" dirty="0">
                <a:solidFill>
                  <a:schemeClr val="dk1"/>
                </a:solidFill>
                <a:latin typeface="Raleway SemiBold"/>
                <a:ea typeface="Raleway SemiBold"/>
                <a:cs typeface="Raleway SemiBold"/>
                <a:sym typeface="Raleway SemiBold"/>
              </a:rPr>
              <a:t> software </a:t>
            </a:r>
            <a:r>
              <a:rPr lang="tr-TR" sz="1800" b="0" i="0" u="none" strike="noStrike" cap="none" dirty="0" err="1">
                <a:solidFill>
                  <a:schemeClr val="dk1"/>
                </a:solidFill>
                <a:latin typeface="Raleway SemiBold"/>
                <a:ea typeface="Raleway SemiBold"/>
                <a:cs typeface="Raleway SemiBold"/>
                <a:sym typeface="Raleway SemiBold"/>
              </a:rPr>
              <a:t>and</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documentation</a:t>
            </a:r>
            <a:r>
              <a:rPr lang="tr-TR" sz="1800" b="0" i="0" u="none" strike="noStrike" cap="none" dirty="0">
                <a:solidFill>
                  <a:schemeClr val="dk1"/>
                </a:solidFill>
                <a:latin typeface="Raleway SemiBold"/>
                <a:ea typeface="Raleway SemiBold"/>
                <a:cs typeface="Raleway SemiBold"/>
                <a:sym typeface="Raleway SemiBold"/>
              </a:rPr>
              <a:t>.</a:t>
            </a:r>
            <a:endParaRPr sz="1800" dirty="0"/>
          </a:p>
        </p:txBody>
      </p:sp>
      <p:pic>
        <p:nvPicPr>
          <p:cNvPr id="441" name="Google Shape;441;p58" descr="Image result for fsf"/>
          <p:cNvPicPr preferRelativeResize="0"/>
          <p:nvPr/>
        </p:nvPicPr>
        <p:blipFill rotWithShape="1">
          <a:blip r:embed="rId3">
            <a:alphaModFix/>
          </a:blip>
          <a:srcRect/>
          <a:stretch/>
        </p:blipFill>
        <p:spPr>
          <a:xfrm>
            <a:off x="6150858" y="1766888"/>
            <a:ext cx="2847975" cy="1609725"/>
          </a:xfrm>
          <a:prstGeom prst="rect">
            <a:avLst/>
          </a:prstGeom>
          <a:noFill/>
          <a:ln>
            <a:noFill/>
          </a:ln>
        </p:spPr>
      </p:pic>
      <p:sp>
        <p:nvSpPr>
          <p:cNvPr id="442" name="Google Shape;442;p58"/>
          <p:cNvSpPr txBox="1"/>
          <p:nvPr/>
        </p:nvSpPr>
        <p:spPr>
          <a:xfrm>
            <a:off x="3094900" y="4522550"/>
            <a:ext cx="2372400" cy="53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1800" u="sng">
                <a:solidFill>
                  <a:schemeClr val="accent2"/>
                </a:solidFill>
                <a:hlinkClick r:id="rId4">
                  <a:extLst>
                    <a:ext uri="{A12FA001-AC4F-418D-AE19-62706E023703}">
                      <ahyp:hlinkClr xmlns:ahyp="http://schemas.microsoft.com/office/drawing/2018/hyperlinkcolor" val="tx"/>
                    </a:ext>
                  </a:extLst>
                </a:hlinkClick>
              </a:rPr>
              <a:t>https://www.fsf.org/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45</a:t>
            </a:fld>
            <a:endParaRPr/>
          </a:p>
        </p:txBody>
      </p:sp>
      <p:sp>
        <p:nvSpPr>
          <p:cNvPr id="448" name="Google Shape;448;p59"/>
          <p:cNvSpPr txBox="1"/>
          <p:nvPr/>
        </p:nvSpPr>
        <p:spPr>
          <a:xfrm>
            <a:off x="431800" y="173800"/>
            <a:ext cx="7698600" cy="537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tr-TR" sz="4000" b="0" i="0" u="none" strike="noStrike" cap="none">
                <a:solidFill>
                  <a:srgbClr val="741B47"/>
                </a:solidFill>
                <a:latin typeface="Raleway Medium"/>
                <a:ea typeface="Raleway Medium"/>
                <a:cs typeface="Raleway Medium"/>
                <a:sym typeface="Raleway Medium"/>
              </a:rPr>
              <a:t>FSF and OSI</a:t>
            </a:r>
            <a:endParaRPr sz="4000" b="0" i="0" u="none" strike="noStrike" cap="none">
              <a:solidFill>
                <a:srgbClr val="741B47"/>
              </a:solidFill>
              <a:latin typeface="Raleway Medium"/>
              <a:ea typeface="Raleway Medium"/>
              <a:cs typeface="Raleway Medium"/>
              <a:sym typeface="Raleway Medium"/>
            </a:endParaRPr>
          </a:p>
        </p:txBody>
      </p:sp>
      <p:sp>
        <p:nvSpPr>
          <p:cNvPr id="449" name="Google Shape;449;p59"/>
          <p:cNvSpPr/>
          <p:nvPr/>
        </p:nvSpPr>
        <p:spPr>
          <a:xfrm>
            <a:off x="571025" y="1268550"/>
            <a:ext cx="5427000" cy="26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800" b="1" i="0" u="none" strike="noStrike" cap="none" dirty="0">
                <a:solidFill>
                  <a:schemeClr val="dk1"/>
                </a:solidFill>
                <a:latin typeface="Raleway SemiBold"/>
                <a:ea typeface="Raleway SemiBold"/>
                <a:cs typeface="Raleway SemiBold"/>
                <a:sym typeface="Raleway SemiBold"/>
              </a:rPr>
              <a:t>Open Source </a:t>
            </a:r>
            <a:r>
              <a:rPr lang="tr-TR" sz="1800" b="1" i="0" u="none" strike="noStrike" cap="none" dirty="0" err="1">
                <a:solidFill>
                  <a:schemeClr val="dk1"/>
                </a:solidFill>
                <a:latin typeface="Raleway SemiBold"/>
                <a:ea typeface="Raleway SemiBold"/>
                <a:cs typeface="Raleway SemiBold"/>
                <a:sym typeface="Raleway SemiBold"/>
              </a:rPr>
              <a:t>Initiative</a:t>
            </a:r>
            <a:r>
              <a:rPr lang="tr-TR" sz="1800" b="1" i="0" u="none" strike="noStrike" cap="none" dirty="0">
                <a:solidFill>
                  <a:schemeClr val="dk1"/>
                </a:solidFill>
                <a:latin typeface="Raleway SemiBold"/>
                <a:ea typeface="Raleway SemiBold"/>
                <a:cs typeface="Raleway SemiBold"/>
                <a:sym typeface="Raleway SemiBold"/>
              </a:rPr>
              <a:t> (OSI)</a:t>
            </a:r>
            <a:endParaRPr sz="1800" b="1" i="0" u="none" strike="noStrike" cap="none" dirty="0">
              <a:solidFill>
                <a:schemeClr val="dk1"/>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None/>
            </a:pPr>
            <a:endParaRPr sz="1800" b="1" i="0" u="none" strike="noStrike" cap="none" dirty="0">
              <a:solidFill>
                <a:schemeClr val="dk1"/>
              </a:solidFill>
              <a:latin typeface="Raleway SemiBold"/>
              <a:ea typeface="Raleway SemiBold"/>
              <a:cs typeface="Raleway SemiBold"/>
              <a:sym typeface="Raleway SemiBold"/>
            </a:endParaRPr>
          </a:p>
          <a:p>
            <a:pPr marL="285750" marR="0" lvl="0" indent="-298450" algn="just" rtl="0">
              <a:lnSpc>
                <a:spcPct val="100000"/>
              </a:lnSpc>
              <a:spcBef>
                <a:spcPts val="0"/>
              </a:spcBef>
              <a:spcAft>
                <a:spcPts val="0"/>
              </a:spcAft>
              <a:buClr>
                <a:srgbClr val="000000"/>
              </a:buClr>
              <a:buSzPts val="1800"/>
              <a:buFont typeface="Arial"/>
              <a:buChar char="•"/>
            </a:pPr>
            <a:r>
              <a:rPr lang="tr-TR" sz="1800" b="0" i="0" u="none" strike="noStrike" cap="none" dirty="0" err="1">
                <a:solidFill>
                  <a:schemeClr val="dk1"/>
                </a:solidFill>
                <a:latin typeface="Raleway SemiBold"/>
                <a:ea typeface="Raleway SemiBold"/>
                <a:cs typeface="Raleway SemiBold"/>
                <a:sym typeface="Raleway SemiBold"/>
              </a:rPr>
              <a:t>The</a:t>
            </a:r>
            <a:r>
              <a:rPr lang="tr-TR" sz="1800" b="0" i="0" u="none" strike="noStrike" cap="none" dirty="0">
                <a:solidFill>
                  <a:schemeClr val="dk1"/>
                </a:solidFill>
                <a:latin typeface="Raleway SemiBold"/>
                <a:ea typeface="Raleway SemiBold"/>
                <a:cs typeface="Raleway SemiBold"/>
                <a:sym typeface="Raleway SemiBold"/>
              </a:rPr>
              <a:t> Open Source </a:t>
            </a:r>
            <a:r>
              <a:rPr lang="tr-TR" sz="1800" b="0" i="0" u="none" strike="noStrike" cap="none" dirty="0" err="1">
                <a:solidFill>
                  <a:schemeClr val="dk1"/>
                </a:solidFill>
                <a:latin typeface="Raleway SemiBold"/>
                <a:ea typeface="Raleway SemiBold"/>
                <a:cs typeface="Raleway SemiBold"/>
                <a:sym typeface="Raleway SemiBold"/>
              </a:rPr>
              <a:t>Initiative</a:t>
            </a:r>
            <a:r>
              <a:rPr lang="tr-TR" sz="1800" b="0" i="0" u="none" strike="noStrike" cap="none" dirty="0">
                <a:solidFill>
                  <a:schemeClr val="dk1"/>
                </a:solidFill>
                <a:latin typeface="Raleway SemiBold"/>
                <a:ea typeface="Raleway SemiBold"/>
                <a:cs typeface="Raleway SemiBold"/>
                <a:sym typeface="Raleway SemiBold"/>
              </a:rPr>
              <a:t> (OSI) is a </a:t>
            </a:r>
            <a:r>
              <a:rPr lang="tr-TR" sz="1800" b="0" i="0" u="none" strike="noStrike" cap="none" dirty="0" err="1">
                <a:solidFill>
                  <a:schemeClr val="dk1"/>
                </a:solidFill>
                <a:latin typeface="Raleway SemiBold"/>
                <a:ea typeface="Raleway SemiBold"/>
                <a:cs typeface="Raleway SemiBold"/>
                <a:sym typeface="Raleway SemiBold"/>
              </a:rPr>
              <a:t>non-profit</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organization</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dedicated</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to</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the</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promotion</a:t>
            </a:r>
            <a:r>
              <a:rPr lang="tr-TR" sz="1800" b="0" i="0" u="none" strike="noStrike" cap="none" dirty="0">
                <a:solidFill>
                  <a:schemeClr val="dk1"/>
                </a:solidFill>
                <a:latin typeface="Raleway SemiBold"/>
                <a:ea typeface="Raleway SemiBold"/>
                <a:cs typeface="Raleway SemiBold"/>
                <a:sym typeface="Raleway SemiBold"/>
              </a:rPr>
              <a:t> of </a:t>
            </a:r>
            <a:r>
              <a:rPr lang="tr-TR" sz="1800" b="0" i="0" u="none" strike="noStrike" cap="none" dirty="0" err="1">
                <a:solidFill>
                  <a:schemeClr val="dk1"/>
                </a:solidFill>
                <a:latin typeface="Raleway SemiBold"/>
                <a:ea typeface="Raleway SemiBold"/>
                <a:cs typeface="Raleway SemiBold"/>
                <a:sym typeface="Raleway SemiBold"/>
              </a:rPr>
              <a:t>open-source</a:t>
            </a:r>
            <a:r>
              <a:rPr lang="tr-TR" sz="1800" b="0" i="0" u="none" strike="noStrike" cap="none" dirty="0">
                <a:solidFill>
                  <a:schemeClr val="dk1"/>
                </a:solidFill>
                <a:latin typeface="Raleway SemiBold"/>
                <a:ea typeface="Raleway SemiBold"/>
                <a:cs typeface="Raleway SemiBold"/>
                <a:sym typeface="Raleway SemiBold"/>
              </a:rPr>
              <a:t> software. </a:t>
            </a:r>
            <a:endParaRPr sz="1800" b="0" i="0" u="none" strike="noStrike" cap="none" dirty="0">
              <a:solidFill>
                <a:schemeClr val="dk1"/>
              </a:solidFill>
              <a:latin typeface="Raleway SemiBold"/>
              <a:ea typeface="Raleway SemiBold"/>
              <a:cs typeface="Raleway SemiBold"/>
              <a:sym typeface="Raleway SemiBold"/>
            </a:endParaRPr>
          </a:p>
          <a:p>
            <a:pPr marL="285750" marR="0" lvl="0" indent="-184150" algn="just" rtl="0">
              <a:lnSpc>
                <a:spcPct val="100000"/>
              </a:lnSpc>
              <a:spcBef>
                <a:spcPts val="0"/>
              </a:spcBef>
              <a:spcAft>
                <a:spcPts val="0"/>
              </a:spcAft>
              <a:buClr>
                <a:srgbClr val="000000"/>
              </a:buClr>
              <a:buSzPts val="1600"/>
              <a:buFont typeface="Arial"/>
              <a:buNone/>
            </a:pPr>
            <a:endParaRPr sz="1800" b="0" i="0" u="none" strike="noStrike" cap="none" dirty="0">
              <a:solidFill>
                <a:schemeClr val="dk1"/>
              </a:solidFill>
              <a:latin typeface="Raleway SemiBold"/>
              <a:ea typeface="Raleway SemiBold"/>
              <a:cs typeface="Raleway SemiBold"/>
              <a:sym typeface="Raleway SemiBold"/>
            </a:endParaRPr>
          </a:p>
          <a:p>
            <a:pPr marL="285750" marR="0" lvl="0" indent="-298450" algn="just" rtl="0">
              <a:lnSpc>
                <a:spcPct val="100000"/>
              </a:lnSpc>
              <a:spcBef>
                <a:spcPts val="0"/>
              </a:spcBef>
              <a:spcAft>
                <a:spcPts val="0"/>
              </a:spcAft>
              <a:buClr>
                <a:srgbClr val="000000"/>
              </a:buClr>
              <a:buSzPts val="1800"/>
              <a:buFont typeface="Arial"/>
              <a:buChar char="•"/>
            </a:pPr>
            <a:r>
              <a:rPr lang="tr-TR" sz="1800" b="0" i="0" u="none" strike="noStrike" cap="none" dirty="0">
                <a:solidFill>
                  <a:schemeClr val="dk1"/>
                </a:solidFill>
                <a:latin typeface="Raleway SemiBold"/>
                <a:ea typeface="Raleway SemiBold"/>
                <a:cs typeface="Raleway SemiBold"/>
                <a:sym typeface="Raleway SemiBold"/>
              </a:rPr>
              <a:t>OSI </a:t>
            </a:r>
            <a:r>
              <a:rPr lang="tr-TR" sz="1800" b="0" i="0" u="none" strike="noStrike" cap="none" dirty="0" err="1">
                <a:solidFill>
                  <a:schemeClr val="dk1"/>
                </a:solidFill>
                <a:latin typeface="Raleway SemiBold"/>
                <a:ea typeface="Raleway SemiBold"/>
                <a:cs typeface="Raleway SemiBold"/>
                <a:sym typeface="Raleway SemiBold"/>
              </a:rPr>
              <a:t>was</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founded</a:t>
            </a:r>
            <a:r>
              <a:rPr lang="tr-TR" sz="1800" b="0" i="0" u="none" strike="noStrike" cap="none" dirty="0">
                <a:solidFill>
                  <a:schemeClr val="dk1"/>
                </a:solidFill>
                <a:latin typeface="Raleway SemiBold"/>
                <a:ea typeface="Raleway SemiBold"/>
                <a:cs typeface="Raleway SemiBold"/>
                <a:sym typeface="Raleway SemiBold"/>
              </a:rPr>
              <a:t> in 1998 </a:t>
            </a:r>
            <a:r>
              <a:rPr lang="tr-TR" sz="1800" b="0" i="0" u="none" strike="noStrike" cap="none" dirty="0" err="1">
                <a:solidFill>
                  <a:schemeClr val="dk1"/>
                </a:solidFill>
                <a:latin typeface="Raleway SemiBold"/>
                <a:ea typeface="Raleway SemiBold"/>
                <a:cs typeface="Raleway SemiBold"/>
                <a:sym typeface="Raleway SemiBold"/>
              </a:rPr>
              <a:t>by</a:t>
            </a:r>
            <a:r>
              <a:rPr lang="tr-TR" sz="1800" b="0" i="0" u="none" strike="noStrike" cap="none" dirty="0">
                <a:solidFill>
                  <a:schemeClr val="dk1"/>
                </a:solidFill>
                <a:latin typeface="Raleway SemiBold"/>
                <a:ea typeface="Raleway SemiBold"/>
                <a:cs typeface="Raleway SemiBold"/>
                <a:sym typeface="Raleway SemiBold"/>
              </a:rPr>
              <a:t> Bruce </a:t>
            </a:r>
            <a:r>
              <a:rPr lang="tr-TR" sz="1800" b="0" i="0" u="none" strike="noStrike" cap="none" dirty="0" err="1">
                <a:solidFill>
                  <a:schemeClr val="dk1"/>
                </a:solidFill>
                <a:latin typeface="Raleway SemiBold"/>
                <a:ea typeface="Raleway SemiBold"/>
                <a:cs typeface="Raleway SemiBold"/>
                <a:sym typeface="Raleway SemiBold"/>
              </a:rPr>
              <a:t>Perens</a:t>
            </a:r>
            <a:r>
              <a:rPr lang="tr-TR" sz="1800" b="0" i="0" u="none" strike="noStrike" cap="none" dirty="0">
                <a:solidFill>
                  <a:schemeClr val="dk1"/>
                </a:solidFill>
                <a:latin typeface="Raleway SemiBold"/>
                <a:ea typeface="Raleway SemiBold"/>
                <a:cs typeface="Raleway SemiBold"/>
                <a:sym typeface="Raleway SemiBold"/>
              </a:rPr>
              <a:t> </a:t>
            </a:r>
            <a:r>
              <a:rPr lang="tr-TR" sz="1800" b="0" i="0" u="none" strike="noStrike" cap="none" dirty="0" err="1">
                <a:solidFill>
                  <a:schemeClr val="dk1"/>
                </a:solidFill>
                <a:latin typeface="Raleway SemiBold"/>
                <a:ea typeface="Raleway SemiBold"/>
                <a:cs typeface="Raleway SemiBold"/>
                <a:sym typeface="Raleway SemiBold"/>
              </a:rPr>
              <a:t>and</a:t>
            </a:r>
            <a:r>
              <a:rPr lang="tr-TR" sz="1800" b="0" i="0" u="none" strike="noStrike" cap="none" dirty="0">
                <a:solidFill>
                  <a:schemeClr val="dk1"/>
                </a:solidFill>
                <a:latin typeface="Raleway SemiBold"/>
                <a:ea typeface="Raleway SemiBold"/>
                <a:cs typeface="Raleway SemiBold"/>
                <a:sym typeface="Raleway SemiBold"/>
              </a:rPr>
              <a:t> Eric Raymond.</a:t>
            </a:r>
            <a:endParaRPr sz="1800" b="0" i="0" u="none" strike="noStrike" cap="none" dirty="0">
              <a:solidFill>
                <a:schemeClr val="dk1"/>
              </a:solidFill>
              <a:latin typeface="Raleway SemiBold"/>
              <a:ea typeface="Raleway SemiBold"/>
              <a:cs typeface="Raleway SemiBold"/>
              <a:sym typeface="Raleway SemiBold"/>
            </a:endParaRPr>
          </a:p>
        </p:txBody>
      </p:sp>
      <p:pic>
        <p:nvPicPr>
          <p:cNvPr id="450" name="Google Shape;450;p59" descr="Image result for open source initiative"/>
          <p:cNvPicPr preferRelativeResize="0"/>
          <p:nvPr/>
        </p:nvPicPr>
        <p:blipFill rotWithShape="1">
          <a:blip r:embed="rId3">
            <a:alphaModFix/>
          </a:blip>
          <a:srcRect/>
          <a:stretch/>
        </p:blipFill>
        <p:spPr>
          <a:xfrm>
            <a:off x="6461832" y="1428750"/>
            <a:ext cx="2000250" cy="2286000"/>
          </a:xfrm>
          <a:prstGeom prst="rect">
            <a:avLst/>
          </a:prstGeom>
          <a:noFill/>
          <a:ln>
            <a:noFill/>
          </a:ln>
        </p:spPr>
      </p:pic>
      <p:sp>
        <p:nvSpPr>
          <p:cNvPr id="451" name="Google Shape;451;p59"/>
          <p:cNvSpPr txBox="1"/>
          <p:nvPr/>
        </p:nvSpPr>
        <p:spPr>
          <a:xfrm>
            <a:off x="2920375" y="4515475"/>
            <a:ext cx="43149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u="sng">
                <a:solidFill>
                  <a:schemeClr val="hlink"/>
                </a:solidFill>
                <a:hlinkClick r:id="rId4"/>
              </a:rPr>
              <a:t>h</a:t>
            </a:r>
            <a:r>
              <a:rPr lang="tr-TR" sz="1800" u="sng">
                <a:solidFill>
                  <a:schemeClr val="accent2"/>
                </a:solidFill>
                <a:hlinkClick r:id="rId5">
                  <a:extLst>
                    <a:ext uri="{A12FA001-AC4F-418D-AE19-62706E023703}">
                      <ahyp:hlinkClr xmlns:ahyp="http://schemas.microsoft.com/office/drawing/2018/hyperlinkcolor" val="tx"/>
                    </a:ext>
                  </a:extLst>
                </a:hlinkClick>
              </a:rPr>
              <a:t>https://opensource.org/</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0"/>
          <p:cNvSpPr txBox="1">
            <a:spLocks noGrp="1"/>
          </p:cNvSpPr>
          <p:nvPr>
            <p:ph type="ctrTitle"/>
          </p:nvPr>
        </p:nvSpPr>
        <p:spPr>
          <a:xfrm>
            <a:off x="1192244" y="1593938"/>
            <a:ext cx="4161300" cy="196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dirty="0">
                <a:solidFill>
                  <a:srgbClr val="741B47"/>
                </a:solidFill>
                <a:latin typeface="Raleway Medium"/>
                <a:ea typeface="Raleway Medium"/>
                <a:cs typeface="Raleway Medium"/>
                <a:sym typeface="Raleway Medium"/>
              </a:rPr>
              <a:t>Open-Source Software </a:t>
            </a:r>
            <a:r>
              <a:rPr lang="tr-TR" dirty="0" err="1">
                <a:solidFill>
                  <a:srgbClr val="741B47"/>
                </a:solidFill>
                <a:latin typeface="Raleway Medium"/>
                <a:ea typeface="Raleway Medium"/>
                <a:cs typeface="Raleway Medium"/>
                <a:sym typeface="Raleway Medium"/>
              </a:rPr>
              <a:t>and</a:t>
            </a:r>
            <a:r>
              <a:rPr lang="tr-TR" dirty="0">
                <a:solidFill>
                  <a:srgbClr val="741B47"/>
                </a:solidFill>
                <a:latin typeface="Raleway Medium"/>
                <a:ea typeface="Raleway Medium"/>
                <a:cs typeface="Raleway Medium"/>
                <a:sym typeface="Raleway Medium"/>
              </a:rPr>
              <a:t> </a:t>
            </a:r>
            <a:r>
              <a:rPr lang="tr-TR" dirty="0" err="1">
                <a:solidFill>
                  <a:srgbClr val="741B47"/>
                </a:solidFill>
                <a:latin typeface="Raleway Medium"/>
                <a:ea typeface="Raleway Medium"/>
                <a:cs typeface="Raleway Medium"/>
                <a:sym typeface="Raleway Medium"/>
              </a:rPr>
              <a:t>Licensing</a:t>
            </a:r>
            <a:endParaRPr dirty="0">
              <a:solidFill>
                <a:srgbClr val="741B47"/>
              </a:solidFill>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sp>
        <p:nvSpPr>
          <p:cNvPr id="462" name="Google Shape;462;p61"/>
          <p:cNvSpPr txBox="1">
            <a:spLocks noGrp="1"/>
          </p:cNvSpPr>
          <p:nvPr>
            <p:ph type="title"/>
          </p:nvPr>
        </p:nvSpPr>
        <p:spPr>
          <a:xfrm>
            <a:off x="431800" y="173800"/>
            <a:ext cx="5640900" cy="560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Open-source Licensing</a:t>
            </a:r>
            <a:endParaRPr sz="4000">
              <a:solidFill>
                <a:srgbClr val="419DD3"/>
              </a:solidFill>
              <a:latin typeface="Raleway Medium"/>
              <a:ea typeface="Raleway Medium"/>
              <a:cs typeface="Raleway Medium"/>
              <a:sym typeface="Raleway Medium"/>
            </a:endParaRPr>
          </a:p>
        </p:txBody>
      </p:sp>
      <p:sp>
        <p:nvSpPr>
          <p:cNvPr id="463" name="Google Shape;463;p61"/>
          <p:cNvSpPr/>
          <p:nvPr/>
        </p:nvSpPr>
        <p:spPr>
          <a:xfrm>
            <a:off x="612679" y="1406458"/>
            <a:ext cx="6623700" cy="1323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Open source licenses are licenses that comply with the Open Source Definition — in brief, they allow the software to be freely used, modified, and shared. To be approved by the Open Source Initiative (also known as the OSI), a license must go through the Open Source Initiative's license review process.</a:t>
            </a:r>
            <a:endParaRPr sz="1600" b="0" i="0" u="none" strike="noStrike" cap="none">
              <a:solidFill>
                <a:schemeClr val="dk1"/>
              </a:solidFill>
              <a:latin typeface="Raleway SemiBold"/>
              <a:ea typeface="Raleway SemiBold"/>
              <a:cs typeface="Raleway SemiBold"/>
              <a:sym typeface="Raleway SemiBold"/>
            </a:endParaRPr>
          </a:p>
        </p:txBody>
      </p:sp>
      <p:sp>
        <p:nvSpPr>
          <p:cNvPr id="464" name="Google Shape;464;p61"/>
          <p:cNvSpPr txBox="1"/>
          <p:nvPr/>
        </p:nvSpPr>
        <p:spPr>
          <a:xfrm>
            <a:off x="6542833" y="1246258"/>
            <a:ext cx="1511400" cy="16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 name="Google Shape;465;p61"/>
          <p:cNvPicPr preferRelativeResize="0"/>
          <p:nvPr/>
        </p:nvPicPr>
        <p:blipFill>
          <a:blip r:embed="rId3">
            <a:alphaModFix/>
          </a:blip>
          <a:stretch>
            <a:fillRect/>
          </a:stretch>
        </p:blipFill>
        <p:spPr>
          <a:xfrm>
            <a:off x="5383907" y="2889950"/>
            <a:ext cx="3342267" cy="1856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48</a:t>
            </a:fld>
            <a:endParaRPr/>
          </a:p>
        </p:txBody>
      </p:sp>
      <p:sp>
        <p:nvSpPr>
          <p:cNvPr id="471" name="Google Shape;471;p62"/>
          <p:cNvSpPr/>
          <p:nvPr/>
        </p:nvSpPr>
        <p:spPr>
          <a:xfrm>
            <a:off x="538675" y="733775"/>
            <a:ext cx="5640900" cy="353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600" b="1" i="0" u="none" strike="noStrike" cap="none">
                <a:solidFill>
                  <a:schemeClr val="dk1"/>
                </a:solidFill>
                <a:latin typeface="Raleway SemiBold"/>
                <a:ea typeface="Raleway SemiBold"/>
                <a:cs typeface="Raleway SemiBold"/>
                <a:sym typeface="Raleway SemiBold"/>
              </a:rPr>
              <a:t>Popular Licenses</a:t>
            </a:r>
            <a:endParaRPr sz="1600" b="1" i="0" u="none" strike="noStrike" cap="none">
              <a:solidFill>
                <a:schemeClr val="dk1"/>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None/>
            </a:pPr>
            <a:endParaRPr sz="1600" b="1"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The following OSI-approved licenses are popular, widely used, or have strong communities:</a:t>
            </a: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endParaRPr sz="1600" b="0" i="0" u="none" strike="noStrike" cap="none">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Apache License 2.0</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BSD 3-Clause "New" or "Revised" license</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BSD 2-Clause "Simplified" or "FreeBSD" license</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GNU General Public License (GPL)</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GNU Library or "Lesser" General Public License (LGPL)</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MIT license</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Mozilla Public License 2.0</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Common Development and Distribution License</a:t>
            </a:r>
            <a:endParaRPr/>
          </a:p>
          <a:p>
            <a:pPr marL="0" marR="0" lvl="0" indent="0" algn="just" rtl="0">
              <a:lnSpc>
                <a:spcPct val="100000"/>
              </a:lnSpc>
              <a:spcBef>
                <a:spcPts val="0"/>
              </a:spcBef>
              <a:spcAft>
                <a:spcPts val="0"/>
              </a:spcAft>
              <a:buNone/>
            </a:pPr>
            <a:r>
              <a:rPr lang="tr-TR" sz="1600" b="0" i="0" u="none" strike="noStrike" cap="none">
                <a:solidFill>
                  <a:schemeClr val="dk1"/>
                </a:solidFill>
                <a:latin typeface="Raleway SemiBold"/>
                <a:ea typeface="Raleway SemiBold"/>
                <a:cs typeface="Raleway SemiBold"/>
                <a:sym typeface="Raleway SemiBold"/>
              </a:rPr>
              <a:t>- Eclipse Public License version 2.0</a:t>
            </a:r>
            <a:endParaRPr/>
          </a:p>
        </p:txBody>
      </p:sp>
      <p:sp>
        <p:nvSpPr>
          <p:cNvPr id="472" name="Google Shape;472;p62"/>
          <p:cNvSpPr txBox="1">
            <a:spLocks noGrp="1"/>
          </p:cNvSpPr>
          <p:nvPr>
            <p:ph type="title"/>
          </p:nvPr>
        </p:nvSpPr>
        <p:spPr>
          <a:xfrm>
            <a:off x="431800" y="173800"/>
            <a:ext cx="5640900" cy="560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Open-source Licensing</a:t>
            </a:r>
            <a:endParaRPr sz="4000">
              <a:solidFill>
                <a:srgbClr val="419DD3"/>
              </a:solidFill>
              <a:latin typeface="Raleway Medium"/>
              <a:ea typeface="Raleway Medium"/>
              <a:cs typeface="Raleway Medium"/>
              <a:sym typeface="Raleway Medium"/>
            </a:endParaRPr>
          </a:p>
        </p:txBody>
      </p:sp>
      <p:pic>
        <p:nvPicPr>
          <p:cNvPr id="473" name="Google Shape;473;p62"/>
          <p:cNvPicPr preferRelativeResize="0"/>
          <p:nvPr/>
        </p:nvPicPr>
        <p:blipFill>
          <a:blip r:embed="rId3">
            <a:alphaModFix/>
          </a:blip>
          <a:stretch>
            <a:fillRect/>
          </a:stretch>
        </p:blipFill>
        <p:spPr>
          <a:xfrm>
            <a:off x="6072700" y="1731789"/>
            <a:ext cx="2728951" cy="1543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p:nvPr/>
        </p:nvSpPr>
        <p:spPr>
          <a:xfrm>
            <a:off x="1153250" y="2042750"/>
            <a:ext cx="7478100" cy="1160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4800"/>
              <a:buFont typeface="Arial"/>
              <a:buNone/>
            </a:pPr>
            <a:r>
              <a:rPr lang="tr-TR" sz="3600" dirty="0">
                <a:solidFill>
                  <a:srgbClr val="741B47"/>
                </a:solidFill>
                <a:latin typeface="Raleway Medium"/>
                <a:ea typeface="Raleway Medium"/>
                <a:cs typeface="Raleway Medium"/>
                <a:sym typeface="Raleway Medium"/>
              </a:rPr>
              <a:t>Using Linux on </a:t>
            </a:r>
            <a:r>
              <a:rPr lang="tr-TR" sz="3600" dirty="0" err="1">
                <a:solidFill>
                  <a:srgbClr val="741B47"/>
                </a:solidFill>
                <a:latin typeface="Raleway Medium"/>
                <a:ea typeface="Raleway Medium"/>
                <a:cs typeface="Raleway Medium"/>
                <a:sym typeface="Raleway Medium"/>
              </a:rPr>
              <a:t>Different</a:t>
            </a:r>
            <a:r>
              <a:rPr lang="tr-TR" sz="3600" dirty="0">
                <a:solidFill>
                  <a:srgbClr val="741B47"/>
                </a:solidFill>
                <a:latin typeface="Raleway Medium"/>
                <a:ea typeface="Raleway Medium"/>
                <a:cs typeface="Raleway Medium"/>
                <a:sym typeface="Raleway Medium"/>
              </a:rPr>
              <a:t> </a:t>
            </a:r>
            <a:r>
              <a:rPr lang="tr-TR" sz="3600" dirty="0" err="1">
                <a:solidFill>
                  <a:srgbClr val="741B47"/>
                </a:solidFill>
                <a:latin typeface="Raleway Medium"/>
                <a:ea typeface="Raleway Medium"/>
                <a:cs typeface="Raleway Medium"/>
                <a:sym typeface="Raleway Medium"/>
              </a:rPr>
              <a:t>Platforms</a:t>
            </a:r>
            <a:endParaRPr sz="3600" dirty="0">
              <a:solidFill>
                <a:srgbClr val="741B47"/>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a:t>
            </a:fld>
            <a:endParaRPr/>
          </a:p>
        </p:txBody>
      </p:sp>
      <p:sp>
        <p:nvSpPr>
          <p:cNvPr id="112" name="Google Shape;112;p19"/>
          <p:cNvSpPr txBox="1">
            <a:spLocks noGrp="1"/>
          </p:cNvSpPr>
          <p:nvPr>
            <p:ph type="ctrTitle" idx="4294967295"/>
          </p:nvPr>
        </p:nvSpPr>
        <p:spPr>
          <a:xfrm>
            <a:off x="1264525" y="7620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13" name="Google Shape;113;p19"/>
          <p:cNvSpPr txBox="1">
            <a:spLocks noGrp="1"/>
          </p:cNvSpPr>
          <p:nvPr>
            <p:ph type="subTitle" idx="4294967295"/>
          </p:nvPr>
        </p:nvSpPr>
        <p:spPr>
          <a:xfrm>
            <a:off x="1033300" y="1158775"/>
            <a:ext cx="6510600" cy="3368400"/>
          </a:xfrm>
          <a:prstGeom prst="rect">
            <a:avLst/>
          </a:prstGeom>
          <a:noFill/>
          <a:ln>
            <a:noFill/>
          </a:ln>
        </p:spPr>
        <p:txBody>
          <a:bodyPr spcFirstLastPara="1" wrap="square" lIns="0" tIns="0" rIns="0" bIns="0" anchor="t" anchorCtr="0">
            <a:noAutofit/>
          </a:bodyPr>
          <a:lstStyle/>
          <a:p>
            <a:pPr marL="457200" marR="0" lvl="0" indent="-381000" algn="l" rtl="0">
              <a:lnSpc>
                <a:spcPct val="150000"/>
              </a:lnSpc>
              <a:spcBef>
                <a:spcPts val="0"/>
              </a:spcBef>
              <a:spcAft>
                <a:spcPts val="0"/>
              </a:spcAft>
              <a:buClr>
                <a:srgbClr val="000000"/>
              </a:buClr>
              <a:buSzPts val="2400"/>
              <a:buFont typeface="Arial"/>
              <a:buChar char="▶"/>
            </a:pPr>
            <a:r>
              <a:rPr lang="tr-TR" sz="2400" dirty="0" err="1">
                <a:solidFill>
                  <a:srgbClr val="000000"/>
                </a:solidFill>
                <a:latin typeface="Arial"/>
                <a:ea typeface="Arial"/>
                <a:cs typeface="Arial"/>
                <a:sym typeface="Arial"/>
              </a:rPr>
              <a:t>Why</a:t>
            </a:r>
            <a:r>
              <a:rPr lang="tr-TR" sz="2400" dirty="0">
                <a:solidFill>
                  <a:srgbClr val="000000"/>
                </a:solidFill>
                <a:latin typeface="Arial"/>
                <a:ea typeface="Arial"/>
                <a:cs typeface="Arial"/>
                <a:sym typeface="Arial"/>
              </a:rPr>
              <a:t>/</a:t>
            </a:r>
            <a:r>
              <a:rPr lang="tr-TR" sz="2400" dirty="0" err="1">
                <a:solidFill>
                  <a:srgbClr val="000000"/>
                </a:solidFill>
                <a:latin typeface="Arial"/>
                <a:ea typeface="Arial"/>
                <a:cs typeface="Arial"/>
                <a:sym typeface="Arial"/>
              </a:rPr>
              <a:t>Where</a:t>
            </a:r>
            <a:r>
              <a:rPr lang="tr-TR" sz="2400" dirty="0">
                <a:solidFill>
                  <a:srgbClr val="000000"/>
                </a:solidFill>
                <a:latin typeface="Arial"/>
                <a:ea typeface="Arial"/>
                <a:cs typeface="Arial"/>
                <a:sym typeface="Arial"/>
              </a:rPr>
              <a:t>/</a:t>
            </a:r>
            <a:r>
              <a:rPr lang="tr-TR" sz="2400" dirty="0" err="1">
                <a:solidFill>
                  <a:srgbClr val="000000"/>
                </a:solidFill>
                <a:latin typeface="Arial"/>
                <a:ea typeface="Arial"/>
                <a:cs typeface="Arial"/>
                <a:sym typeface="Arial"/>
              </a:rPr>
              <a:t>When</a:t>
            </a:r>
            <a:r>
              <a:rPr lang="tr-TR" sz="2400" dirty="0">
                <a:solidFill>
                  <a:srgbClr val="000000"/>
                </a:solidFill>
                <a:latin typeface="Arial"/>
                <a:ea typeface="Arial"/>
                <a:cs typeface="Arial"/>
                <a:sym typeface="Arial"/>
              </a:rPr>
              <a:t> Linux</a:t>
            </a:r>
            <a:endParaRPr sz="2400" dirty="0">
              <a:solidFill>
                <a:srgbClr val="000000"/>
              </a:solidFill>
              <a:latin typeface="Arial"/>
              <a:ea typeface="Arial"/>
              <a:cs typeface="Arial"/>
              <a:sym typeface="Arial"/>
            </a:endParaRPr>
          </a:p>
          <a:p>
            <a:pPr marL="457200" marR="0" lvl="0" indent="-381000" algn="l" rtl="0">
              <a:lnSpc>
                <a:spcPct val="150000"/>
              </a:lnSpc>
              <a:spcBef>
                <a:spcPts val="0"/>
              </a:spcBef>
              <a:spcAft>
                <a:spcPts val="0"/>
              </a:spcAft>
              <a:buClr>
                <a:srgbClr val="000000"/>
              </a:buClr>
              <a:buSzPts val="2400"/>
              <a:buFont typeface="Arial"/>
              <a:buChar char="▶"/>
            </a:pPr>
            <a:r>
              <a:rPr lang="tr-TR" sz="2400" i="0" u="none" strike="noStrike" cap="none" dirty="0">
                <a:solidFill>
                  <a:srgbClr val="000000"/>
                </a:solidFill>
                <a:latin typeface="Arial"/>
                <a:ea typeface="Arial"/>
                <a:cs typeface="Arial"/>
                <a:sym typeface="Arial"/>
              </a:rPr>
              <a:t>Linux</a:t>
            </a:r>
            <a:r>
              <a:rPr lang="tr-TR" sz="2400" dirty="0">
                <a:solidFill>
                  <a:srgbClr val="000000"/>
                </a:solidFill>
                <a:latin typeface="Arial"/>
                <a:ea typeface="Arial"/>
                <a:cs typeface="Arial"/>
                <a:sym typeface="Arial"/>
              </a:rPr>
              <a:t> </a:t>
            </a:r>
            <a:r>
              <a:rPr lang="tr-TR" sz="2400" dirty="0" err="1">
                <a:solidFill>
                  <a:srgbClr val="000000"/>
                </a:solidFill>
                <a:latin typeface="Arial"/>
                <a:ea typeface="Arial"/>
                <a:cs typeface="Arial"/>
                <a:sym typeface="Arial"/>
              </a:rPr>
              <a:t>Evolution</a:t>
            </a:r>
            <a:endParaRPr sz="2400" i="0" u="none" strike="noStrike" cap="none" dirty="0">
              <a:solidFill>
                <a:srgbClr val="000000"/>
              </a:solidFill>
              <a:latin typeface="Arial"/>
              <a:ea typeface="Arial"/>
              <a:cs typeface="Arial"/>
              <a:sym typeface="Arial"/>
            </a:endParaRPr>
          </a:p>
          <a:p>
            <a:pPr marL="457200" lvl="0" indent="-381000" algn="l" rtl="0">
              <a:lnSpc>
                <a:spcPct val="150000"/>
              </a:lnSpc>
              <a:spcBef>
                <a:spcPts val="0"/>
              </a:spcBef>
              <a:spcAft>
                <a:spcPts val="0"/>
              </a:spcAft>
              <a:buClr>
                <a:srgbClr val="000000"/>
              </a:buClr>
              <a:buSzPts val="2400"/>
              <a:buFont typeface="Arial"/>
              <a:buChar char="▶"/>
            </a:pPr>
            <a:r>
              <a:rPr lang="tr-TR" sz="2400" dirty="0" err="1">
                <a:solidFill>
                  <a:srgbClr val="000000"/>
                </a:solidFill>
                <a:latin typeface="Arial"/>
                <a:ea typeface="Arial"/>
                <a:cs typeface="Arial"/>
                <a:sym typeface="Arial"/>
              </a:rPr>
              <a:t>Major</a:t>
            </a:r>
            <a:r>
              <a:rPr lang="tr-TR" sz="2400" dirty="0">
                <a:solidFill>
                  <a:srgbClr val="000000"/>
                </a:solidFill>
                <a:latin typeface="Arial"/>
                <a:ea typeface="Arial"/>
                <a:cs typeface="Arial"/>
                <a:sym typeface="Arial"/>
              </a:rPr>
              <a:t> Open Source Applications</a:t>
            </a:r>
            <a:endParaRPr sz="2400" dirty="0">
              <a:solidFill>
                <a:srgbClr val="000000"/>
              </a:solidFill>
              <a:latin typeface="Arial"/>
              <a:ea typeface="Arial"/>
              <a:cs typeface="Arial"/>
              <a:sym typeface="Arial"/>
            </a:endParaRPr>
          </a:p>
          <a:p>
            <a:pPr marL="457200" lvl="0" indent="-381000" algn="l" rtl="0">
              <a:lnSpc>
                <a:spcPct val="150000"/>
              </a:lnSpc>
              <a:spcBef>
                <a:spcPts val="0"/>
              </a:spcBef>
              <a:spcAft>
                <a:spcPts val="0"/>
              </a:spcAft>
              <a:buClr>
                <a:srgbClr val="000000"/>
              </a:buClr>
              <a:buSzPts val="2400"/>
              <a:buFont typeface="Arial"/>
              <a:buChar char="▶"/>
            </a:pPr>
            <a:r>
              <a:rPr lang="tr-TR" sz="2400" dirty="0">
                <a:solidFill>
                  <a:srgbClr val="000000"/>
                </a:solidFill>
                <a:latin typeface="Arial"/>
                <a:ea typeface="Arial"/>
                <a:cs typeface="Arial"/>
                <a:sym typeface="Arial"/>
              </a:rPr>
              <a:t>FSF </a:t>
            </a:r>
            <a:r>
              <a:rPr lang="tr-TR" sz="2400" dirty="0" err="1">
                <a:solidFill>
                  <a:srgbClr val="000000"/>
                </a:solidFill>
                <a:latin typeface="Arial"/>
                <a:ea typeface="Arial"/>
                <a:cs typeface="Arial"/>
                <a:sym typeface="Arial"/>
              </a:rPr>
              <a:t>and</a:t>
            </a:r>
            <a:r>
              <a:rPr lang="tr-TR" sz="2400" dirty="0">
                <a:solidFill>
                  <a:srgbClr val="000000"/>
                </a:solidFill>
                <a:latin typeface="Arial"/>
                <a:ea typeface="Arial"/>
                <a:cs typeface="Arial"/>
                <a:sym typeface="Arial"/>
              </a:rPr>
              <a:t> OSI</a:t>
            </a:r>
            <a:endParaRPr sz="2400" dirty="0">
              <a:solidFill>
                <a:srgbClr val="000000"/>
              </a:solidFill>
              <a:latin typeface="Arial"/>
              <a:ea typeface="Arial"/>
              <a:cs typeface="Arial"/>
              <a:sym typeface="Arial"/>
            </a:endParaRPr>
          </a:p>
          <a:p>
            <a:pPr marL="457200" lvl="0" indent="-381000" algn="l" rtl="0">
              <a:lnSpc>
                <a:spcPct val="150000"/>
              </a:lnSpc>
              <a:spcBef>
                <a:spcPts val="0"/>
              </a:spcBef>
              <a:spcAft>
                <a:spcPts val="0"/>
              </a:spcAft>
              <a:buClr>
                <a:srgbClr val="000000"/>
              </a:buClr>
              <a:buSzPts val="2400"/>
              <a:buFont typeface="Arial"/>
              <a:buChar char="▶"/>
            </a:pPr>
            <a:r>
              <a:rPr lang="tr-TR" sz="2400" dirty="0">
                <a:solidFill>
                  <a:srgbClr val="000000"/>
                </a:solidFill>
                <a:latin typeface="Arial"/>
                <a:ea typeface="Arial"/>
                <a:cs typeface="Arial"/>
                <a:sym typeface="Arial"/>
              </a:rPr>
              <a:t>Open Source Software </a:t>
            </a:r>
            <a:r>
              <a:rPr lang="tr-TR" sz="2400" dirty="0" err="1">
                <a:solidFill>
                  <a:srgbClr val="000000"/>
                </a:solidFill>
                <a:latin typeface="Arial"/>
                <a:ea typeface="Arial"/>
                <a:cs typeface="Arial"/>
                <a:sym typeface="Arial"/>
              </a:rPr>
              <a:t>and</a:t>
            </a:r>
            <a:r>
              <a:rPr lang="tr-TR" sz="2400" dirty="0">
                <a:solidFill>
                  <a:srgbClr val="000000"/>
                </a:solidFill>
                <a:latin typeface="Arial"/>
                <a:ea typeface="Arial"/>
                <a:cs typeface="Arial"/>
                <a:sym typeface="Arial"/>
              </a:rPr>
              <a:t> </a:t>
            </a:r>
            <a:r>
              <a:rPr lang="tr-TR" sz="2400" dirty="0" err="1">
                <a:solidFill>
                  <a:srgbClr val="000000"/>
                </a:solidFill>
                <a:latin typeface="Arial"/>
                <a:ea typeface="Arial"/>
                <a:cs typeface="Arial"/>
                <a:sym typeface="Arial"/>
              </a:rPr>
              <a:t>Licensing</a:t>
            </a:r>
            <a:endParaRPr sz="2400" dirty="0">
              <a:solidFill>
                <a:srgbClr val="000000"/>
              </a:solidFill>
              <a:latin typeface="Arial"/>
              <a:ea typeface="Arial"/>
              <a:cs typeface="Arial"/>
              <a:sym typeface="Arial"/>
            </a:endParaRPr>
          </a:p>
          <a:p>
            <a:pPr marL="457200" marR="0" lvl="0" indent="-381000" algn="l" rtl="0">
              <a:lnSpc>
                <a:spcPct val="150000"/>
              </a:lnSpc>
              <a:spcBef>
                <a:spcPts val="0"/>
              </a:spcBef>
              <a:spcAft>
                <a:spcPts val="0"/>
              </a:spcAft>
              <a:buClr>
                <a:srgbClr val="000000"/>
              </a:buClr>
              <a:buSzPts val="2400"/>
              <a:buFont typeface="Arial"/>
              <a:buChar char="▶"/>
            </a:pPr>
            <a:r>
              <a:rPr lang="tr-TR" sz="2400" dirty="0">
                <a:solidFill>
                  <a:srgbClr val="000000"/>
                </a:solidFill>
                <a:latin typeface="Arial"/>
                <a:ea typeface="Arial"/>
                <a:cs typeface="Arial"/>
                <a:sym typeface="Arial"/>
              </a:rPr>
              <a:t>Using Linux on </a:t>
            </a:r>
            <a:r>
              <a:rPr lang="tr-TR" sz="2400" dirty="0" err="1">
                <a:solidFill>
                  <a:srgbClr val="000000"/>
                </a:solidFill>
                <a:latin typeface="Arial"/>
                <a:ea typeface="Arial"/>
                <a:cs typeface="Arial"/>
                <a:sym typeface="Arial"/>
              </a:rPr>
              <a:t>Different</a:t>
            </a:r>
            <a:r>
              <a:rPr lang="tr-TR" sz="2400" dirty="0">
                <a:solidFill>
                  <a:srgbClr val="000000"/>
                </a:solidFill>
                <a:latin typeface="Arial"/>
                <a:ea typeface="Arial"/>
                <a:cs typeface="Arial"/>
                <a:sym typeface="Arial"/>
              </a:rPr>
              <a:t> </a:t>
            </a:r>
            <a:r>
              <a:rPr lang="tr-TR" sz="2400" dirty="0" err="1">
                <a:solidFill>
                  <a:srgbClr val="000000"/>
                </a:solidFill>
                <a:latin typeface="Arial"/>
                <a:ea typeface="Arial"/>
                <a:cs typeface="Arial"/>
                <a:sym typeface="Arial"/>
              </a:rPr>
              <a:t>Platforms</a:t>
            </a:r>
            <a:endParaRPr sz="2400" i="0" u="none" strike="noStrike" cap="none" dirty="0">
              <a:solidFill>
                <a:srgbClr val="000000"/>
              </a:solidFill>
              <a:latin typeface="Arial"/>
              <a:ea typeface="Arial"/>
              <a:cs typeface="Arial"/>
              <a:sym typeface="Arial"/>
            </a:endParaRPr>
          </a:p>
        </p:txBody>
      </p:sp>
      <p:sp>
        <p:nvSpPr>
          <p:cNvPr id="114" name="Google Shape;114;p19">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50</a:t>
            </a:fld>
            <a:endParaRPr/>
          </a:p>
        </p:txBody>
      </p:sp>
      <p:sp>
        <p:nvSpPr>
          <p:cNvPr id="484" name="Google Shape;484;p64"/>
          <p:cNvSpPr txBox="1">
            <a:spLocks noGrp="1"/>
          </p:cNvSpPr>
          <p:nvPr>
            <p:ph type="title"/>
          </p:nvPr>
        </p:nvSpPr>
        <p:spPr>
          <a:xfrm>
            <a:off x="431800" y="173800"/>
            <a:ext cx="3284700" cy="363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pic>
        <p:nvPicPr>
          <p:cNvPr id="485" name="Google Shape;485;p64"/>
          <p:cNvPicPr preferRelativeResize="0"/>
          <p:nvPr/>
        </p:nvPicPr>
        <p:blipFill>
          <a:blip r:embed="rId3">
            <a:alphaModFix/>
          </a:blip>
          <a:stretch>
            <a:fillRect/>
          </a:stretch>
        </p:blipFill>
        <p:spPr>
          <a:xfrm>
            <a:off x="499075" y="2657433"/>
            <a:ext cx="4137404" cy="2071536"/>
          </a:xfrm>
          <a:prstGeom prst="rect">
            <a:avLst/>
          </a:prstGeom>
          <a:noFill/>
          <a:ln>
            <a:noFill/>
          </a:ln>
        </p:spPr>
      </p:pic>
      <p:pic>
        <p:nvPicPr>
          <p:cNvPr id="486" name="Google Shape;486;p64"/>
          <p:cNvPicPr preferRelativeResize="0"/>
          <p:nvPr/>
        </p:nvPicPr>
        <p:blipFill>
          <a:blip r:embed="rId4">
            <a:alphaModFix/>
          </a:blip>
          <a:stretch>
            <a:fillRect/>
          </a:stretch>
        </p:blipFill>
        <p:spPr>
          <a:xfrm>
            <a:off x="499075" y="620114"/>
            <a:ext cx="4137404" cy="2071536"/>
          </a:xfrm>
          <a:prstGeom prst="rect">
            <a:avLst/>
          </a:prstGeom>
          <a:noFill/>
          <a:ln>
            <a:noFill/>
          </a:ln>
        </p:spPr>
      </p:pic>
      <p:pic>
        <p:nvPicPr>
          <p:cNvPr id="487" name="Google Shape;487;p64"/>
          <p:cNvPicPr preferRelativeResize="0"/>
          <p:nvPr/>
        </p:nvPicPr>
        <p:blipFill>
          <a:blip r:embed="rId5">
            <a:alphaModFix/>
          </a:blip>
          <a:stretch>
            <a:fillRect/>
          </a:stretch>
        </p:blipFill>
        <p:spPr>
          <a:xfrm>
            <a:off x="4636479" y="2657434"/>
            <a:ext cx="4137402" cy="2071536"/>
          </a:xfrm>
          <a:prstGeom prst="rect">
            <a:avLst/>
          </a:prstGeom>
          <a:noFill/>
          <a:ln>
            <a:noFill/>
          </a:ln>
        </p:spPr>
      </p:pic>
      <p:pic>
        <p:nvPicPr>
          <p:cNvPr id="488" name="Google Shape;488;p64"/>
          <p:cNvPicPr preferRelativeResize="0"/>
          <p:nvPr/>
        </p:nvPicPr>
        <p:blipFill>
          <a:blip r:embed="rId6">
            <a:alphaModFix/>
          </a:blip>
          <a:stretch>
            <a:fillRect/>
          </a:stretch>
        </p:blipFill>
        <p:spPr>
          <a:xfrm>
            <a:off x="4636478" y="620113"/>
            <a:ext cx="4137403" cy="20715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51</a:t>
            </a:fld>
            <a:endParaRPr/>
          </a:p>
        </p:txBody>
      </p:sp>
      <p:pic>
        <p:nvPicPr>
          <p:cNvPr id="494" name="Google Shape;494;p65"/>
          <p:cNvPicPr preferRelativeResize="0"/>
          <p:nvPr/>
        </p:nvPicPr>
        <p:blipFill rotWithShape="1">
          <a:blip r:embed="rId3">
            <a:alphaModFix/>
          </a:blip>
          <a:srcRect t="3768" b="3629"/>
          <a:stretch/>
        </p:blipFill>
        <p:spPr>
          <a:xfrm>
            <a:off x="1112150" y="912600"/>
            <a:ext cx="7317701" cy="3811749"/>
          </a:xfrm>
          <a:prstGeom prst="rect">
            <a:avLst/>
          </a:prstGeom>
          <a:noFill/>
          <a:ln>
            <a:noFill/>
          </a:ln>
        </p:spPr>
      </p:pic>
      <p:sp>
        <p:nvSpPr>
          <p:cNvPr id="495" name="Google Shape;495;p65"/>
          <p:cNvSpPr txBox="1"/>
          <p:nvPr/>
        </p:nvSpPr>
        <p:spPr>
          <a:xfrm>
            <a:off x="3440700" y="305900"/>
            <a:ext cx="2262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Comic Sans MS"/>
                <a:ea typeface="Comic Sans MS"/>
                <a:cs typeface="Comic Sans MS"/>
                <a:sym typeface="Comic Sans MS"/>
              </a:rPr>
              <a:t>LMS:  Try it</a:t>
            </a:r>
            <a:endParaRPr sz="2400" b="1">
              <a:latin typeface="Comic Sans MS"/>
              <a:ea typeface="Comic Sans MS"/>
              <a:cs typeface="Comic Sans MS"/>
              <a:sym typeface="Comic Sans MS"/>
            </a:endParaRPr>
          </a:p>
        </p:txBody>
      </p:sp>
      <p:sp>
        <p:nvSpPr>
          <p:cNvPr id="496" name="Google Shape;496;p65"/>
          <p:cNvSpPr txBox="1">
            <a:spLocks noGrp="1"/>
          </p:cNvSpPr>
          <p:nvPr>
            <p:ph type="title"/>
          </p:nvPr>
        </p:nvSpPr>
        <p:spPr>
          <a:xfrm>
            <a:off x="431800" y="173800"/>
            <a:ext cx="3284700" cy="363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
        <p:nvSpPr>
          <p:cNvPr id="497" name="Google Shape;497;p65"/>
          <p:cNvSpPr txBox="1"/>
          <p:nvPr/>
        </p:nvSpPr>
        <p:spPr>
          <a:xfrm>
            <a:off x="533400" y="4724400"/>
            <a:ext cx="802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1800" u="sng">
                <a:solidFill>
                  <a:srgbClr val="2200CC"/>
                </a:solidFill>
                <a:hlinkClick r:id="rId4">
                  <a:extLst>
                    <a:ext uri="{A12FA001-AC4F-418D-AE19-62706E023703}">
                      <ahyp:hlinkClr xmlns:ahyp="http://schemas.microsoft.com/office/drawing/2018/hyperlinkcolor" val="tx"/>
                    </a:ext>
                  </a:extLst>
                </a:hlinkClick>
              </a:rPr>
              <a:t>https://lms.clarusway.com/mod/lti/view.php?id=1317</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pic>
        <p:nvPicPr>
          <p:cNvPr id="503" name="Google Shape;503;p66"/>
          <p:cNvPicPr preferRelativeResize="0"/>
          <p:nvPr/>
        </p:nvPicPr>
        <p:blipFill>
          <a:blip r:embed="rId3">
            <a:alphaModFix/>
          </a:blip>
          <a:stretch>
            <a:fillRect/>
          </a:stretch>
        </p:blipFill>
        <p:spPr>
          <a:xfrm>
            <a:off x="813905" y="1755958"/>
            <a:ext cx="5056442" cy="2545109"/>
          </a:xfrm>
          <a:prstGeom prst="rect">
            <a:avLst/>
          </a:prstGeom>
          <a:noFill/>
          <a:ln>
            <a:noFill/>
          </a:ln>
        </p:spPr>
      </p:pic>
      <p:pic>
        <p:nvPicPr>
          <p:cNvPr id="504" name="Google Shape;504;p66"/>
          <p:cNvPicPr preferRelativeResize="0"/>
          <p:nvPr/>
        </p:nvPicPr>
        <p:blipFill rotWithShape="1">
          <a:blip r:embed="rId4">
            <a:alphaModFix/>
          </a:blip>
          <a:srcRect l="12132" r="16080"/>
          <a:stretch/>
        </p:blipFill>
        <p:spPr>
          <a:xfrm>
            <a:off x="5870347" y="1755957"/>
            <a:ext cx="2901120" cy="2545109"/>
          </a:xfrm>
          <a:prstGeom prst="rect">
            <a:avLst/>
          </a:prstGeom>
          <a:noFill/>
          <a:ln>
            <a:noFill/>
          </a:ln>
        </p:spPr>
      </p:pic>
      <p:sp>
        <p:nvSpPr>
          <p:cNvPr id="505" name="Google Shape;505;p66"/>
          <p:cNvSpPr txBox="1"/>
          <p:nvPr/>
        </p:nvSpPr>
        <p:spPr>
          <a:xfrm>
            <a:off x="3630950" y="344250"/>
            <a:ext cx="2262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Comic Sans MS"/>
                <a:ea typeface="Comic Sans MS"/>
                <a:cs typeface="Comic Sans MS"/>
                <a:sym typeface="Comic Sans MS"/>
              </a:rPr>
              <a:t>WSL 2</a:t>
            </a:r>
            <a:endParaRPr sz="2400" b="1">
              <a:latin typeface="Comic Sans MS"/>
              <a:ea typeface="Comic Sans MS"/>
              <a:cs typeface="Comic Sans MS"/>
              <a:sym typeface="Comic Sans MS"/>
            </a:endParaRPr>
          </a:p>
        </p:txBody>
      </p:sp>
      <p:sp>
        <p:nvSpPr>
          <p:cNvPr id="506" name="Google Shape;506;p66"/>
          <p:cNvSpPr txBox="1">
            <a:spLocks noGrp="1"/>
          </p:cNvSpPr>
          <p:nvPr>
            <p:ph type="title"/>
          </p:nvPr>
        </p:nvSpPr>
        <p:spPr>
          <a:xfrm>
            <a:off x="431800" y="173800"/>
            <a:ext cx="3284700" cy="363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53</a:t>
            </a:fld>
            <a:endParaRPr/>
          </a:p>
        </p:txBody>
      </p:sp>
      <p:pic>
        <p:nvPicPr>
          <p:cNvPr id="512" name="Google Shape;512;p67"/>
          <p:cNvPicPr preferRelativeResize="0"/>
          <p:nvPr/>
        </p:nvPicPr>
        <p:blipFill>
          <a:blip r:embed="rId3">
            <a:alphaModFix/>
          </a:blip>
          <a:stretch>
            <a:fillRect/>
          </a:stretch>
        </p:blipFill>
        <p:spPr>
          <a:xfrm>
            <a:off x="565600" y="2169813"/>
            <a:ext cx="3627600" cy="2166175"/>
          </a:xfrm>
          <a:prstGeom prst="rect">
            <a:avLst/>
          </a:prstGeom>
          <a:noFill/>
          <a:ln>
            <a:noFill/>
          </a:ln>
        </p:spPr>
      </p:pic>
      <p:pic>
        <p:nvPicPr>
          <p:cNvPr id="513" name="Google Shape;513;p67"/>
          <p:cNvPicPr preferRelativeResize="0"/>
          <p:nvPr/>
        </p:nvPicPr>
        <p:blipFill>
          <a:blip r:embed="rId4">
            <a:alphaModFix/>
          </a:blip>
          <a:stretch>
            <a:fillRect/>
          </a:stretch>
        </p:blipFill>
        <p:spPr>
          <a:xfrm>
            <a:off x="6432950" y="2319850"/>
            <a:ext cx="1729025" cy="1713700"/>
          </a:xfrm>
          <a:prstGeom prst="rect">
            <a:avLst/>
          </a:prstGeom>
          <a:noFill/>
          <a:ln>
            <a:noFill/>
          </a:ln>
        </p:spPr>
      </p:pic>
      <p:sp>
        <p:nvSpPr>
          <p:cNvPr id="514" name="Google Shape;514;p67"/>
          <p:cNvSpPr txBox="1"/>
          <p:nvPr/>
        </p:nvSpPr>
        <p:spPr>
          <a:xfrm>
            <a:off x="690125" y="1350625"/>
            <a:ext cx="2740500" cy="7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latin typeface="Comic Sans MS"/>
                <a:ea typeface="Comic Sans MS"/>
                <a:cs typeface="Comic Sans MS"/>
                <a:sym typeface="Comic Sans MS"/>
              </a:rPr>
              <a:t>MacOS/Windows</a:t>
            </a:r>
            <a:endParaRPr sz="2400">
              <a:latin typeface="Comic Sans MS"/>
              <a:ea typeface="Comic Sans MS"/>
              <a:cs typeface="Comic Sans MS"/>
              <a:sym typeface="Comic Sans MS"/>
            </a:endParaRPr>
          </a:p>
        </p:txBody>
      </p:sp>
      <p:sp>
        <p:nvSpPr>
          <p:cNvPr id="515" name="Google Shape;515;p67"/>
          <p:cNvSpPr txBox="1"/>
          <p:nvPr/>
        </p:nvSpPr>
        <p:spPr>
          <a:xfrm>
            <a:off x="6192155" y="1350625"/>
            <a:ext cx="1728900" cy="7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a:latin typeface="Comic Sans MS"/>
                <a:ea typeface="Comic Sans MS"/>
                <a:cs typeface="Comic Sans MS"/>
                <a:sym typeface="Comic Sans MS"/>
              </a:rPr>
              <a:t>Windows</a:t>
            </a:r>
            <a:endParaRPr sz="2400">
              <a:latin typeface="Comic Sans MS"/>
              <a:ea typeface="Comic Sans MS"/>
              <a:cs typeface="Comic Sans MS"/>
              <a:sym typeface="Comic Sans MS"/>
            </a:endParaRPr>
          </a:p>
        </p:txBody>
      </p:sp>
      <p:sp>
        <p:nvSpPr>
          <p:cNvPr id="516" name="Google Shape;516;p67"/>
          <p:cNvSpPr txBox="1"/>
          <p:nvPr/>
        </p:nvSpPr>
        <p:spPr>
          <a:xfrm>
            <a:off x="1478100" y="536800"/>
            <a:ext cx="61878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Comic Sans MS"/>
                <a:ea typeface="Comic Sans MS"/>
                <a:cs typeface="Comic Sans MS"/>
                <a:sym typeface="Comic Sans MS"/>
              </a:rPr>
              <a:t>Linux Distros on Virtual Machines</a:t>
            </a:r>
            <a:endParaRPr sz="2400" b="1">
              <a:latin typeface="Comic Sans MS"/>
              <a:ea typeface="Comic Sans MS"/>
              <a:cs typeface="Comic Sans MS"/>
              <a:sym typeface="Comic Sans MS"/>
            </a:endParaRPr>
          </a:p>
        </p:txBody>
      </p:sp>
      <p:sp>
        <p:nvSpPr>
          <p:cNvPr id="517" name="Google Shape;517;p67"/>
          <p:cNvSpPr txBox="1">
            <a:spLocks noGrp="1"/>
          </p:cNvSpPr>
          <p:nvPr>
            <p:ph type="title"/>
          </p:nvPr>
        </p:nvSpPr>
        <p:spPr>
          <a:xfrm>
            <a:off x="431800" y="173800"/>
            <a:ext cx="3284700" cy="363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
        <p:nvSpPr>
          <p:cNvPr id="518" name="Google Shape;518;p67"/>
          <p:cNvSpPr txBox="1"/>
          <p:nvPr/>
        </p:nvSpPr>
        <p:spPr>
          <a:xfrm>
            <a:off x="195850" y="1956850"/>
            <a:ext cx="36276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accent2"/>
                </a:solidFill>
                <a:hlinkClick r:id="rId5">
                  <a:extLst>
                    <a:ext uri="{A12FA001-AC4F-418D-AE19-62706E023703}">
                      <ahyp:hlinkClr xmlns:ahyp="http://schemas.microsoft.com/office/drawing/2018/hyperlinkcolor" val="tx"/>
                    </a:ext>
                  </a:extLst>
                </a:hlinkClick>
              </a:rPr>
              <a:t>https://www.virtualbox.org/wiki/Downloads</a:t>
            </a:r>
            <a:endParaRPr/>
          </a:p>
        </p:txBody>
      </p:sp>
      <p:sp>
        <p:nvSpPr>
          <p:cNvPr id="519" name="Google Shape;519;p67"/>
          <p:cNvSpPr txBox="1"/>
          <p:nvPr/>
        </p:nvSpPr>
        <p:spPr>
          <a:xfrm>
            <a:off x="1862750" y="4397925"/>
            <a:ext cx="7290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accent2"/>
                </a:solidFill>
                <a:hlinkClick r:id="rId6">
                  <a:extLst>
                    <a:ext uri="{A12FA001-AC4F-418D-AE19-62706E023703}">
                      <ahyp:hlinkClr xmlns:ahyp="http://schemas.microsoft.com/office/drawing/2018/hyperlinkcolor" val="tx"/>
                    </a:ext>
                  </a:extLst>
                </a:hlinkClick>
              </a:rPr>
              <a:t>https://www.vmware.com/products/workstation-player/workstation-player-evaluation.html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54</a:t>
            </a:fld>
            <a:endParaRPr/>
          </a:p>
        </p:txBody>
      </p:sp>
      <p:pic>
        <p:nvPicPr>
          <p:cNvPr id="525" name="Google Shape;525;p68"/>
          <p:cNvPicPr preferRelativeResize="0"/>
          <p:nvPr/>
        </p:nvPicPr>
        <p:blipFill>
          <a:blip r:embed="rId3">
            <a:alphaModFix/>
          </a:blip>
          <a:stretch>
            <a:fillRect/>
          </a:stretch>
        </p:blipFill>
        <p:spPr>
          <a:xfrm>
            <a:off x="1117649" y="1394713"/>
            <a:ext cx="2681949" cy="2011475"/>
          </a:xfrm>
          <a:prstGeom prst="rect">
            <a:avLst/>
          </a:prstGeom>
          <a:noFill/>
          <a:ln>
            <a:noFill/>
          </a:ln>
        </p:spPr>
      </p:pic>
      <p:pic>
        <p:nvPicPr>
          <p:cNvPr id="526" name="Google Shape;526;p68"/>
          <p:cNvPicPr preferRelativeResize="0"/>
          <p:nvPr/>
        </p:nvPicPr>
        <p:blipFill>
          <a:blip r:embed="rId4">
            <a:alphaModFix/>
          </a:blip>
          <a:stretch>
            <a:fillRect/>
          </a:stretch>
        </p:blipFill>
        <p:spPr>
          <a:xfrm>
            <a:off x="4535950" y="1335002"/>
            <a:ext cx="4113074" cy="2164775"/>
          </a:xfrm>
          <a:prstGeom prst="rect">
            <a:avLst/>
          </a:prstGeom>
          <a:noFill/>
          <a:ln>
            <a:noFill/>
          </a:ln>
        </p:spPr>
      </p:pic>
      <p:sp>
        <p:nvSpPr>
          <p:cNvPr id="527" name="Google Shape;527;p68"/>
          <p:cNvSpPr txBox="1"/>
          <p:nvPr/>
        </p:nvSpPr>
        <p:spPr>
          <a:xfrm>
            <a:off x="1478100" y="536800"/>
            <a:ext cx="61878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sz="2400" b="1">
                <a:latin typeface="Comic Sans MS"/>
                <a:ea typeface="Comic Sans MS"/>
                <a:cs typeface="Comic Sans MS"/>
                <a:sym typeface="Comic Sans MS"/>
              </a:rPr>
              <a:t>Linux Distros on Virtual Machines</a:t>
            </a:r>
            <a:endParaRPr sz="2400" b="1">
              <a:latin typeface="Comic Sans MS"/>
              <a:ea typeface="Comic Sans MS"/>
              <a:cs typeface="Comic Sans MS"/>
              <a:sym typeface="Comic Sans MS"/>
            </a:endParaRPr>
          </a:p>
        </p:txBody>
      </p:sp>
      <p:pic>
        <p:nvPicPr>
          <p:cNvPr id="528" name="Google Shape;528;p68"/>
          <p:cNvPicPr preferRelativeResize="0"/>
          <p:nvPr/>
        </p:nvPicPr>
        <p:blipFill>
          <a:blip r:embed="rId5">
            <a:alphaModFix/>
          </a:blip>
          <a:stretch>
            <a:fillRect/>
          </a:stretch>
        </p:blipFill>
        <p:spPr>
          <a:xfrm>
            <a:off x="3457025" y="4179125"/>
            <a:ext cx="1551125" cy="926225"/>
          </a:xfrm>
          <a:prstGeom prst="rect">
            <a:avLst/>
          </a:prstGeom>
          <a:noFill/>
          <a:ln>
            <a:noFill/>
          </a:ln>
        </p:spPr>
      </p:pic>
      <p:pic>
        <p:nvPicPr>
          <p:cNvPr id="529" name="Google Shape;529;p68"/>
          <p:cNvPicPr preferRelativeResize="0"/>
          <p:nvPr/>
        </p:nvPicPr>
        <p:blipFill>
          <a:blip r:embed="rId6">
            <a:alphaModFix/>
          </a:blip>
          <a:stretch>
            <a:fillRect/>
          </a:stretch>
        </p:blipFill>
        <p:spPr>
          <a:xfrm>
            <a:off x="5301775" y="4264100"/>
            <a:ext cx="848775" cy="841250"/>
          </a:xfrm>
          <a:prstGeom prst="rect">
            <a:avLst/>
          </a:prstGeom>
          <a:noFill/>
          <a:ln>
            <a:noFill/>
          </a:ln>
        </p:spPr>
      </p:pic>
      <p:sp>
        <p:nvSpPr>
          <p:cNvPr id="530" name="Google Shape;530;p68"/>
          <p:cNvSpPr txBox="1">
            <a:spLocks noGrp="1"/>
          </p:cNvSpPr>
          <p:nvPr>
            <p:ph type="title"/>
          </p:nvPr>
        </p:nvSpPr>
        <p:spPr>
          <a:xfrm>
            <a:off x="431800" y="173800"/>
            <a:ext cx="3284700" cy="363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
        <p:nvSpPr>
          <p:cNvPr id="531" name="Google Shape;531;p68"/>
          <p:cNvSpPr txBox="1"/>
          <p:nvPr/>
        </p:nvSpPr>
        <p:spPr>
          <a:xfrm>
            <a:off x="730775" y="3406200"/>
            <a:ext cx="34557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accent2"/>
                </a:solidFill>
                <a:hlinkClick r:id="rId7">
                  <a:extLst>
                    <a:ext uri="{A12FA001-AC4F-418D-AE19-62706E023703}">
                      <ahyp:hlinkClr xmlns:ahyp="http://schemas.microsoft.com/office/drawing/2018/hyperlinkcolor" val="tx"/>
                    </a:ext>
                  </a:extLst>
                </a:hlinkClick>
              </a:rPr>
              <a:t>https://ubuntu.com/download/desktop</a:t>
            </a:r>
            <a:endParaRPr/>
          </a:p>
        </p:txBody>
      </p:sp>
      <p:sp>
        <p:nvSpPr>
          <p:cNvPr id="532" name="Google Shape;532;p68"/>
          <p:cNvSpPr txBox="1"/>
          <p:nvPr/>
        </p:nvSpPr>
        <p:spPr>
          <a:xfrm>
            <a:off x="5149975" y="3406200"/>
            <a:ext cx="31683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accent2"/>
                </a:solidFill>
                <a:hlinkClick r:id="rId8">
                  <a:extLst>
                    <a:ext uri="{A12FA001-AC4F-418D-AE19-62706E023703}">
                      <ahyp:hlinkClr xmlns:ahyp="http://schemas.microsoft.com/office/drawing/2018/hyperlinkcolor" val="tx"/>
                    </a:ext>
                  </a:extLst>
                </a:hlinkClick>
              </a:rPr>
              <a:t>https://www.debian.org/distrib/netinst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9"/>
          <p:cNvSpPr txBox="1">
            <a:spLocks noGrp="1"/>
          </p:cNvSpPr>
          <p:nvPr>
            <p:ph type="sldNum" idx="12"/>
          </p:nvPr>
        </p:nvSpPr>
        <p:spPr>
          <a:xfrm>
            <a:off x="8612075" y="4903875"/>
            <a:ext cx="4938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55</a:t>
            </a:fld>
            <a:endParaRPr/>
          </a:p>
        </p:txBody>
      </p:sp>
      <p:sp>
        <p:nvSpPr>
          <p:cNvPr id="538" name="Google Shape;538;p69"/>
          <p:cNvSpPr txBox="1">
            <a:spLocks noGrp="1"/>
          </p:cNvSpPr>
          <p:nvPr>
            <p:ph type="ctrTitle" idx="4294967295"/>
          </p:nvPr>
        </p:nvSpPr>
        <p:spPr>
          <a:xfrm>
            <a:off x="2744325" y="1451013"/>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539" name="Google Shape;539;p69"/>
          <p:cNvSpPr txBox="1">
            <a:spLocks noGrp="1"/>
          </p:cNvSpPr>
          <p:nvPr>
            <p:ph type="subTitle" idx="4294967295"/>
          </p:nvPr>
        </p:nvSpPr>
        <p:spPr>
          <a:xfrm>
            <a:off x="3086200" y="2396830"/>
            <a:ext cx="3460200" cy="8328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5480525" y="1445025"/>
            <a:ext cx="3543240" cy="1990790"/>
          </a:xfrm>
          <a:prstGeom prst="rect">
            <a:avLst/>
          </a:prstGeom>
          <a:noFill/>
          <a:ln>
            <a:noFill/>
          </a:ln>
        </p:spPr>
      </p:pic>
      <p:sp>
        <p:nvSpPr>
          <p:cNvPr id="120" name="Google Shape;120;p20"/>
          <p:cNvSpPr txBox="1">
            <a:spLocks noGrp="1"/>
          </p:cNvSpPr>
          <p:nvPr>
            <p:ph type="ctrTitle"/>
          </p:nvPr>
        </p:nvSpPr>
        <p:spPr>
          <a:xfrm>
            <a:off x="1585325" y="663825"/>
            <a:ext cx="3895200" cy="35532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600" dirty="0" err="1">
                <a:solidFill>
                  <a:srgbClr val="741B47"/>
                </a:solidFill>
                <a:latin typeface="Raleway Medium"/>
                <a:ea typeface="Raleway Medium"/>
                <a:cs typeface="Raleway Medium"/>
                <a:sym typeface="Raleway Medium"/>
              </a:rPr>
              <a:t>Why</a:t>
            </a:r>
            <a:r>
              <a:rPr lang="tr-TR" sz="3600" dirty="0">
                <a:solidFill>
                  <a:srgbClr val="741B47"/>
                </a:solidFill>
                <a:latin typeface="Raleway Medium"/>
                <a:ea typeface="Raleway Medium"/>
                <a:cs typeface="Raleway Medium"/>
                <a:sym typeface="Raleway Medium"/>
              </a:rPr>
              <a:t> Linux?</a:t>
            </a:r>
            <a:endParaRPr sz="3600" dirty="0">
              <a:solidFill>
                <a:srgbClr val="741B47"/>
              </a:solidFill>
              <a:latin typeface="Raleway Medium"/>
              <a:ea typeface="Raleway Medium"/>
              <a:cs typeface="Raleway Medium"/>
              <a:sym typeface="Raleway Medium"/>
            </a:endParaRPr>
          </a:p>
          <a:p>
            <a:pPr marL="0" lvl="0" indent="0" algn="l" rtl="0">
              <a:lnSpc>
                <a:spcPct val="150000"/>
              </a:lnSpc>
              <a:spcBef>
                <a:spcPts val="0"/>
              </a:spcBef>
              <a:spcAft>
                <a:spcPts val="0"/>
              </a:spcAft>
              <a:buSzPts val="4800"/>
              <a:buNone/>
            </a:pPr>
            <a:r>
              <a:rPr lang="tr-TR" sz="3600" dirty="0" err="1">
                <a:solidFill>
                  <a:srgbClr val="741B47"/>
                </a:solidFill>
                <a:latin typeface="Raleway Medium"/>
                <a:ea typeface="Raleway Medium"/>
                <a:cs typeface="Raleway Medium"/>
                <a:sym typeface="Raleway Medium"/>
              </a:rPr>
              <a:t>Where</a:t>
            </a:r>
            <a:r>
              <a:rPr lang="tr-TR" sz="3600" dirty="0">
                <a:solidFill>
                  <a:srgbClr val="741B47"/>
                </a:solidFill>
                <a:latin typeface="Raleway Medium"/>
                <a:ea typeface="Raleway Medium"/>
                <a:cs typeface="Raleway Medium"/>
                <a:sym typeface="Raleway Medium"/>
              </a:rPr>
              <a:t> Linux?</a:t>
            </a:r>
            <a:endParaRPr sz="3600" dirty="0">
              <a:solidFill>
                <a:srgbClr val="741B47"/>
              </a:solidFill>
              <a:latin typeface="Raleway Medium"/>
              <a:ea typeface="Raleway Medium"/>
              <a:cs typeface="Raleway Medium"/>
              <a:sym typeface="Raleway Medium"/>
            </a:endParaRPr>
          </a:p>
          <a:p>
            <a:pPr marL="0" lvl="0" indent="0" algn="l" rtl="0">
              <a:lnSpc>
                <a:spcPct val="150000"/>
              </a:lnSpc>
              <a:spcBef>
                <a:spcPts val="0"/>
              </a:spcBef>
              <a:spcAft>
                <a:spcPts val="0"/>
              </a:spcAft>
              <a:buSzPts val="4800"/>
              <a:buNone/>
            </a:pPr>
            <a:r>
              <a:rPr lang="tr-TR" sz="3600" dirty="0" err="1">
                <a:solidFill>
                  <a:srgbClr val="741B47"/>
                </a:solidFill>
                <a:latin typeface="Raleway Medium"/>
                <a:ea typeface="Raleway Medium"/>
                <a:cs typeface="Raleway Medium"/>
                <a:sym typeface="Raleway Medium"/>
              </a:rPr>
              <a:t>When</a:t>
            </a:r>
            <a:r>
              <a:rPr lang="tr-TR" sz="3600" dirty="0">
                <a:solidFill>
                  <a:srgbClr val="741B47"/>
                </a:solidFill>
                <a:latin typeface="Raleway Medium"/>
                <a:ea typeface="Raleway Medium"/>
                <a:cs typeface="Raleway Medium"/>
                <a:sym typeface="Raleway Medium"/>
              </a:rPr>
              <a:t> Linux?</a:t>
            </a:r>
            <a:endParaRPr sz="3600" dirty="0">
              <a:solidFill>
                <a:srgbClr val="741B47"/>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6914395" y="106225"/>
            <a:ext cx="1772901" cy="996101"/>
          </a:xfrm>
          <a:prstGeom prst="rect">
            <a:avLst/>
          </a:prstGeom>
          <a:noFill/>
          <a:ln>
            <a:noFill/>
          </a:ln>
        </p:spPr>
      </p:pic>
      <p:sp>
        <p:nvSpPr>
          <p:cNvPr id="126" name="Google Shape;126;p21"/>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Why Linux?</a:t>
            </a:r>
            <a:endParaRPr sz="3000" b="1">
              <a:solidFill>
                <a:srgbClr val="741B47"/>
              </a:solidFill>
              <a:latin typeface="Raleway"/>
              <a:ea typeface="Raleway"/>
              <a:cs typeface="Raleway"/>
              <a:sym typeface="Raleway"/>
            </a:endParaRPr>
          </a:p>
        </p:txBody>
      </p:sp>
      <p:sp>
        <p:nvSpPr>
          <p:cNvPr id="127" name="Google Shape;127;p2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a:t>
            </a:fld>
            <a:endParaRPr/>
          </a:p>
        </p:txBody>
      </p:sp>
      <p:sp>
        <p:nvSpPr>
          <p:cNvPr id="128" name="Google Shape;128;p21"/>
          <p:cNvSpPr txBox="1"/>
          <p:nvPr/>
        </p:nvSpPr>
        <p:spPr>
          <a:xfrm>
            <a:off x="77050" y="1034250"/>
            <a:ext cx="4152900" cy="33819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tr-TR" sz="2400" b="1" dirty="0">
                <a:highlight>
                  <a:srgbClr val="FFFFF7"/>
                </a:highlight>
              </a:rPr>
              <a:t>Total </a:t>
            </a:r>
            <a:r>
              <a:rPr lang="tr-TR" sz="2400" b="1" dirty="0" err="1">
                <a:highlight>
                  <a:srgbClr val="FFFFF7"/>
                </a:highlight>
              </a:rPr>
              <a:t>cost</a:t>
            </a:r>
            <a:r>
              <a:rPr lang="tr-TR" sz="2400" b="1" dirty="0">
                <a:highlight>
                  <a:srgbClr val="FFFFF7"/>
                </a:highlight>
              </a:rPr>
              <a:t> of </a:t>
            </a:r>
            <a:r>
              <a:rPr lang="tr-TR" sz="2400" b="1" dirty="0" err="1">
                <a:highlight>
                  <a:srgbClr val="FFFFF7"/>
                </a:highlight>
              </a:rPr>
              <a:t>ownership</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err="1">
                <a:highlight>
                  <a:srgbClr val="FFFFF7"/>
                </a:highlight>
              </a:rPr>
              <a:t>Beginner</a:t>
            </a:r>
            <a:r>
              <a:rPr lang="tr-TR" sz="2400" b="1" dirty="0">
                <a:highlight>
                  <a:srgbClr val="FFFFF7"/>
                </a:highlight>
              </a:rPr>
              <a:t> </a:t>
            </a:r>
            <a:r>
              <a:rPr lang="tr-TR" sz="2400" b="1" dirty="0" err="1">
                <a:highlight>
                  <a:srgbClr val="FFFFF7"/>
                </a:highlight>
              </a:rPr>
              <a:t>friendly</a:t>
            </a:r>
            <a:r>
              <a:rPr lang="tr-TR" sz="2400" b="1" dirty="0">
                <a:highlight>
                  <a:srgbClr val="FFFFF7"/>
                </a:highlight>
              </a:rPr>
              <a:t> </a:t>
            </a:r>
            <a:r>
              <a:rPr lang="tr-TR" sz="2400" b="1" dirty="0" err="1">
                <a:highlight>
                  <a:srgbClr val="FFFFF7"/>
                </a:highlight>
              </a:rPr>
              <a:t>and</a:t>
            </a:r>
            <a:r>
              <a:rPr lang="tr-TR" sz="2400" b="1" dirty="0">
                <a:highlight>
                  <a:srgbClr val="FFFFF7"/>
                </a:highlight>
              </a:rPr>
              <a:t> </a:t>
            </a:r>
            <a:r>
              <a:rPr lang="tr-TR" sz="2400" b="1" dirty="0" err="1">
                <a:highlight>
                  <a:srgbClr val="FFFFF7"/>
                </a:highlight>
              </a:rPr>
              <a:t>easy</a:t>
            </a:r>
            <a:r>
              <a:rPr lang="tr-TR" sz="2400" b="1" dirty="0">
                <a:highlight>
                  <a:srgbClr val="FFFFF7"/>
                </a:highlight>
              </a:rPr>
              <a:t> </a:t>
            </a:r>
            <a:r>
              <a:rPr lang="tr-TR" sz="2400" b="1" dirty="0" err="1">
                <a:highlight>
                  <a:srgbClr val="FFFFF7"/>
                </a:highlight>
              </a:rPr>
              <a:t>to</a:t>
            </a:r>
            <a:r>
              <a:rPr lang="tr-TR" sz="2400" b="1" dirty="0">
                <a:highlight>
                  <a:srgbClr val="FFFFF7"/>
                </a:highlight>
              </a:rPr>
              <a:t> </a:t>
            </a:r>
            <a:r>
              <a:rPr lang="tr-TR" sz="2400" b="1" dirty="0" err="1">
                <a:highlight>
                  <a:srgbClr val="FFFFF7"/>
                </a:highlight>
              </a:rPr>
              <a:t>use</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err="1">
                <a:highlight>
                  <a:srgbClr val="FFFFF7"/>
                </a:highlight>
              </a:rPr>
              <a:t>Reliability</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a:highlight>
                  <a:srgbClr val="FFFFF7"/>
                </a:highlight>
              </a:rPr>
              <a:t>Hardware</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a:highlight>
                  <a:srgbClr val="FFFFF7"/>
                </a:highlight>
              </a:rPr>
              <a:t>Software</a:t>
            </a:r>
            <a:endParaRPr sz="2400" b="1" dirty="0">
              <a:highlight>
                <a:srgbClr val="FFFFF7"/>
              </a:highlight>
            </a:endParaRPr>
          </a:p>
        </p:txBody>
      </p:sp>
      <p:sp>
        <p:nvSpPr>
          <p:cNvPr id="129" name="Google Shape;129;p21"/>
          <p:cNvSpPr txBox="1"/>
          <p:nvPr/>
        </p:nvSpPr>
        <p:spPr>
          <a:xfrm>
            <a:off x="-11275" y="4632600"/>
            <a:ext cx="6028800" cy="510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t>* </a:t>
            </a:r>
            <a:r>
              <a:rPr lang="tr-TR" sz="1200" u="sng">
                <a:solidFill>
                  <a:schemeClr val="accent2"/>
                </a:solidFill>
                <a:hlinkClick r:id="rId4">
                  <a:extLst>
                    <a:ext uri="{A12FA001-AC4F-418D-AE19-62706E023703}">
                      <ahyp:hlinkClr xmlns:ahyp="http://schemas.microsoft.com/office/drawing/2018/hyperlinkcolor" val="tx"/>
                    </a:ext>
                  </a:extLst>
                </a:hlinkClick>
              </a:rPr>
              <a:t>http://www.linuxandubuntu.com</a:t>
            </a:r>
            <a:endParaRPr sz="1200"/>
          </a:p>
        </p:txBody>
      </p:sp>
      <p:sp>
        <p:nvSpPr>
          <p:cNvPr id="130" name="Google Shape;130;p21"/>
          <p:cNvSpPr txBox="1"/>
          <p:nvPr/>
        </p:nvSpPr>
        <p:spPr>
          <a:xfrm>
            <a:off x="5197750" y="1034250"/>
            <a:ext cx="3946200" cy="33819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tr-TR" sz="2400" b="1" dirty="0">
                <a:highlight>
                  <a:srgbClr val="FFFFF7"/>
                </a:highlight>
              </a:rPr>
              <a:t>Security</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err="1">
                <a:highlight>
                  <a:srgbClr val="FFFFF7"/>
                </a:highlight>
              </a:rPr>
              <a:t>Freedom</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err="1">
                <a:highlight>
                  <a:srgbClr val="FFFFF7"/>
                </a:highlight>
              </a:rPr>
              <a:t>Annoying</a:t>
            </a:r>
            <a:r>
              <a:rPr lang="tr-TR" sz="2400" b="1" dirty="0">
                <a:highlight>
                  <a:srgbClr val="FFFFF7"/>
                </a:highlight>
              </a:rPr>
              <a:t> </a:t>
            </a:r>
            <a:r>
              <a:rPr lang="tr-TR" sz="2400" b="1" dirty="0" err="1">
                <a:highlight>
                  <a:srgbClr val="FFFFF7"/>
                </a:highlight>
              </a:rPr>
              <a:t>crashes</a:t>
            </a:r>
            <a:r>
              <a:rPr lang="tr-TR" sz="2400" b="1" dirty="0">
                <a:highlight>
                  <a:srgbClr val="FFFFF7"/>
                </a:highlight>
              </a:rPr>
              <a:t> </a:t>
            </a:r>
            <a:r>
              <a:rPr lang="tr-TR" sz="2400" b="1" dirty="0" err="1">
                <a:highlight>
                  <a:srgbClr val="FFFFF7"/>
                </a:highlight>
              </a:rPr>
              <a:t>and</a:t>
            </a:r>
            <a:r>
              <a:rPr lang="tr-TR" sz="2400" b="1" dirty="0">
                <a:highlight>
                  <a:srgbClr val="FFFFF7"/>
                </a:highlight>
              </a:rPr>
              <a:t> </a:t>
            </a:r>
            <a:r>
              <a:rPr lang="tr-TR" sz="2400" b="1" dirty="0" err="1">
                <a:highlight>
                  <a:srgbClr val="FFFFF7"/>
                </a:highlight>
              </a:rPr>
              <a:t>reboots</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a:highlight>
                  <a:srgbClr val="FFFFF7"/>
                </a:highlight>
              </a:rPr>
              <a:t>Server segment</a:t>
            </a:r>
            <a:endParaRPr sz="2400" b="1" dirty="0">
              <a:highlight>
                <a:srgbClr val="FFFFF7"/>
              </a:highlight>
            </a:endParaRPr>
          </a:p>
          <a:p>
            <a:pPr marL="457200" lvl="0" indent="-381000" algn="l" rtl="0">
              <a:lnSpc>
                <a:spcPct val="150000"/>
              </a:lnSpc>
              <a:spcBef>
                <a:spcPts val="0"/>
              </a:spcBef>
              <a:spcAft>
                <a:spcPts val="0"/>
              </a:spcAft>
              <a:buSzPts val="2400"/>
              <a:buChar char="★"/>
            </a:pPr>
            <a:r>
              <a:rPr lang="tr-TR" sz="2400" b="1" dirty="0">
                <a:highlight>
                  <a:srgbClr val="FFFFF7"/>
                </a:highlight>
              </a:rPr>
              <a:t>Linux is </a:t>
            </a:r>
            <a:r>
              <a:rPr lang="tr-TR" sz="2400" b="1" dirty="0" err="1">
                <a:highlight>
                  <a:srgbClr val="FFFFF7"/>
                </a:highlight>
              </a:rPr>
              <a:t>everywhere</a:t>
            </a:r>
            <a:endParaRPr sz="2400" b="1" dirty="0">
              <a:highlight>
                <a:srgbClr val="FFFFF7"/>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dirty="0" err="1">
                <a:solidFill>
                  <a:srgbClr val="741B47"/>
                </a:solidFill>
                <a:latin typeface="Raleway"/>
                <a:ea typeface="Raleway"/>
                <a:cs typeface="Raleway"/>
                <a:sym typeface="Raleway"/>
              </a:rPr>
              <a:t>Where</a:t>
            </a:r>
            <a:r>
              <a:rPr lang="tr-TR" sz="3000" b="1" dirty="0">
                <a:solidFill>
                  <a:srgbClr val="741B47"/>
                </a:solidFill>
                <a:latin typeface="Raleway"/>
                <a:ea typeface="Raleway"/>
                <a:cs typeface="Raleway"/>
                <a:sym typeface="Raleway"/>
              </a:rPr>
              <a:t> Linux?</a:t>
            </a:r>
            <a:endParaRPr sz="3000" b="1" dirty="0">
              <a:solidFill>
                <a:srgbClr val="741B47"/>
              </a:solidFill>
              <a:latin typeface="Raleway"/>
              <a:ea typeface="Raleway"/>
              <a:cs typeface="Raleway"/>
              <a:sym typeface="Raleway"/>
            </a:endParaRPr>
          </a:p>
        </p:txBody>
      </p:sp>
      <p:pic>
        <p:nvPicPr>
          <p:cNvPr id="136" name="Google Shape;136;p22"/>
          <p:cNvPicPr preferRelativeResize="0"/>
          <p:nvPr/>
        </p:nvPicPr>
        <p:blipFill>
          <a:blip r:embed="rId3">
            <a:alphaModFix/>
          </a:blip>
          <a:stretch>
            <a:fillRect/>
          </a:stretch>
        </p:blipFill>
        <p:spPr>
          <a:xfrm>
            <a:off x="1447800" y="738275"/>
            <a:ext cx="6617151" cy="4302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3"/>
          <p:cNvPicPr preferRelativeResize="0"/>
          <p:nvPr/>
        </p:nvPicPr>
        <p:blipFill>
          <a:blip r:embed="rId3">
            <a:alphaModFix/>
          </a:blip>
          <a:stretch>
            <a:fillRect/>
          </a:stretch>
        </p:blipFill>
        <p:spPr>
          <a:xfrm>
            <a:off x="6914395" y="106225"/>
            <a:ext cx="1772901" cy="996101"/>
          </a:xfrm>
          <a:prstGeom prst="rect">
            <a:avLst/>
          </a:prstGeom>
          <a:noFill/>
          <a:ln>
            <a:noFill/>
          </a:ln>
        </p:spPr>
      </p:pic>
      <p:sp>
        <p:nvSpPr>
          <p:cNvPr id="142" name="Google Shape;142;p23"/>
          <p:cNvSpPr txBox="1">
            <a:spLocks noGrp="1"/>
          </p:cNvSpPr>
          <p:nvPr>
            <p:ph type="title"/>
          </p:nvPr>
        </p:nvSpPr>
        <p:spPr>
          <a:xfrm>
            <a:off x="457200" y="116449"/>
            <a:ext cx="5640900" cy="77190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4800"/>
              <a:buNone/>
            </a:pPr>
            <a:r>
              <a:rPr lang="tr-TR" sz="3000" b="1">
                <a:solidFill>
                  <a:srgbClr val="741B47"/>
                </a:solidFill>
                <a:latin typeface="Raleway"/>
                <a:ea typeface="Raleway"/>
                <a:cs typeface="Raleway"/>
                <a:sym typeface="Raleway"/>
              </a:rPr>
              <a:t>Where Linux?</a:t>
            </a:r>
            <a:endParaRPr sz="3000" b="1">
              <a:solidFill>
                <a:srgbClr val="741B47"/>
              </a:solidFill>
              <a:latin typeface="Raleway"/>
              <a:ea typeface="Raleway"/>
              <a:cs typeface="Raleway"/>
              <a:sym typeface="Raleway"/>
            </a:endParaRPr>
          </a:p>
        </p:txBody>
      </p:sp>
      <p:sp>
        <p:nvSpPr>
          <p:cNvPr id="143" name="Google Shape;143;p2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tr-TR"/>
              <a:t>9</a:t>
            </a:fld>
            <a:endParaRPr/>
          </a:p>
        </p:txBody>
      </p:sp>
      <p:sp>
        <p:nvSpPr>
          <p:cNvPr id="144" name="Google Shape;144;p23"/>
          <p:cNvSpPr txBox="1"/>
          <p:nvPr/>
        </p:nvSpPr>
        <p:spPr>
          <a:xfrm>
            <a:off x="152400" y="710000"/>
            <a:ext cx="9017700" cy="414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b="1" dirty="0">
                <a:solidFill>
                  <a:srgbClr val="3498DB"/>
                </a:solidFill>
                <a:highlight>
                  <a:srgbClr val="FFFFFF"/>
                </a:highlight>
              </a:rPr>
              <a:t>1. Google</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services</a:t>
            </a:r>
            <a:r>
              <a:rPr lang="tr-TR" sz="1800" dirty="0">
                <a:solidFill>
                  <a:srgbClr val="3A3A3A"/>
                </a:solidFill>
                <a:highlight>
                  <a:srgbClr val="FFFFFF"/>
                </a:highlight>
              </a:rPr>
              <a:t> of </a:t>
            </a:r>
            <a:r>
              <a:rPr lang="tr-TR" sz="1800" dirty="0" err="1">
                <a:solidFill>
                  <a:srgbClr val="3A3A3A"/>
                </a:solidFill>
                <a:highlight>
                  <a:srgbClr val="FFFFFF"/>
                </a:highlight>
              </a:rPr>
              <a:t>which</a:t>
            </a:r>
            <a:r>
              <a:rPr lang="tr-TR" sz="1800" dirty="0">
                <a:solidFill>
                  <a:srgbClr val="3A3A3A"/>
                </a:solidFill>
                <a:highlight>
                  <a:srgbClr val="FFFFFF"/>
                </a:highlight>
              </a:rPr>
              <a:t> </a:t>
            </a:r>
            <a:r>
              <a:rPr lang="tr-TR" sz="1800" dirty="0" err="1">
                <a:solidFill>
                  <a:srgbClr val="3A3A3A"/>
                </a:solidFill>
                <a:highlight>
                  <a:srgbClr val="FFFFFF"/>
                </a:highlight>
              </a:rPr>
              <a:t>includes</a:t>
            </a:r>
            <a:r>
              <a:rPr lang="tr-TR" sz="1800" dirty="0">
                <a:solidFill>
                  <a:srgbClr val="3A3A3A"/>
                </a:solidFill>
                <a:highlight>
                  <a:srgbClr val="FFFFFF"/>
                </a:highlight>
              </a:rPr>
              <a:t> </a:t>
            </a:r>
            <a:r>
              <a:rPr lang="tr-TR" sz="1800" dirty="0" err="1">
                <a:solidFill>
                  <a:srgbClr val="3A3A3A"/>
                </a:solidFill>
                <a:highlight>
                  <a:srgbClr val="FFFFFF"/>
                </a:highlight>
              </a:rPr>
              <a:t>search</a:t>
            </a:r>
            <a:r>
              <a:rPr lang="tr-TR" sz="1800" dirty="0">
                <a:solidFill>
                  <a:srgbClr val="3A3A3A"/>
                </a:solidFill>
                <a:highlight>
                  <a:srgbClr val="FFFFFF"/>
                </a:highlight>
              </a:rPr>
              <a:t>, </a:t>
            </a:r>
            <a:r>
              <a:rPr lang="tr-TR" sz="1800" dirty="0" err="1">
                <a:solidFill>
                  <a:srgbClr val="3A3A3A"/>
                </a:solidFill>
                <a:highlight>
                  <a:srgbClr val="FFFFFF"/>
                </a:highlight>
              </a:rPr>
              <a:t>cloud</a:t>
            </a:r>
            <a:r>
              <a:rPr lang="tr-TR" sz="1800" dirty="0">
                <a:solidFill>
                  <a:srgbClr val="3A3A3A"/>
                </a:solidFill>
                <a:highlight>
                  <a:srgbClr val="FFFFFF"/>
                </a:highlight>
              </a:rPr>
              <a:t> </a:t>
            </a:r>
            <a:r>
              <a:rPr lang="tr-TR" sz="1800" dirty="0" err="1">
                <a:solidFill>
                  <a:srgbClr val="3A3A3A"/>
                </a:solidFill>
                <a:highlight>
                  <a:srgbClr val="FFFFFF"/>
                </a:highlight>
              </a:rPr>
              <a:t>computing</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online </a:t>
            </a:r>
            <a:r>
              <a:rPr lang="tr-TR" sz="1800" dirty="0" err="1">
                <a:solidFill>
                  <a:srgbClr val="3A3A3A"/>
                </a:solidFill>
                <a:highlight>
                  <a:srgbClr val="FFFFFF"/>
                </a:highlight>
              </a:rPr>
              <a:t>advertising</a:t>
            </a:r>
            <a:r>
              <a:rPr lang="tr-TR" sz="1800" dirty="0">
                <a:solidFill>
                  <a:srgbClr val="3A3A3A"/>
                </a:solidFill>
                <a:highlight>
                  <a:srgbClr val="FFFFFF"/>
                </a:highlight>
              </a:rPr>
              <a:t> </a:t>
            </a:r>
            <a:r>
              <a:rPr lang="tr-TR" sz="1800" dirty="0" err="1">
                <a:solidFill>
                  <a:srgbClr val="3A3A3A"/>
                </a:solidFill>
                <a:highlight>
                  <a:srgbClr val="FFFFFF"/>
                </a:highlight>
              </a:rPr>
              <a:t>technologies</a:t>
            </a:r>
            <a:r>
              <a:rPr lang="tr-TR" sz="1800" dirty="0">
                <a:solidFill>
                  <a:srgbClr val="3A3A3A"/>
                </a:solidFill>
                <a:highlight>
                  <a:srgbClr val="FFFFFF"/>
                </a:highlight>
              </a:rPr>
              <a:t> </a:t>
            </a:r>
            <a:r>
              <a:rPr lang="tr-TR" sz="1800" dirty="0" err="1">
                <a:solidFill>
                  <a:srgbClr val="3A3A3A"/>
                </a:solidFill>
                <a:highlight>
                  <a:srgbClr val="FFFFFF"/>
                </a:highlight>
              </a:rPr>
              <a:t>runs</a:t>
            </a:r>
            <a:r>
              <a:rPr lang="tr-TR" sz="1800" dirty="0">
                <a:solidFill>
                  <a:srgbClr val="3A3A3A"/>
                </a:solidFill>
                <a:highlight>
                  <a:srgbClr val="FFFFFF"/>
                </a:highlight>
              </a:rPr>
              <a:t> on Linux.</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2. Twitter</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Twitter, </a:t>
            </a:r>
            <a:r>
              <a:rPr lang="tr-TR" sz="1800" dirty="0" err="1">
                <a:solidFill>
                  <a:srgbClr val="3A3A3A"/>
                </a:solidFill>
                <a:highlight>
                  <a:srgbClr val="FFFFFF"/>
                </a:highlight>
              </a:rPr>
              <a:t>famous</a:t>
            </a:r>
            <a:r>
              <a:rPr lang="tr-TR" sz="1800" dirty="0">
                <a:solidFill>
                  <a:srgbClr val="3A3A3A"/>
                </a:solidFill>
                <a:highlight>
                  <a:srgbClr val="FFFFFF"/>
                </a:highlight>
              </a:rPr>
              <a:t> online </a:t>
            </a:r>
            <a:r>
              <a:rPr lang="tr-TR" sz="1800" dirty="0" err="1">
                <a:solidFill>
                  <a:srgbClr val="3A3A3A"/>
                </a:solidFill>
                <a:highlight>
                  <a:srgbClr val="FFFFFF"/>
                </a:highlight>
              </a:rPr>
              <a:t>social</a:t>
            </a:r>
            <a:r>
              <a:rPr lang="tr-TR" sz="1800" dirty="0">
                <a:solidFill>
                  <a:srgbClr val="3A3A3A"/>
                </a:solidFill>
                <a:highlight>
                  <a:srgbClr val="FFFFFF"/>
                </a:highlight>
              </a:rPr>
              <a:t> </a:t>
            </a:r>
            <a:r>
              <a:rPr lang="tr-TR" sz="1800" dirty="0" err="1">
                <a:solidFill>
                  <a:srgbClr val="3A3A3A"/>
                </a:solidFill>
                <a:highlight>
                  <a:srgbClr val="FFFFFF"/>
                </a:highlight>
              </a:rPr>
              <a:t>networking</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micro-blogging</a:t>
            </a:r>
            <a:r>
              <a:rPr lang="tr-TR" sz="1800" dirty="0">
                <a:solidFill>
                  <a:srgbClr val="3A3A3A"/>
                </a:solidFill>
                <a:highlight>
                  <a:srgbClr val="FFFFFF"/>
                </a:highlight>
              </a:rPr>
              <a:t> site is Powered </a:t>
            </a:r>
            <a:r>
              <a:rPr lang="tr-TR" sz="1800" dirty="0" err="1">
                <a:solidFill>
                  <a:srgbClr val="3A3A3A"/>
                </a:solidFill>
                <a:highlight>
                  <a:srgbClr val="FFFFFF"/>
                </a:highlight>
              </a:rPr>
              <a:t>by</a:t>
            </a:r>
            <a:r>
              <a:rPr lang="tr-TR" sz="1800" dirty="0">
                <a:solidFill>
                  <a:srgbClr val="3A3A3A"/>
                </a:solidFill>
                <a:highlight>
                  <a:srgbClr val="FFFFFF"/>
                </a:highlight>
              </a:rPr>
              <a:t> Linux.</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3. Facebook</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Facebook, </a:t>
            </a:r>
            <a:r>
              <a:rPr lang="tr-TR" sz="1800" dirty="0" err="1">
                <a:solidFill>
                  <a:srgbClr val="3A3A3A"/>
                </a:solidFill>
                <a:highlight>
                  <a:srgbClr val="FFFFFF"/>
                </a:highlight>
              </a:rPr>
              <a:t>one</a:t>
            </a:r>
            <a:r>
              <a:rPr lang="tr-TR" sz="1800" dirty="0">
                <a:solidFill>
                  <a:srgbClr val="3A3A3A"/>
                </a:solidFill>
                <a:highlight>
                  <a:srgbClr val="FFFFFF"/>
                </a:highlight>
              </a:rPr>
              <a:t> of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most</a:t>
            </a:r>
            <a:r>
              <a:rPr lang="tr-TR" sz="1800" dirty="0">
                <a:solidFill>
                  <a:srgbClr val="3A3A3A"/>
                </a:solidFill>
                <a:highlight>
                  <a:srgbClr val="FFFFFF"/>
                </a:highlight>
              </a:rPr>
              <a:t> </a:t>
            </a:r>
            <a:r>
              <a:rPr lang="tr-TR" sz="1800" dirty="0" err="1">
                <a:solidFill>
                  <a:srgbClr val="3A3A3A"/>
                </a:solidFill>
                <a:highlight>
                  <a:srgbClr val="FFFFFF"/>
                </a:highlight>
              </a:rPr>
              <a:t>famous</a:t>
            </a:r>
            <a:r>
              <a:rPr lang="tr-TR" sz="1800" dirty="0">
                <a:solidFill>
                  <a:srgbClr val="3A3A3A"/>
                </a:solidFill>
                <a:highlight>
                  <a:srgbClr val="FFFFFF"/>
                </a:highlight>
              </a:rPr>
              <a:t> </a:t>
            </a:r>
            <a:r>
              <a:rPr lang="tr-TR" sz="1800" dirty="0" err="1">
                <a:solidFill>
                  <a:srgbClr val="3A3A3A"/>
                </a:solidFill>
                <a:highlight>
                  <a:srgbClr val="FFFFFF"/>
                </a:highlight>
              </a:rPr>
              <a:t>and</a:t>
            </a:r>
            <a:r>
              <a:rPr lang="tr-TR" sz="1800" dirty="0">
                <a:solidFill>
                  <a:srgbClr val="3A3A3A"/>
                </a:solidFill>
                <a:highlight>
                  <a:srgbClr val="FFFFFF"/>
                </a:highlight>
              </a:rPr>
              <a:t> </a:t>
            </a:r>
            <a:r>
              <a:rPr lang="tr-TR" sz="1800" dirty="0" err="1">
                <a:solidFill>
                  <a:srgbClr val="3A3A3A"/>
                </a:solidFill>
                <a:highlight>
                  <a:srgbClr val="FFFFFF"/>
                </a:highlight>
              </a:rPr>
              <a:t>most</a:t>
            </a:r>
            <a:r>
              <a:rPr lang="tr-TR" sz="1800" dirty="0">
                <a:solidFill>
                  <a:srgbClr val="3A3A3A"/>
                </a:solidFill>
                <a:highlight>
                  <a:srgbClr val="FFFFFF"/>
                </a:highlight>
              </a:rPr>
              <a:t> </a:t>
            </a:r>
            <a:r>
              <a:rPr lang="tr-TR" sz="1800" dirty="0" err="1">
                <a:solidFill>
                  <a:srgbClr val="3A3A3A"/>
                </a:solidFill>
                <a:highlight>
                  <a:srgbClr val="FFFFFF"/>
                </a:highlight>
              </a:rPr>
              <a:t>widely</a:t>
            </a:r>
            <a:r>
              <a:rPr lang="tr-TR" sz="1800" dirty="0">
                <a:solidFill>
                  <a:srgbClr val="3A3A3A"/>
                </a:solidFill>
                <a:highlight>
                  <a:srgbClr val="FFFFFF"/>
                </a:highlight>
              </a:rPr>
              <a:t> </a:t>
            </a:r>
            <a:r>
              <a:rPr lang="tr-TR" sz="1800" dirty="0" err="1">
                <a:solidFill>
                  <a:srgbClr val="3A3A3A"/>
                </a:solidFill>
                <a:highlight>
                  <a:srgbClr val="FFFFFF"/>
                </a:highlight>
              </a:rPr>
              <a:t>used</a:t>
            </a:r>
            <a:r>
              <a:rPr lang="tr-TR" sz="1800" dirty="0">
                <a:solidFill>
                  <a:srgbClr val="3A3A3A"/>
                </a:solidFill>
                <a:highlight>
                  <a:srgbClr val="FFFFFF"/>
                </a:highlight>
              </a:rPr>
              <a:t> </a:t>
            </a:r>
            <a:r>
              <a:rPr lang="tr-TR" sz="1800" dirty="0" err="1">
                <a:solidFill>
                  <a:srgbClr val="3A3A3A"/>
                </a:solidFill>
                <a:highlight>
                  <a:srgbClr val="FFFFFF"/>
                </a:highlight>
              </a:rPr>
              <a:t>Social</a:t>
            </a:r>
            <a:r>
              <a:rPr lang="tr-TR" sz="1800" dirty="0">
                <a:solidFill>
                  <a:srgbClr val="3A3A3A"/>
                </a:solidFill>
                <a:highlight>
                  <a:srgbClr val="FFFFFF"/>
                </a:highlight>
              </a:rPr>
              <a:t> Networking service </a:t>
            </a:r>
            <a:r>
              <a:rPr lang="tr-TR" sz="1800" dirty="0" err="1">
                <a:solidFill>
                  <a:srgbClr val="3A3A3A"/>
                </a:solidFill>
                <a:highlight>
                  <a:srgbClr val="FFFFFF"/>
                </a:highlight>
              </a:rPr>
              <a:t>runs</a:t>
            </a:r>
            <a:r>
              <a:rPr lang="tr-TR" sz="1800" dirty="0">
                <a:solidFill>
                  <a:srgbClr val="3A3A3A"/>
                </a:solidFill>
                <a:highlight>
                  <a:srgbClr val="FFFFFF"/>
                </a:highlight>
              </a:rPr>
              <a:t> on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same</a:t>
            </a:r>
            <a:r>
              <a:rPr lang="tr-TR" sz="1800" dirty="0">
                <a:solidFill>
                  <a:srgbClr val="3A3A3A"/>
                </a:solidFill>
                <a:highlight>
                  <a:srgbClr val="FFFFFF"/>
                </a:highlight>
              </a:rPr>
              <a:t> platform.</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4. Amazon</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An </a:t>
            </a:r>
            <a:r>
              <a:rPr lang="tr-TR" sz="1800" dirty="0" err="1">
                <a:solidFill>
                  <a:srgbClr val="3A3A3A"/>
                </a:solidFill>
                <a:highlight>
                  <a:srgbClr val="FFFFFF"/>
                </a:highlight>
              </a:rPr>
              <a:t>American</a:t>
            </a:r>
            <a:r>
              <a:rPr lang="tr-TR" sz="1800" dirty="0">
                <a:solidFill>
                  <a:srgbClr val="3A3A3A"/>
                </a:solidFill>
                <a:highlight>
                  <a:srgbClr val="FFFFFF"/>
                </a:highlight>
              </a:rPr>
              <a:t> </a:t>
            </a:r>
            <a:r>
              <a:rPr lang="tr-TR" sz="1800" dirty="0" err="1">
                <a:solidFill>
                  <a:srgbClr val="3A3A3A"/>
                </a:solidFill>
                <a:highlight>
                  <a:srgbClr val="FFFFFF"/>
                </a:highlight>
              </a:rPr>
              <a:t>based</a:t>
            </a:r>
            <a:r>
              <a:rPr lang="tr-TR" sz="1800" dirty="0">
                <a:solidFill>
                  <a:srgbClr val="3A3A3A"/>
                </a:solidFill>
                <a:highlight>
                  <a:srgbClr val="FFFFFF"/>
                </a:highlight>
              </a:rPr>
              <a:t> </a:t>
            </a:r>
            <a:r>
              <a:rPr lang="tr-TR" sz="1800" dirty="0" err="1">
                <a:solidFill>
                  <a:srgbClr val="3A3A3A"/>
                </a:solidFill>
                <a:highlight>
                  <a:srgbClr val="FFFFFF"/>
                </a:highlight>
              </a:rPr>
              <a:t>international</a:t>
            </a:r>
            <a:r>
              <a:rPr lang="tr-TR" sz="1800" dirty="0">
                <a:solidFill>
                  <a:srgbClr val="3A3A3A"/>
                </a:solidFill>
                <a:highlight>
                  <a:srgbClr val="FFFFFF"/>
                </a:highlight>
              </a:rPr>
              <a:t> </a:t>
            </a:r>
            <a:r>
              <a:rPr lang="tr-TR" sz="1800" dirty="0" err="1">
                <a:solidFill>
                  <a:srgbClr val="3A3A3A"/>
                </a:solidFill>
                <a:highlight>
                  <a:srgbClr val="FFFFFF"/>
                </a:highlight>
              </a:rPr>
              <a:t>company</a:t>
            </a:r>
            <a:r>
              <a:rPr lang="tr-TR" sz="1800" dirty="0">
                <a:solidFill>
                  <a:srgbClr val="3A3A3A"/>
                </a:solidFill>
                <a:highlight>
                  <a:srgbClr val="FFFFFF"/>
                </a:highlight>
              </a:rPr>
              <a:t> </a:t>
            </a:r>
            <a:r>
              <a:rPr lang="tr-TR" sz="1800" dirty="0" err="1">
                <a:solidFill>
                  <a:srgbClr val="3A3A3A"/>
                </a:solidFill>
                <a:highlight>
                  <a:srgbClr val="FFFFFF"/>
                </a:highlight>
              </a:rPr>
              <a:t>which</a:t>
            </a:r>
            <a:r>
              <a:rPr lang="tr-TR" sz="1800" dirty="0">
                <a:solidFill>
                  <a:srgbClr val="3A3A3A"/>
                </a:solidFill>
                <a:highlight>
                  <a:srgbClr val="FFFFFF"/>
                </a:highlight>
              </a:rPr>
              <a:t> </a:t>
            </a:r>
            <a:r>
              <a:rPr lang="tr-TR" sz="1800" dirty="0" err="1">
                <a:solidFill>
                  <a:srgbClr val="3A3A3A"/>
                </a:solidFill>
                <a:highlight>
                  <a:srgbClr val="FFFFFF"/>
                </a:highlight>
              </a:rPr>
              <a:t>deals</a:t>
            </a:r>
            <a:r>
              <a:rPr lang="tr-TR" sz="1800" dirty="0">
                <a:solidFill>
                  <a:srgbClr val="3A3A3A"/>
                </a:solidFill>
                <a:highlight>
                  <a:srgbClr val="FFFFFF"/>
                </a:highlight>
              </a:rPr>
              <a:t> </a:t>
            </a:r>
            <a:r>
              <a:rPr lang="tr-TR" sz="1800" dirty="0" err="1">
                <a:solidFill>
                  <a:srgbClr val="3A3A3A"/>
                </a:solidFill>
                <a:highlight>
                  <a:srgbClr val="FFFFFF"/>
                </a:highlight>
              </a:rPr>
              <a:t>with</a:t>
            </a:r>
            <a:r>
              <a:rPr lang="tr-TR" sz="1800" dirty="0">
                <a:solidFill>
                  <a:srgbClr val="3A3A3A"/>
                </a:solidFill>
                <a:highlight>
                  <a:srgbClr val="FFFFFF"/>
                </a:highlight>
              </a:rPr>
              <a:t> International Online </a:t>
            </a:r>
            <a:r>
              <a:rPr lang="tr-TR" sz="1800" dirty="0" err="1">
                <a:solidFill>
                  <a:srgbClr val="3A3A3A"/>
                </a:solidFill>
                <a:highlight>
                  <a:srgbClr val="FFFFFF"/>
                </a:highlight>
              </a:rPr>
              <a:t>Retailing</a:t>
            </a:r>
            <a:r>
              <a:rPr lang="tr-TR" sz="1800" dirty="0">
                <a:solidFill>
                  <a:srgbClr val="3A3A3A"/>
                </a:solidFill>
                <a:highlight>
                  <a:srgbClr val="FFFFFF"/>
                </a:highlight>
              </a:rPr>
              <a:t> is in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list</a:t>
            </a:r>
            <a:r>
              <a:rPr lang="tr-TR" sz="1800" dirty="0">
                <a:solidFill>
                  <a:srgbClr val="3A3A3A"/>
                </a:solidFill>
                <a:highlight>
                  <a:srgbClr val="FFFFFF"/>
                </a:highlight>
              </a:rPr>
              <a:t> of Linux </a:t>
            </a:r>
            <a:r>
              <a:rPr lang="tr-TR" sz="1800" dirty="0" err="1">
                <a:solidFill>
                  <a:srgbClr val="3A3A3A"/>
                </a:solidFill>
                <a:highlight>
                  <a:srgbClr val="FFFFFF"/>
                </a:highlight>
              </a:rPr>
              <a:t>powered</a:t>
            </a:r>
            <a:r>
              <a:rPr lang="tr-TR" sz="1800" dirty="0">
                <a:solidFill>
                  <a:srgbClr val="3A3A3A"/>
                </a:solidFill>
                <a:highlight>
                  <a:srgbClr val="FFFFFF"/>
                </a:highlight>
              </a:rPr>
              <a:t> </a:t>
            </a:r>
            <a:r>
              <a:rPr lang="tr-TR" sz="1800" dirty="0" err="1">
                <a:solidFill>
                  <a:srgbClr val="3A3A3A"/>
                </a:solidFill>
                <a:highlight>
                  <a:srgbClr val="FFFFFF"/>
                </a:highlight>
              </a:rPr>
              <a:t>Company</a:t>
            </a:r>
            <a:r>
              <a:rPr lang="tr-TR" sz="1800" dirty="0">
                <a:solidFill>
                  <a:srgbClr val="3A3A3A"/>
                </a:solidFill>
                <a:highlight>
                  <a:srgbClr val="FFFFFF"/>
                </a:highlight>
              </a:rPr>
              <a:t>.</a:t>
            </a:r>
            <a:endParaRPr sz="1800" dirty="0">
              <a:solidFill>
                <a:srgbClr val="3A3A3A"/>
              </a:solidFill>
              <a:highlight>
                <a:srgbClr val="FFFFFF"/>
              </a:highlight>
            </a:endParaRPr>
          </a:p>
          <a:p>
            <a:pPr marL="0" lvl="0" indent="0" algn="l" rtl="0">
              <a:lnSpc>
                <a:spcPct val="100000"/>
              </a:lnSpc>
              <a:spcBef>
                <a:spcPts val="0"/>
              </a:spcBef>
              <a:spcAft>
                <a:spcPts val="0"/>
              </a:spcAft>
              <a:buNone/>
            </a:pPr>
            <a:r>
              <a:rPr lang="tr-TR" sz="1800" b="1" dirty="0">
                <a:solidFill>
                  <a:srgbClr val="3498DB"/>
                </a:solidFill>
                <a:highlight>
                  <a:srgbClr val="FFFFFF"/>
                </a:highlight>
              </a:rPr>
              <a:t>5. IBM</a:t>
            </a:r>
            <a:endParaRPr sz="1800" b="1" dirty="0">
              <a:solidFill>
                <a:srgbClr val="3498DB"/>
              </a:solidFill>
              <a:highlight>
                <a:srgbClr val="FFFFFF"/>
              </a:highlight>
            </a:endParaRPr>
          </a:p>
          <a:p>
            <a:pPr marL="0" lvl="0" indent="0" algn="l" rtl="0">
              <a:lnSpc>
                <a:spcPct val="100000"/>
              </a:lnSpc>
              <a:spcBef>
                <a:spcPts val="0"/>
              </a:spcBef>
              <a:spcAft>
                <a:spcPts val="0"/>
              </a:spcAft>
              <a:buNone/>
            </a:pPr>
            <a:r>
              <a:rPr lang="tr-TR" sz="1800" dirty="0">
                <a:solidFill>
                  <a:srgbClr val="3A3A3A"/>
                </a:solidFill>
                <a:highlight>
                  <a:srgbClr val="FFFFFF"/>
                </a:highlight>
              </a:rPr>
              <a:t>IBM (International Business Machine Corporation) </a:t>
            </a:r>
            <a:r>
              <a:rPr lang="tr-TR" sz="1800" dirty="0" err="1">
                <a:solidFill>
                  <a:srgbClr val="3A3A3A"/>
                </a:solidFill>
                <a:highlight>
                  <a:srgbClr val="FFFFFF"/>
                </a:highlight>
              </a:rPr>
              <a:t>the</a:t>
            </a:r>
            <a:r>
              <a:rPr lang="tr-TR" sz="1800" dirty="0">
                <a:solidFill>
                  <a:srgbClr val="3A3A3A"/>
                </a:solidFill>
                <a:highlight>
                  <a:srgbClr val="FFFFFF"/>
                </a:highlight>
              </a:rPr>
              <a:t> </a:t>
            </a:r>
            <a:r>
              <a:rPr lang="tr-TR" sz="1800" dirty="0" err="1">
                <a:solidFill>
                  <a:srgbClr val="3A3A3A"/>
                </a:solidFill>
                <a:highlight>
                  <a:srgbClr val="FFFFFF"/>
                </a:highlight>
              </a:rPr>
              <a:t>American</a:t>
            </a:r>
            <a:r>
              <a:rPr lang="tr-TR" sz="1800" dirty="0">
                <a:solidFill>
                  <a:srgbClr val="3A3A3A"/>
                </a:solidFill>
                <a:highlight>
                  <a:srgbClr val="FFFFFF"/>
                </a:highlight>
              </a:rPr>
              <a:t> </a:t>
            </a:r>
            <a:r>
              <a:rPr lang="tr-TR" sz="1800" dirty="0" err="1">
                <a:solidFill>
                  <a:srgbClr val="3A3A3A"/>
                </a:solidFill>
                <a:highlight>
                  <a:srgbClr val="FFFFFF"/>
                </a:highlight>
              </a:rPr>
              <a:t>based</a:t>
            </a:r>
            <a:r>
              <a:rPr lang="tr-TR" sz="1800" dirty="0">
                <a:solidFill>
                  <a:srgbClr val="3A3A3A"/>
                </a:solidFill>
                <a:highlight>
                  <a:srgbClr val="FFFFFF"/>
                </a:highlight>
              </a:rPr>
              <a:t> </a:t>
            </a:r>
            <a:r>
              <a:rPr lang="tr-TR" sz="1800" dirty="0" err="1">
                <a:solidFill>
                  <a:srgbClr val="3A3A3A"/>
                </a:solidFill>
                <a:highlight>
                  <a:srgbClr val="FFFFFF"/>
                </a:highlight>
              </a:rPr>
              <a:t>company</a:t>
            </a:r>
            <a:r>
              <a:rPr lang="tr-TR" sz="1800" dirty="0">
                <a:solidFill>
                  <a:srgbClr val="3A3A3A"/>
                </a:solidFill>
                <a:highlight>
                  <a:srgbClr val="FFFFFF"/>
                </a:highlight>
              </a:rPr>
              <a:t> </a:t>
            </a:r>
            <a:r>
              <a:rPr lang="tr-TR" sz="1800" dirty="0" err="1">
                <a:solidFill>
                  <a:srgbClr val="3A3A3A"/>
                </a:solidFill>
                <a:highlight>
                  <a:srgbClr val="FFFFFF"/>
                </a:highlight>
              </a:rPr>
              <a:t>which</a:t>
            </a:r>
            <a:r>
              <a:rPr lang="tr-TR" sz="1800" dirty="0">
                <a:solidFill>
                  <a:srgbClr val="3A3A3A"/>
                </a:solidFill>
                <a:highlight>
                  <a:srgbClr val="FFFFFF"/>
                </a:highlight>
              </a:rPr>
              <a:t> </a:t>
            </a:r>
            <a:r>
              <a:rPr lang="tr-TR" sz="1800" dirty="0" err="1">
                <a:solidFill>
                  <a:srgbClr val="3A3A3A"/>
                </a:solidFill>
                <a:highlight>
                  <a:srgbClr val="FFFFFF"/>
                </a:highlight>
              </a:rPr>
              <a:t>for</a:t>
            </a:r>
            <a:r>
              <a:rPr lang="tr-TR" sz="1800" dirty="0">
                <a:solidFill>
                  <a:srgbClr val="3A3A3A"/>
                </a:solidFill>
                <a:highlight>
                  <a:srgbClr val="FFFFFF"/>
                </a:highlight>
              </a:rPr>
              <a:t> sure </a:t>
            </a:r>
            <a:r>
              <a:rPr lang="tr-TR" sz="1800" dirty="0" err="1">
                <a:solidFill>
                  <a:srgbClr val="3A3A3A"/>
                </a:solidFill>
                <a:highlight>
                  <a:srgbClr val="FFFFFF"/>
                </a:highlight>
              </a:rPr>
              <a:t>don’t</a:t>
            </a:r>
            <a:r>
              <a:rPr lang="tr-TR" sz="1800" dirty="0">
                <a:solidFill>
                  <a:srgbClr val="3A3A3A"/>
                </a:solidFill>
                <a:highlight>
                  <a:srgbClr val="FFFFFF"/>
                </a:highlight>
              </a:rPr>
              <a:t> </a:t>
            </a:r>
            <a:r>
              <a:rPr lang="tr-TR" sz="1800" dirty="0" err="1">
                <a:solidFill>
                  <a:srgbClr val="3A3A3A"/>
                </a:solidFill>
                <a:highlight>
                  <a:srgbClr val="FFFFFF"/>
                </a:highlight>
              </a:rPr>
              <a:t>requires</a:t>
            </a:r>
            <a:r>
              <a:rPr lang="tr-TR" sz="1800" dirty="0">
                <a:solidFill>
                  <a:srgbClr val="3A3A3A"/>
                </a:solidFill>
                <a:highlight>
                  <a:srgbClr val="FFFFFF"/>
                </a:highlight>
              </a:rPr>
              <a:t> </a:t>
            </a:r>
            <a:r>
              <a:rPr lang="tr-TR" sz="1800" dirty="0" err="1">
                <a:solidFill>
                  <a:srgbClr val="3A3A3A"/>
                </a:solidFill>
                <a:highlight>
                  <a:srgbClr val="FFFFFF"/>
                </a:highlight>
              </a:rPr>
              <a:t>any</a:t>
            </a:r>
            <a:r>
              <a:rPr lang="tr-TR" sz="1800" dirty="0">
                <a:solidFill>
                  <a:srgbClr val="3A3A3A"/>
                </a:solidFill>
                <a:highlight>
                  <a:srgbClr val="FFFFFF"/>
                </a:highlight>
              </a:rPr>
              <a:t> </a:t>
            </a:r>
            <a:r>
              <a:rPr lang="tr-TR" sz="1800" dirty="0" err="1">
                <a:solidFill>
                  <a:srgbClr val="3A3A3A"/>
                </a:solidFill>
                <a:highlight>
                  <a:srgbClr val="FFFFFF"/>
                </a:highlight>
              </a:rPr>
              <a:t>introduction</a:t>
            </a:r>
            <a:r>
              <a:rPr lang="tr-TR" sz="1800" dirty="0">
                <a:solidFill>
                  <a:srgbClr val="3A3A3A"/>
                </a:solidFill>
                <a:highlight>
                  <a:srgbClr val="FFFFFF"/>
                </a:highlight>
              </a:rPr>
              <a:t>, is </a:t>
            </a:r>
            <a:r>
              <a:rPr lang="tr-TR" sz="1800" dirty="0" err="1">
                <a:solidFill>
                  <a:srgbClr val="3A3A3A"/>
                </a:solidFill>
                <a:highlight>
                  <a:srgbClr val="FFFFFF"/>
                </a:highlight>
              </a:rPr>
              <a:t>again</a:t>
            </a:r>
            <a:r>
              <a:rPr lang="tr-TR" sz="1800" dirty="0">
                <a:solidFill>
                  <a:srgbClr val="3A3A3A"/>
                </a:solidFill>
                <a:highlight>
                  <a:srgbClr val="FFFFFF"/>
                </a:highlight>
              </a:rPr>
              <a:t> </a:t>
            </a:r>
            <a:r>
              <a:rPr lang="tr-TR" sz="1800" dirty="0" err="1">
                <a:solidFill>
                  <a:srgbClr val="3A3A3A"/>
                </a:solidFill>
                <a:highlight>
                  <a:srgbClr val="FFFFFF"/>
                </a:highlight>
              </a:rPr>
              <a:t>powered</a:t>
            </a:r>
            <a:r>
              <a:rPr lang="tr-TR" sz="1800" dirty="0">
                <a:solidFill>
                  <a:srgbClr val="3A3A3A"/>
                </a:solidFill>
                <a:highlight>
                  <a:srgbClr val="FFFFFF"/>
                </a:highlight>
              </a:rPr>
              <a:t> </a:t>
            </a:r>
            <a:r>
              <a:rPr lang="tr-TR" sz="1800" dirty="0" err="1">
                <a:solidFill>
                  <a:srgbClr val="3A3A3A"/>
                </a:solidFill>
                <a:highlight>
                  <a:srgbClr val="FFFFFF"/>
                </a:highlight>
              </a:rPr>
              <a:t>by</a:t>
            </a:r>
            <a:r>
              <a:rPr lang="tr-TR" sz="1800" dirty="0">
                <a:solidFill>
                  <a:srgbClr val="3A3A3A"/>
                </a:solidFill>
                <a:highlight>
                  <a:srgbClr val="FFFFFF"/>
                </a:highlight>
              </a:rPr>
              <a:t> Linux.</a:t>
            </a:r>
            <a:endParaRPr sz="1800" dirty="0">
              <a:solidFill>
                <a:srgbClr val="3A3A3A"/>
              </a:solidFill>
              <a:highlight>
                <a:srgbClr val="FFFFFF"/>
              </a:highlight>
            </a:endParaRPr>
          </a:p>
        </p:txBody>
      </p:sp>
      <p:sp>
        <p:nvSpPr>
          <p:cNvPr id="145" name="Google Shape;145;p23"/>
          <p:cNvSpPr txBox="1"/>
          <p:nvPr/>
        </p:nvSpPr>
        <p:spPr>
          <a:xfrm>
            <a:off x="6261387" y="4789262"/>
            <a:ext cx="2869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200"/>
              <a:t>Cited from: </a:t>
            </a:r>
            <a:r>
              <a:rPr lang="tr-TR" sz="1200" u="sng">
                <a:solidFill>
                  <a:schemeClr val="accent2"/>
                </a:solidFill>
                <a:hlinkClick r:id="rId4">
                  <a:extLst>
                    <a:ext uri="{A12FA001-AC4F-418D-AE19-62706E023703}">
                      <ahyp:hlinkClr xmlns:ahyp="http://schemas.microsoft.com/office/drawing/2018/hyperlinkcolor" val="tx"/>
                    </a:ext>
                  </a:extLst>
                </a:hlinkClick>
              </a:rPr>
              <a:t>https://www.tecmint.com</a:t>
            </a:r>
            <a:endParaRPr sz="1200"/>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TotalTime>
  <Words>7651</Words>
  <Application>Microsoft Office PowerPoint</Application>
  <PresentationFormat>Ekran Gösterisi (16:9)</PresentationFormat>
  <Paragraphs>553</Paragraphs>
  <Slides>55</Slides>
  <Notes>55</Notes>
  <HiddenSlides>1</HiddenSlides>
  <MMClips>0</MMClips>
  <ScaleCrop>false</ScaleCrop>
  <HeadingPairs>
    <vt:vector size="6" baseType="variant">
      <vt:variant>
        <vt:lpstr>Kullanılan Yazı Tipleri</vt:lpstr>
      </vt:variant>
      <vt:variant>
        <vt:i4>9</vt:i4>
      </vt:variant>
      <vt:variant>
        <vt:lpstr>Tema</vt:lpstr>
      </vt:variant>
      <vt:variant>
        <vt:i4>5</vt:i4>
      </vt:variant>
      <vt:variant>
        <vt:lpstr>Slayt Başlıkları</vt:lpstr>
      </vt:variant>
      <vt:variant>
        <vt:i4>55</vt:i4>
      </vt:variant>
    </vt:vector>
  </HeadingPairs>
  <TitlesOfParts>
    <vt:vector size="69" baseType="lpstr">
      <vt:lpstr>Arial</vt:lpstr>
      <vt:lpstr>Raleway SemiBold</vt:lpstr>
      <vt:lpstr>Barlow Light</vt:lpstr>
      <vt:lpstr>Raleway</vt:lpstr>
      <vt:lpstr>Raleway Medium</vt:lpstr>
      <vt:lpstr>Times New Roman</vt:lpstr>
      <vt:lpstr>Barlow</vt:lpstr>
      <vt:lpstr>Raleway Thin</vt:lpstr>
      <vt:lpstr>Comic Sans MS</vt:lpstr>
      <vt:lpstr>Gaoler template</vt:lpstr>
      <vt:lpstr>Gaoler template</vt:lpstr>
      <vt:lpstr>Gaoler template</vt:lpstr>
      <vt:lpstr>1_Gaoler template</vt:lpstr>
      <vt:lpstr>2_Gaoler template</vt:lpstr>
      <vt:lpstr>PowerPoint Sunusu</vt:lpstr>
      <vt:lpstr>PowerPoint Sunusu</vt:lpstr>
      <vt:lpstr>PowerPoint Sunusu</vt:lpstr>
      <vt:lpstr>PowerPoint Sunusu</vt:lpstr>
      <vt:lpstr>Table of Contents</vt:lpstr>
      <vt:lpstr>Why Linux? Where Linux? When Linux?</vt:lpstr>
      <vt:lpstr>Why Linux?</vt:lpstr>
      <vt:lpstr>Where Linux?</vt:lpstr>
      <vt:lpstr>Where Linux?</vt:lpstr>
      <vt:lpstr>Where Linux?</vt:lpstr>
      <vt:lpstr>Where Linux?</vt:lpstr>
      <vt:lpstr>Where Linux?</vt:lpstr>
      <vt:lpstr>Where Linux?</vt:lpstr>
      <vt:lpstr>When Linux?</vt:lpstr>
      <vt:lpstr>Linux Evolution</vt:lpstr>
      <vt:lpstr>What is Linux?</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Major Open Source Applications</vt:lpstr>
      <vt:lpstr>What is open-source</vt:lpstr>
      <vt:lpstr>Desktop Applications</vt:lpstr>
      <vt:lpstr>Server Applications</vt:lpstr>
      <vt:lpstr>PowerPoint Sunusu</vt:lpstr>
      <vt:lpstr>PowerPoint Sunusu</vt:lpstr>
      <vt:lpstr>PowerPoint Sunusu</vt:lpstr>
      <vt:lpstr>PowerPoint Sunusu</vt:lpstr>
      <vt:lpstr>Open-Source Software and Licensing</vt:lpstr>
      <vt:lpstr>Open-source Licensing</vt:lpstr>
      <vt:lpstr>Open-source Licensing</vt:lpstr>
      <vt:lpstr>PowerPoint Sunusu</vt:lpstr>
      <vt:lpstr>Linux Alternatives</vt:lpstr>
      <vt:lpstr>Linux Alternatives</vt:lpstr>
      <vt:lpstr>Linux Alternatives</vt:lpstr>
      <vt:lpstr>Linux Alternatives</vt:lpstr>
      <vt:lpstr>Linux Alternatives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Şule Akın</cp:lastModifiedBy>
  <cp:revision>14</cp:revision>
  <dcterms:modified xsi:type="dcterms:W3CDTF">2023-05-19T09:18:32Z</dcterms:modified>
</cp:coreProperties>
</file>